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8" r:id="rId4"/>
    <p:sldId id="257" r:id="rId5"/>
    <p:sldId id="259" r:id="rId6"/>
    <p:sldId id="274" r:id="rId7"/>
    <p:sldId id="261" r:id="rId8"/>
    <p:sldId id="262" r:id="rId9"/>
    <p:sldId id="264" r:id="rId10"/>
    <p:sldId id="272" r:id="rId11"/>
    <p:sldId id="273" r:id="rId12"/>
    <p:sldId id="269" r:id="rId13"/>
    <p:sldId id="271" r:id="rId14"/>
    <p:sldId id="265" r:id="rId15"/>
    <p:sldId id="266" r:id="rId16"/>
    <p:sldId id="270" r:id="rId17"/>
    <p:sldId id="267" r:id="rId18"/>
    <p:sldId id="268" r:id="rId1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00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AE114-A6DB-44C6-A238-84F9EB442AEB}" type="datetimeFigureOut">
              <a:rPr lang="en-US" smtClean="0"/>
              <a:t>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1F315-D4FE-4262-9EA1-92DAF0955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845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AE114-A6DB-44C6-A238-84F9EB442AEB}" type="datetimeFigureOut">
              <a:rPr lang="en-US" smtClean="0"/>
              <a:t>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1F315-D4FE-4262-9EA1-92DAF0955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932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AE114-A6DB-44C6-A238-84F9EB442AEB}" type="datetimeFigureOut">
              <a:rPr lang="en-US" smtClean="0"/>
              <a:t>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1F315-D4FE-4262-9EA1-92DAF0955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063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AE114-A6DB-44C6-A238-84F9EB442AEB}" type="datetimeFigureOut">
              <a:rPr lang="en-US" smtClean="0"/>
              <a:t>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1F315-D4FE-4262-9EA1-92DAF0955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995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AE114-A6DB-44C6-A238-84F9EB442AEB}" type="datetimeFigureOut">
              <a:rPr lang="en-US" smtClean="0"/>
              <a:t>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1F315-D4FE-4262-9EA1-92DAF0955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492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AE114-A6DB-44C6-A238-84F9EB442AEB}" type="datetimeFigureOut">
              <a:rPr lang="en-US" smtClean="0"/>
              <a:t>2/3/2017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1F315-D4FE-4262-9EA1-92DAF0955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623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AE114-A6DB-44C6-A238-84F9EB442AEB}" type="datetimeFigureOut">
              <a:rPr lang="en-US" smtClean="0"/>
              <a:t>2/3/2017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1F315-D4FE-4262-9EA1-92DAF0955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969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AE114-A6DB-44C6-A238-84F9EB442AEB}" type="datetimeFigureOut">
              <a:rPr lang="en-US" smtClean="0"/>
              <a:t>2/3/2017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1F315-D4FE-4262-9EA1-92DAF0955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88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AE114-A6DB-44C6-A238-84F9EB442AEB}" type="datetimeFigureOut">
              <a:rPr lang="en-US" smtClean="0"/>
              <a:t>2/3/2017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1F315-D4FE-4262-9EA1-92DAF0955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876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AE114-A6DB-44C6-A238-84F9EB442AEB}" type="datetimeFigureOut">
              <a:rPr lang="en-US" smtClean="0"/>
              <a:t>2/3/2017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1F315-D4FE-4262-9EA1-92DAF0955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279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AE114-A6DB-44C6-A238-84F9EB442AEB}" type="datetimeFigureOut">
              <a:rPr lang="en-US" smtClean="0"/>
              <a:t>2/3/2017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1F315-D4FE-4262-9EA1-92DAF0955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646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4AE114-A6DB-44C6-A238-84F9EB442AEB}" type="datetimeFigureOut">
              <a:rPr lang="en-US" smtClean="0"/>
              <a:t>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1F315-D4FE-4262-9EA1-92DAF0955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236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53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 Market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Our place of work. </a:t>
            </a:r>
          </a:p>
          <a:p>
            <a:r>
              <a:rPr lang="en-US" dirty="0" smtClean="0"/>
              <a:t>Where we Make the money we like to spend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33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 Market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Stores, Malls</a:t>
            </a:r>
          </a:p>
          <a:p>
            <a:r>
              <a:rPr lang="en-US" dirty="0" smtClean="0"/>
              <a:t>Places we (individuals) go to buy our goods and spend our Hard earned money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26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2" y="152400"/>
            <a:ext cx="9207748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831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8" y="0"/>
            <a:ext cx="899461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101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Increase in production. </a:t>
            </a:r>
          </a:p>
          <a:p>
            <a:endParaRPr lang="en-US" dirty="0"/>
          </a:p>
          <a:p>
            <a:r>
              <a:rPr lang="en-US" dirty="0" smtClean="0"/>
              <a:t>Ex. Make 20 Chairs a Day for a week then the next week make 25 Chairs a day.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23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Investing in Human Capital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534400" cy="4525963"/>
          </a:xfrm>
        </p:spPr>
        <p:txBody>
          <a:bodyPr/>
          <a:lstStyle/>
          <a:p>
            <a:r>
              <a:rPr lang="en-US" dirty="0" smtClean="0"/>
              <a:t>Governments: Providing education, health care</a:t>
            </a:r>
          </a:p>
          <a:p>
            <a:r>
              <a:rPr lang="en-US" dirty="0" smtClean="0"/>
              <a:t>Businesses: Training</a:t>
            </a:r>
            <a:r>
              <a:rPr lang="en-US" dirty="0"/>
              <a:t> </a:t>
            </a:r>
            <a:r>
              <a:rPr lang="en-US" dirty="0" smtClean="0"/>
              <a:t>employees </a:t>
            </a:r>
            <a:endParaRPr lang="en-US" dirty="0" smtClean="0"/>
          </a:p>
          <a:p>
            <a:r>
              <a:rPr lang="en-US" dirty="0" smtClean="0"/>
              <a:t>Individuals: Education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55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Division of Labor and Specialization of Labor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Division of Labor</a:t>
            </a:r>
          </a:p>
          <a:p>
            <a:endParaRPr lang="en-US" dirty="0" smtClean="0"/>
          </a:p>
          <a:p>
            <a:r>
              <a:rPr lang="en-US" dirty="0" smtClean="0"/>
              <a:t>Specialization of Labor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25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Pg. 17</a:t>
            </a:r>
          </a:p>
          <a:p>
            <a:r>
              <a:rPr lang="en-US" dirty="0" smtClean="0"/>
              <a:t>2-8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80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Adam Smith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Pg. 18</a:t>
            </a:r>
          </a:p>
          <a:p>
            <a:r>
              <a:rPr lang="en-US" dirty="0" smtClean="0"/>
              <a:t>Read. Take notes on Adam Smith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90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a Double  Bubble Map comparing durable and nondurable goods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19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Actual Dollars and Cents people are willing to pay. </a:t>
            </a:r>
          </a:p>
          <a:p>
            <a:endParaRPr lang="en-US" dirty="0" smtClean="0"/>
          </a:p>
          <a:p>
            <a:r>
              <a:rPr lang="en-US" dirty="0" smtClean="0"/>
              <a:t>Why </a:t>
            </a:r>
            <a:r>
              <a:rPr lang="en-US" dirty="0" smtClean="0"/>
              <a:t>are some things more “valuable” than others?</a:t>
            </a:r>
          </a:p>
          <a:p>
            <a:r>
              <a:rPr lang="en-US" dirty="0" smtClean="0"/>
              <a:t>Discuss with your elbow partner.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Paradox of Value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Nonessential items have a higher value than essential items. </a:t>
            </a:r>
          </a:p>
          <a:p>
            <a:endParaRPr lang="en-US" dirty="0" smtClean="0"/>
          </a:p>
          <a:p>
            <a:r>
              <a:rPr lang="en-US" dirty="0" smtClean="0"/>
              <a:t>Water vs. Gold/diamonds/precious metals and stones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24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Utility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something to have value it most also have utility. </a:t>
            </a:r>
          </a:p>
          <a:p>
            <a:r>
              <a:rPr lang="en-US" dirty="0" smtClean="0"/>
              <a:t>It must be useful or provide satisfaction. </a:t>
            </a:r>
          </a:p>
          <a:p>
            <a:r>
              <a:rPr lang="en-US" dirty="0" smtClean="0"/>
              <a:t>Not fixed or measurable. </a:t>
            </a:r>
          </a:p>
          <a:p>
            <a:r>
              <a:rPr lang="en-US" dirty="0" smtClean="0"/>
              <a:t>Varys from one person to the next</a:t>
            </a:r>
          </a:p>
          <a:p>
            <a:endParaRPr lang="en-US" dirty="0"/>
          </a:p>
          <a:p>
            <a:r>
              <a:rPr lang="en-US" dirty="0" smtClean="0"/>
              <a:t>Make a list of 3 items that are useful to you, but not your partner.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41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55000" lnSpcReduction="20000"/>
          </a:bodyPr>
          <a:lstStyle/>
          <a:p>
            <a:r>
              <a:rPr lang="en-US" dirty="0" err="1">
                <a:solidFill>
                  <a:srgbClr val="333333"/>
                </a:solidFill>
                <a:latin typeface="Helvetica Neue"/>
              </a:rPr>
              <a:t>Joumaa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,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Labib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 (20085844)  ,  Mansour,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Ghadir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 (20091958)  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333333"/>
                </a:solidFill>
                <a:latin typeface="Helvetica Neue"/>
              </a:rPr>
              <a:t> 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Bazzi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, Hassan (20052499)  ,  Nasser,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Saham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 (20063659)  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333333"/>
                </a:solidFill>
                <a:latin typeface="Helvetica Neue"/>
              </a:rPr>
              <a:t> 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Dakroub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, Hussein (0581462)  ,  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Jaber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, Mohamad (20052997)  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333333"/>
                </a:solidFill>
                <a:latin typeface="Helvetica Neue"/>
              </a:rPr>
              <a:t> 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Maatouk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, Rania (20052104)  ,  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Fawaz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,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Reem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 (20052500)  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333333"/>
                </a:solidFill>
                <a:latin typeface="Helvetica Neue"/>
              </a:rPr>
              <a:t> 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Alnajjar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, Zainab (20044224)  ,  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Alkarem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, Zainab A (20054577)  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333333"/>
                </a:solidFill>
                <a:latin typeface="Helvetica Neue"/>
              </a:rPr>
              <a:t> 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Bazzi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,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Zeinab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 J (20079791)  ,  Hassan, Yousef K (20076877)  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333333"/>
                </a:solidFill>
                <a:latin typeface="Helvetica Neue"/>
              </a:rPr>
              <a:t> Mohamed,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Muna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 A (20102625)  ,  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Ghamlouch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,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Zeinab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 (20093889)  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333333"/>
                </a:solidFill>
                <a:latin typeface="Helvetica Neue"/>
              </a:rPr>
              <a:t> 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Hammad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, Noor (0585172)  ,  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Abdelrahman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, Adam R (20071660)  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333333"/>
                </a:solidFill>
                <a:latin typeface="Helvetica Neue"/>
              </a:rPr>
              <a:t> 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Chahrour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, Eva (20043611)  ,  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Ajrouche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, Mariam (20052075)  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333333"/>
                </a:solidFill>
                <a:latin typeface="Helvetica Neue"/>
              </a:rPr>
              <a:t> Nasser, Sahar I (20052107)  ,  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Altarjoman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,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Moustafa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 (20097668)  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333333"/>
                </a:solidFill>
                <a:latin typeface="Helvetica Neue"/>
              </a:rPr>
              <a:t>,  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Faraj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,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Hussien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 (20047352)  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Ajamy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, </a:t>
            </a:r>
            <a:r>
              <a:rPr lang="en-US" u="sng" dirty="0">
                <a:solidFill>
                  <a:srgbClr val="009900"/>
                </a:solidFill>
                <a:latin typeface="Helvetica Neue"/>
              </a:rPr>
              <a:t>Celine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 (20059232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333333"/>
                </a:solidFill>
                <a:latin typeface="Helvetica Neue"/>
              </a:rPr>
              <a:t> 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Bazzi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, Hussein A (20054547)  ,  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Hamade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, </a:t>
            </a:r>
            <a:r>
              <a:rPr lang="en-US" u="sng" dirty="0" err="1">
                <a:solidFill>
                  <a:srgbClr val="009900"/>
                </a:solidFill>
                <a:latin typeface="Helvetica Neue"/>
              </a:rPr>
              <a:t>Hadi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 A (0581889)  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333333"/>
                </a:solidFill>
                <a:latin typeface="Helvetica Neue"/>
              </a:rPr>
              <a:t> 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Chamas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, Diana F (20055290)  ,  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Saad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,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Navine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 (20085446)  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333333"/>
                </a:solidFill>
                <a:latin typeface="Helvetica Neue"/>
              </a:rPr>
              <a:t> 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Shajrah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,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Sulaimaan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 (0578429)  ,  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Alhayani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, Hussain S (20082513)  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333333"/>
                </a:solidFill>
                <a:latin typeface="Helvetica Neue"/>
              </a:rPr>
              <a:t> 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Kleit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, Mouhamed (20098615)  ,  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Dia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,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Israa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 M (20098828) 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14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Wealth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Tangible</a:t>
            </a:r>
          </a:p>
          <a:p>
            <a:r>
              <a:rPr lang="en-US" dirty="0" smtClean="0"/>
              <a:t>Scarce</a:t>
            </a:r>
          </a:p>
          <a:p>
            <a:r>
              <a:rPr lang="en-US" dirty="0" smtClean="0"/>
              <a:t>Useful </a:t>
            </a:r>
          </a:p>
          <a:p>
            <a:r>
              <a:rPr lang="en-US" dirty="0" smtClean="0"/>
              <a:t>Transferable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69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Nations Wealth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Tangible items</a:t>
            </a:r>
          </a:p>
          <a:p>
            <a:pPr lvl="1"/>
            <a:r>
              <a:rPr lang="en-US" dirty="0" smtClean="0"/>
              <a:t>Natural Resources</a:t>
            </a:r>
          </a:p>
          <a:p>
            <a:pPr lvl="1"/>
            <a:r>
              <a:rPr lang="en-US" dirty="0" smtClean="0"/>
              <a:t>Buildings, houses, </a:t>
            </a:r>
          </a:p>
          <a:p>
            <a:pPr lvl="1"/>
            <a:r>
              <a:rPr lang="en-US" dirty="0" smtClean="0"/>
              <a:t>Factories, Stores</a:t>
            </a:r>
          </a:p>
          <a:p>
            <a:pPr lvl="1"/>
            <a:r>
              <a:rPr lang="en-US" dirty="0" smtClean="0"/>
              <a:t>Furniture, clothing books, video games, </a:t>
            </a:r>
          </a:p>
          <a:p>
            <a:pPr lvl="1"/>
            <a:r>
              <a:rPr lang="en-US" dirty="0" smtClean="0"/>
              <a:t>ANYTHING THAT CAN BE EXCHANGED (bought and sold)</a:t>
            </a:r>
            <a:endParaRPr lang="en-US" dirty="0"/>
          </a:p>
          <a:p>
            <a:r>
              <a:rPr lang="en-US" dirty="0" smtClean="0"/>
              <a:t>NOT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52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Growth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Nations total output of good and services increases.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06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830</TotalTime>
  <Words>273</Words>
  <Application>Microsoft Office PowerPoint</Application>
  <PresentationFormat>On-screen Show (4:3)</PresentationFormat>
  <Paragraphs>57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Value</vt:lpstr>
      <vt:lpstr>Paradox of Value </vt:lpstr>
      <vt:lpstr>Utility </vt:lpstr>
      <vt:lpstr>PowerPoint Presentation</vt:lpstr>
      <vt:lpstr>Wealth</vt:lpstr>
      <vt:lpstr>Nations Wealth</vt:lpstr>
      <vt:lpstr>Economic Growth</vt:lpstr>
      <vt:lpstr>Factor Market</vt:lpstr>
      <vt:lpstr>Product Market</vt:lpstr>
      <vt:lpstr>PowerPoint Presentation</vt:lpstr>
      <vt:lpstr>PowerPoint Presentation</vt:lpstr>
      <vt:lpstr>Productivity</vt:lpstr>
      <vt:lpstr>Investing in Human Capital</vt:lpstr>
      <vt:lpstr>Division of Labor and Specialization of Labor</vt:lpstr>
      <vt:lpstr>Complete</vt:lpstr>
      <vt:lpstr>Adam Smith</vt:lpstr>
    </vt:vector>
  </TitlesOfParts>
  <Company>Dearborn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14</cp:revision>
  <cp:lastPrinted>2016-09-22T17:01:30Z</cp:lastPrinted>
  <dcterms:created xsi:type="dcterms:W3CDTF">2016-09-16T14:06:38Z</dcterms:created>
  <dcterms:modified xsi:type="dcterms:W3CDTF">2017-02-03T19:17:51Z</dcterms:modified>
</cp:coreProperties>
</file>