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 id="2147483660"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7010400" cy="9296400"/>
  <p:embeddedFontLst>
    <p:embeddedFont>
      <p:font typeface="Arial Black" panose="020B0A04020102020204" pitchFamily="34" charset="0"/>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1" d="100"/>
          <a:sy n="61" d="100"/>
        </p:scale>
        <p:origin x="-1188"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68625" y="697225"/>
            <a:ext cx="4673825"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5665076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 name="Shape 20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 name="Shape 23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4" name="Shape 24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0" name="Shape 25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6" name="Shape 25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701025" y="4415775"/>
            <a:ext cx="5608200" cy="418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2971800" y="1828800"/>
            <a:ext cx="6019800" cy="22098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5000" b="0" i="0" u="none" strike="noStrike" cap="none">
                <a:solidFill>
                  <a:srgbClr val="FFFFFF"/>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ubTitle" idx="1"/>
          </p:nvPr>
        </p:nvSpPr>
        <p:spPr>
          <a:xfrm>
            <a:off x="2971800" y="4267200"/>
            <a:ext cx="6019800" cy="1752600"/>
          </a:xfrm>
          <a:prstGeom prst="rect">
            <a:avLst/>
          </a:prstGeom>
          <a:noFill/>
          <a:ln>
            <a:noFill/>
          </a:ln>
        </p:spPr>
        <p:txBody>
          <a:bodyPr spcFirstLastPara="1" wrap="square" lIns="91425" tIns="91425" rIns="91425" bIns="91425" anchor="t" anchorCtr="0"/>
          <a:lstStyle>
            <a:lvl1pPr marL="0" marR="0" lvl="0" indent="0" algn="l" rtl="0">
              <a:spcBef>
                <a:spcPts val="680"/>
              </a:spcBef>
              <a:spcAft>
                <a:spcPts val="0"/>
              </a:spcAft>
              <a:buClr>
                <a:schemeClr val="lt2"/>
              </a:buClr>
              <a:buSzPts val="2400"/>
              <a:buFont typeface="Noto Sans Symbols"/>
              <a:buNone/>
              <a:defRPr sz="3400" b="0" i="0" u="none" strike="noStrike" cap="none">
                <a:solidFill>
                  <a:schemeClr val="dk1"/>
                </a:solidFill>
                <a:latin typeface="Arial"/>
                <a:ea typeface="Arial"/>
                <a:cs typeface="Arial"/>
                <a:sym typeface="Arial"/>
              </a:defRPr>
            </a:lvl1pPr>
            <a:lvl2pPr marL="742950" marR="0" lvl="1" indent="-28575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143000" marR="0" lvl="2" indent="-22860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600200" marR="0" lvl="3" indent="-2286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057400" marR="0" lvl="4" indent="-228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8" name="Shape 28"/>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body" idx="1"/>
          </p:nvPr>
        </p:nvSpPr>
        <p:spPr>
          <a:xfrm>
            <a:off x="457200" y="1981200"/>
            <a:ext cx="4038600" cy="3886200"/>
          </a:xfrm>
          <a:prstGeom prst="rect">
            <a:avLst/>
          </a:prstGeom>
          <a:noFill/>
          <a:ln>
            <a:noFill/>
          </a:ln>
        </p:spPr>
        <p:txBody>
          <a:bodyPr spcFirstLastPara="1" wrap="square" lIns="91425" tIns="91425" rIns="91425" bIns="91425" anchor="t" anchorCtr="0"/>
          <a:lstStyle>
            <a:lvl1pPr marL="457200" marR="0" lvl="0" indent="-361950" algn="l" rtl="0">
              <a:spcBef>
                <a:spcPts val="560"/>
              </a:spcBef>
              <a:spcAft>
                <a:spcPts val="0"/>
              </a:spcAft>
              <a:buClr>
                <a:schemeClr val="lt2"/>
              </a:buClr>
              <a:buSzPts val="2100"/>
              <a:buFont typeface="Noto Sans Symbols"/>
              <a:buChar char="■"/>
              <a:defRPr sz="2800" b="0" i="0" u="none" strike="noStrike" cap="none">
                <a:solidFill>
                  <a:schemeClr val="dk1"/>
                </a:solidFill>
                <a:latin typeface="Arial"/>
                <a:ea typeface="Arial"/>
                <a:cs typeface="Arial"/>
                <a:sym typeface="Arial"/>
              </a:defRPr>
            </a:lvl1pPr>
            <a:lvl2pPr marL="914400" marR="0" lvl="1" indent="-350519" algn="l" rtl="0">
              <a:spcBef>
                <a:spcPts val="480"/>
              </a:spcBef>
              <a:spcAft>
                <a:spcPts val="0"/>
              </a:spcAft>
              <a:buClr>
                <a:schemeClr val="accent2"/>
              </a:buClr>
              <a:buSzPts val="1920"/>
              <a:buFont typeface="Noto Sans Symbols"/>
              <a:buChar char="◻"/>
              <a:defRPr sz="2400" b="0" i="0" u="none" strike="noStrike" cap="none">
                <a:solidFill>
                  <a:schemeClr val="dk1"/>
                </a:solidFill>
                <a:latin typeface="Arial"/>
                <a:ea typeface="Arial"/>
                <a:cs typeface="Arial"/>
                <a:sym typeface="Arial"/>
              </a:defRPr>
            </a:lvl2pPr>
            <a:lvl3pPr marL="1371600" marR="0" lvl="2" indent="-311150" algn="l" rtl="0">
              <a:spcBef>
                <a:spcPts val="400"/>
              </a:spcBef>
              <a:spcAft>
                <a:spcPts val="0"/>
              </a:spcAft>
              <a:buClr>
                <a:schemeClr val="lt2"/>
              </a:buClr>
              <a:buSzPts val="1300"/>
              <a:buFont typeface="Noto Sans Symbols"/>
              <a:buChar char="■"/>
              <a:defRPr sz="2000" b="0" i="0" u="none" strike="noStrike" cap="none">
                <a:solidFill>
                  <a:schemeClr val="dk1"/>
                </a:solidFill>
                <a:latin typeface="Arial"/>
                <a:ea typeface="Arial"/>
                <a:cs typeface="Arial"/>
                <a:sym typeface="Arial"/>
              </a:defRPr>
            </a:lvl3pPr>
            <a:lvl4pPr marL="1828800" marR="0" lvl="3" indent="-308610" algn="l" rtl="0">
              <a:spcBef>
                <a:spcPts val="360"/>
              </a:spcBef>
              <a:spcAft>
                <a:spcPts val="0"/>
              </a:spcAft>
              <a:buClr>
                <a:schemeClr val="accent2"/>
              </a:buClr>
              <a:buSzPts val="126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100" name="Shape 100"/>
          <p:cNvSpPr txBox="1">
            <a:spLocks noGrp="1"/>
          </p:cNvSpPr>
          <p:nvPr>
            <p:ph type="body" idx="2"/>
          </p:nvPr>
        </p:nvSpPr>
        <p:spPr>
          <a:xfrm>
            <a:off x="4648200" y="1981200"/>
            <a:ext cx="4038600" cy="3886200"/>
          </a:xfrm>
          <a:prstGeom prst="rect">
            <a:avLst/>
          </a:prstGeom>
          <a:noFill/>
          <a:ln>
            <a:noFill/>
          </a:ln>
        </p:spPr>
        <p:txBody>
          <a:bodyPr spcFirstLastPara="1" wrap="square" lIns="91425" tIns="91425" rIns="91425" bIns="91425" anchor="t" anchorCtr="0"/>
          <a:lstStyle>
            <a:lvl1pPr marL="457200" marR="0" lvl="0" indent="-361950" algn="l" rtl="0">
              <a:spcBef>
                <a:spcPts val="560"/>
              </a:spcBef>
              <a:spcAft>
                <a:spcPts val="0"/>
              </a:spcAft>
              <a:buClr>
                <a:schemeClr val="lt2"/>
              </a:buClr>
              <a:buSzPts val="2100"/>
              <a:buFont typeface="Noto Sans Symbols"/>
              <a:buChar char="■"/>
              <a:defRPr sz="2800" b="0" i="0" u="none" strike="noStrike" cap="none">
                <a:solidFill>
                  <a:schemeClr val="dk1"/>
                </a:solidFill>
                <a:latin typeface="Arial"/>
                <a:ea typeface="Arial"/>
                <a:cs typeface="Arial"/>
                <a:sym typeface="Arial"/>
              </a:defRPr>
            </a:lvl1pPr>
            <a:lvl2pPr marL="914400" marR="0" lvl="1" indent="-350519" algn="l" rtl="0">
              <a:spcBef>
                <a:spcPts val="480"/>
              </a:spcBef>
              <a:spcAft>
                <a:spcPts val="0"/>
              </a:spcAft>
              <a:buClr>
                <a:schemeClr val="accent2"/>
              </a:buClr>
              <a:buSzPts val="1920"/>
              <a:buFont typeface="Noto Sans Symbols"/>
              <a:buChar char="◻"/>
              <a:defRPr sz="2400" b="0" i="0" u="none" strike="noStrike" cap="none">
                <a:solidFill>
                  <a:schemeClr val="dk1"/>
                </a:solidFill>
                <a:latin typeface="Arial"/>
                <a:ea typeface="Arial"/>
                <a:cs typeface="Arial"/>
                <a:sym typeface="Arial"/>
              </a:defRPr>
            </a:lvl2pPr>
            <a:lvl3pPr marL="1371600" marR="0" lvl="2" indent="-311150" algn="l" rtl="0">
              <a:spcBef>
                <a:spcPts val="400"/>
              </a:spcBef>
              <a:spcAft>
                <a:spcPts val="0"/>
              </a:spcAft>
              <a:buClr>
                <a:schemeClr val="lt2"/>
              </a:buClr>
              <a:buSzPts val="1300"/>
              <a:buFont typeface="Noto Sans Symbols"/>
              <a:buChar char="■"/>
              <a:defRPr sz="2000" b="0" i="0" u="none" strike="noStrike" cap="none">
                <a:solidFill>
                  <a:schemeClr val="dk1"/>
                </a:solidFill>
                <a:latin typeface="Arial"/>
                <a:ea typeface="Arial"/>
                <a:cs typeface="Arial"/>
                <a:sym typeface="Arial"/>
              </a:defRPr>
            </a:lvl3pPr>
            <a:lvl4pPr marL="1828800" marR="0" lvl="3" indent="-308610" algn="l" rtl="0">
              <a:spcBef>
                <a:spcPts val="360"/>
              </a:spcBef>
              <a:spcAft>
                <a:spcPts val="0"/>
              </a:spcAft>
              <a:buClr>
                <a:schemeClr val="accent2"/>
              </a:buClr>
              <a:buSzPts val="126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lt2"/>
              </a:buClr>
              <a:buSzPts val="180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101" name="Shape 10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 name="Shape 102"/>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103" name="Shape 103"/>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4000" b="1"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chemeClr val="lt2"/>
              </a:buClr>
              <a:buSzPts val="2400"/>
              <a:buFont typeface="Noto Sans Symbols"/>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accent2"/>
              </a:buClr>
              <a:buSzPts val="2240"/>
              <a:buFont typeface="Noto Sans Symbols"/>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lt2"/>
              </a:buClr>
              <a:buSzPts val="1560"/>
              <a:buFont typeface="Noto Sans Symbols"/>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accent2"/>
              </a:buClr>
              <a:buSzPts val="1400"/>
              <a:buFont typeface="Noto Sans Symbols"/>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lt2"/>
              </a:buClr>
              <a:buSzPts val="2000"/>
              <a:buFont typeface="Noto Sans Symbols"/>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lt2"/>
              </a:buClr>
              <a:buSzPts val="2000"/>
              <a:buFont typeface="Noto Sans Symbols"/>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lt2"/>
              </a:buClr>
              <a:buSzPts val="2000"/>
              <a:buFont typeface="Noto Sans Symbols"/>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lt2"/>
              </a:buClr>
              <a:buSzPts val="2000"/>
              <a:buFont typeface="Noto Sans Symbols"/>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lt2"/>
              </a:buClr>
              <a:buSzPts val="2000"/>
              <a:buFont typeface="Noto Sans Symbols"/>
              <a:buNone/>
              <a:defRPr sz="1400" b="0" i="0" u="none" strike="noStrike" cap="none">
                <a:solidFill>
                  <a:schemeClr val="dk1"/>
                </a:solidFill>
                <a:latin typeface="Arial"/>
                <a:ea typeface="Arial"/>
                <a:cs typeface="Arial"/>
                <a:sym typeface="Arial"/>
              </a:defRPr>
            </a:lvl9pPr>
          </a:lstStyle>
          <a:p>
            <a:endParaRPr/>
          </a:p>
        </p:txBody>
      </p:sp>
      <p:sp>
        <p:nvSpPr>
          <p:cNvPr id="107" name="Shape 107"/>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8" name="Shape 108"/>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109" name="Shape 109"/>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body" idx="1"/>
          </p:nvPr>
        </p:nvSpPr>
        <p:spPr>
          <a:xfrm>
            <a:off x="457200" y="1981200"/>
            <a:ext cx="8229600" cy="3886200"/>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52" name="Shape 52"/>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rot="5400000">
            <a:off x="4953000" y="2133600"/>
            <a:ext cx="5410200" cy="20574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body" idx="1"/>
          </p:nvPr>
        </p:nvSpPr>
        <p:spPr>
          <a:xfrm rot="5400000">
            <a:off x="762000" y="152400"/>
            <a:ext cx="5410200" cy="6019800"/>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58" name="Shape 58"/>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body" idx="1"/>
          </p:nvPr>
        </p:nvSpPr>
        <p:spPr>
          <a:xfrm rot="5400000">
            <a:off x="2628900" y="-190500"/>
            <a:ext cx="3886200" cy="8229600"/>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64" name="Shape 64"/>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67" name="Shape 67"/>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lt2"/>
              </a:buClr>
              <a:buSzPts val="1400"/>
              <a:buFont typeface="Noto Sans Symbols"/>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accent2"/>
              </a:buClr>
              <a:buSzPts val="1400"/>
              <a:buFont typeface="Noto Sans Symbols"/>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lt2"/>
              </a:buClr>
              <a:buSzPts val="1400"/>
              <a:buFont typeface="Noto Sans Symbols"/>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accent2"/>
              </a:buClr>
              <a:buSzPts val="1400"/>
              <a:buFont typeface="Noto Sans Symbols"/>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lt2"/>
              </a:buClr>
              <a:buSzPts val="1400"/>
              <a:buFont typeface="Noto Sans Symbols"/>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lt2"/>
              </a:buClr>
              <a:buSzPts val="1400"/>
              <a:buFont typeface="Noto Sans Symbols"/>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lt2"/>
              </a:buClr>
              <a:buSzPts val="1400"/>
              <a:buFont typeface="Noto Sans Symbols"/>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lt2"/>
              </a:buClr>
              <a:buSzPts val="1400"/>
              <a:buFont typeface="Noto Sans Symbols"/>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lt2"/>
              </a:buClr>
              <a:buSzPts val="14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lt2"/>
              </a:buClr>
              <a:buSzPts val="2400"/>
              <a:buFont typeface="Noto Sans Symbols"/>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accent2"/>
              </a:buClr>
              <a:buSzPts val="224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lt2"/>
              </a:buClr>
              <a:buSzPts val="1560"/>
              <a:buFont typeface="Noto Sans Symbols"/>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accent2"/>
              </a:buClr>
              <a:buSzPts val="1400"/>
              <a:buFont typeface="Noto Sans Symbols"/>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71" name="Shape 71"/>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lt2"/>
              </a:buClr>
              <a:buSzPts val="2400"/>
              <a:buFont typeface="Noto Sans Symbols"/>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accent2"/>
              </a:buClr>
              <a:buSzPts val="224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lt2"/>
              </a:buClr>
              <a:buSzPts val="1560"/>
              <a:buFont typeface="Noto Sans Symbols"/>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accent2"/>
              </a:buClr>
              <a:buSzPts val="1400"/>
              <a:buFont typeface="Noto Sans Symbols"/>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lt2"/>
              </a:buClr>
              <a:buSzPts val="2000"/>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78" name="Shape 78"/>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82" name="Shape 82"/>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85" name="Shape 85"/>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87" name="Shape 87"/>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90" name="Shape 90"/>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lt2"/>
              </a:buClr>
              <a:buSzPts val="2400"/>
              <a:buFont typeface="Noto Sans Symbols"/>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accent2"/>
              </a:buClr>
              <a:buSzPts val="2240"/>
              <a:buFont typeface="Noto Sans Symbols"/>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lt2"/>
              </a:buClr>
              <a:buSzPts val="1560"/>
              <a:buFont typeface="Noto Sans Symbols"/>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accent2"/>
              </a:buClr>
              <a:buSzPts val="1400"/>
              <a:buFont typeface="Noto Sans Symbols"/>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91" name="Shape 91"/>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42900" algn="l" rtl="0">
              <a:spcBef>
                <a:spcPts val="480"/>
              </a:spcBef>
              <a:spcAft>
                <a:spcPts val="0"/>
              </a:spcAft>
              <a:buClr>
                <a:schemeClr val="lt2"/>
              </a:buClr>
              <a:buSzPts val="1800"/>
              <a:buFont typeface="Noto Sans Symbols"/>
              <a:buChar char="■"/>
              <a:defRPr sz="2400" b="0" i="0" u="none" strike="noStrike" cap="none">
                <a:solidFill>
                  <a:schemeClr val="dk1"/>
                </a:solidFill>
                <a:latin typeface="Arial"/>
                <a:ea typeface="Arial"/>
                <a:cs typeface="Arial"/>
                <a:sym typeface="Arial"/>
              </a:defRPr>
            </a:lvl1pPr>
            <a:lvl2pPr marL="914400" marR="0" lvl="1" indent="-330200" algn="l" rtl="0">
              <a:spcBef>
                <a:spcPts val="400"/>
              </a:spcBef>
              <a:spcAft>
                <a:spcPts val="0"/>
              </a:spcAft>
              <a:buClr>
                <a:schemeClr val="accent2"/>
              </a:buClr>
              <a:buSzPts val="1600"/>
              <a:buFont typeface="Noto Sans Symbols"/>
              <a:buChar char="◻"/>
              <a:defRPr sz="2000" b="0" i="0" u="none" strike="noStrike" cap="none">
                <a:solidFill>
                  <a:schemeClr val="dk1"/>
                </a:solidFill>
                <a:latin typeface="Arial"/>
                <a:ea typeface="Arial"/>
                <a:cs typeface="Arial"/>
                <a:sym typeface="Arial"/>
              </a:defRPr>
            </a:lvl2pPr>
            <a:lvl3pPr marL="1371600" marR="0" lvl="2" indent="-302894" algn="l" rtl="0">
              <a:spcBef>
                <a:spcPts val="360"/>
              </a:spcBef>
              <a:spcAft>
                <a:spcPts val="0"/>
              </a:spcAft>
              <a:buClr>
                <a:schemeClr val="lt2"/>
              </a:buClr>
              <a:buSzPts val="1170"/>
              <a:buFont typeface="Noto Sans Symbols"/>
              <a:buChar char="■"/>
              <a:defRPr sz="1800" b="0" i="0" u="none" strike="noStrike" cap="none">
                <a:solidFill>
                  <a:schemeClr val="dk1"/>
                </a:solidFill>
                <a:latin typeface="Arial"/>
                <a:ea typeface="Arial"/>
                <a:cs typeface="Arial"/>
                <a:sym typeface="Arial"/>
              </a:defRPr>
            </a:lvl3pPr>
            <a:lvl4pPr marL="1828800" marR="0" lvl="3" indent="-299719" algn="l" rtl="0">
              <a:spcBef>
                <a:spcPts val="320"/>
              </a:spcBef>
              <a:spcAft>
                <a:spcPts val="0"/>
              </a:spcAft>
              <a:buClr>
                <a:schemeClr val="accent2"/>
              </a:buClr>
              <a:buSzPts val="112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lt2"/>
              </a:buClr>
              <a:buSzPts val="2400"/>
              <a:buFont typeface="Noto Sans Symbols"/>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accent2"/>
              </a:buClr>
              <a:buSzPts val="2240"/>
              <a:buFont typeface="Noto Sans Symbols"/>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lt2"/>
              </a:buClr>
              <a:buSzPts val="1560"/>
              <a:buFont typeface="Noto Sans Symbols"/>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accent2"/>
              </a:buClr>
              <a:buSzPts val="1400"/>
              <a:buFont typeface="Noto Sans Symbols"/>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lt2"/>
              </a:buClr>
              <a:buSzPts val="200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42900" algn="l" rtl="0">
              <a:spcBef>
                <a:spcPts val="480"/>
              </a:spcBef>
              <a:spcAft>
                <a:spcPts val="0"/>
              </a:spcAft>
              <a:buClr>
                <a:schemeClr val="lt2"/>
              </a:buClr>
              <a:buSzPts val="1800"/>
              <a:buFont typeface="Noto Sans Symbols"/>
              <a:buChar char="■"/>
              <a:defRPr sz="2400" b="0" i="0" u="none" strike="noStrike" cap="none">
                <a:solidFill>
                  <a:schemeClr val="dk1"/>
                </a:solidFill>
                <a:latin typeface="Arial"/>
                <a:ea typeface="Arial"/>
                <a:cs typeface="Arial"/>
                <a:sym typeface="Arial"/>
              </a:defRPr>
            </a:lvl1pPr>
            <a:lvl2pPr marL="914400" marR="0" lvl="1" indent="-330200" algn="l" rtl="0">
              <a:spcBef>
                <a:spcPts val="400"/>
              </a:spcBef>
              <a:spcAft>
                <a:spcPts val="0"/>
              </a:spcAft>
              <a:buClr>
                <a:schemeClr val="accent2"/>
              </a:buClr>
              <a:buSzPts val="1600"/>
              <a:buFont typeface="Noto Sans Symbols"/>
              <a:buChar char="◻"/>
              <a:defRPr sz="2000" b="0" i="0" u="none" strike="noStrike" cap="none">
                <a:solidFill>
                  <a:schemeClr val="dk1"/>
                </a:solidFill>
                <a:latin typeface="Arial"/>
                <a:ea typeface="Arial"/>
                <a:cs typeface="Arial"/>
                <a:sym typeface="Arial"/>
              </a:defRPr>
            </a:lvl2pPr>
            <a:lvl3pPr marL="1371600" marR="0" lvl="2" indent="-302894" algn="l" rtl="0">
              <a:spcBef>
                <a:spcPts val="360"/>
              </a:spcBef>
              <a:spcAft>
                <a:spcPts val="0"/>
              </a:spcAft>
              <a:buClr>
                <a:schemeClr val="lt2"/>
              </a:buClr>
              <a:buSzPts val="1170"/>
              <a:buFont typeface="Noto Sans Symbols"/>
              <a:buChar char="■"/>
              <a:defRPr sz="1800" b="0" i="0" u="none" strike="noStrike" cap="none">
                <a:solidFill>
                  <a:schemeClr val="dk1"/>
                </a:solidFill>
                <a:latin typeface="Arial"/>
                <a:ea typeface="Arial"/>
                <a:cs typeface="Arial"/>
                <a:sym typeface="Arial"/>
              </a:defRPr>
            </a:lvl3pPr>
            <a:lvl4pPr marL="1828800" marR="0" lvl="3" indent="-299719" algn="l" rtl="0">
              <a:spcBef>
                <a:spcPts val="320"/>
              </a:spcBef>
              <a:spcAft>
                <a:spcPts val="0"/>
              </a:spcAft>
              <a:buClr>
                <a:schemeClr val="accent2"/>
              </a:buClr>
              <a:buSzPts val="112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94" name="Shape 94"/>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5" name="Shape 95"/>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
        <p:nvSpPr>
          <p:cNvPr id="96" name="Shape 96"/>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Shape 6"/>
          <p:cNvGrpSpPr/>
          <p:nvPr/>
        </p:nvGrpSpPr>
        <p:grpSpPr>
          <a:xfrm>
            <a:off x="0" y="0"/>
            <a:ext cx="9143999" cy="6858000"/>
            <a:chOff x="0" y="0"/>
            <a:chExt cx="9143999" cy="6858000"/>
          </a:xfrm>
        </p:grpSpPr>
        <p:sp>
          <p:nvSpPr>
            <p:cNvPr id="7" name="Shape 7"/>
            <p:cNvSpPr txBox="1"/>
            <p:nvPr/>
          </p:nvSpPr>
          <p:spPr>
            <a:xfrm>
              <a:off x="0" y="0"/>
              <a:ext cx="3505200" cy="6858000"/>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 name="Shape 8"/>
            <p:cNvSpPr txBox="1"/>
            <p:nvPr/>
          </p:nvSpPr>
          <p:spPr>
            <a:xfrm>
              <a:off x="1716087" y="1690687"/>
              <a:ext cx="7427912" cy="253365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9" name="Shape 9"/>
            <p:cNvGrpSpPr/>
            <p:nvPr/>
          </p:nvGrpSpPr>
          <p:grpSpPr>
            <a:xfrm>
              <a:off x="0" y="1066800"/>
              <a:ext cx="2867024" cy="3157537"/>
              <a:chOff x="0" y="1066800"/>
              <a:chExt cx="2867024" cy="3157537"/>
            </a:xfrm>
          </p:grpSpPr>
          <p:sp>
            <p:nvSpPr>
              <p:cNvPr id="10" name="Shape 10"/>
              <p:cNvSpPr txBox="1"/>
              <p:nvPr/>
            </p:nvSpPr>
            <p:spPr>
              <a:xfrm>
                <a:off x="573087" y="3582987"/>
                <a:ext cx="576262" cy="641350"/>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 name="Shape 11"/>
              <p:cNvSpPr txBox="1"/>
              <p:nvPr/>
            </p:nvSpPr>
            <p:spPr>
              <a:xfrm>
                <a:off x="1716087" y="1690687"/>
                <a:ext cx="574675" cy="64293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 name="Shape 12"/>
              <p:cNvSpPr txBox="1"/>
              <p:nvPr/>
            </p:nvSpPr>
            <p:spPr>
              <a:xfrm>
                <a:off x="2281237" y="1066800"/>
                <a:ext cx="585787" cy="635000"/>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 name="Shape 13"/>
              <p:cNvSpPr txBox="1"/>
              <p:nvPr/>
            </p:nvSpPr>
            <p:spPr>
              <a:xfrm>
                <a:off x="1141412" y="3582987"/>
                <a:ext cx="584200" cy="641350"/>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 name="Shape 14"/>
              <p:cNvSpPr txBox="1"/>
              <p:nvPr/>
            </p:nvSpPr>
            <p:spPr>
              <a:xfrm>
                <a:off x="2281237" y="1690687"/>
                <a:ext cx="585787" cy="642937"/>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 name="Shape 15"/>
              <p:cNvSpPr txBox="1"/>
              <p:nvPr/>
            </p:nvSpPr>
            <p:spPr>
              <a:xfrm>
                <a:off x="1141412" y="2324100"/>
                <a:ext cx="584200" cy="633412"/>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 name="Shape 16"/>
              <p:cNvSpPr txBox="1"/>
              <p:nvPr/>
            </p:nvSpPr>
            <p:spPr>
              <a:xfrm>
                <a:off x="0" y="2324100"/>
                <a:ext cx="582612" cy="633412"/>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 name="Shape 17"/>
              <p:cNvSpPr txBox="1"/>
              <p:nvPr/>
            </p:nvSpPr>
            <p:spPr>
              <a:xfrm>
                <a:off x="1716087" y="2324100"/>
                <a:ext cx="574675" cy="633412"/>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 name="Shape 18"/>
              <p:cNvSpPr txBox="1"/>
              <p:nvPr/>
            </p:nvSpPr>
            <p:spPr>
              <a:xfrm>
                <a:off x="573087" y="2947987"/>
                <a:ext cx="576262" cy="644525"/>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 name="Shape 19"/>
              <p:cNvSpPr txBox="1"/>
              <p:nvPr/>
            </p:nvSpPr>
            <p:spPr>
              <a:xfrm>
                <a:off x="1141412" y="2947987"/>
                <a:ext cx="584200" cy="64452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
        <p:nvSpPr>
          <p:cNvPr id="20" name="Shape 20"/>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body" idx="1"/>
          </p:nvPr>
        </p:nvSpPr>
        <p:spPr>
          <a:xfrm>
            <a:off x="457200" y="1981200"/>
            <a:ext cx="8229600" cy="3886200"/>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Shape 3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Font typeface="Arial Black"/>
              <a:buNone/>
              <a:defRPr sz="1200" b="0" i="0" u="none">
                <a:solidFill>
                  <a:schemeClr val="dk1"/>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34" name="Shape 34"/>
          <p:cNvGrpSpPr/>
          <p:nvPr/>
        </p:nvGrpSpPr>
        <p:grpSpPr>
          <a:xfrm>
            <a:off x="0" y="0"/>
            <a:ext cx="9144000" cy="546100"/>
            <a:chOff x="0" y="0"/>
            <a:chExt cx="9144000" cy="546100"/>
          </a:xfrm>
        </p:grpSpPr>
        <p:sp>
          <p:nvSpPr>
            <p:cNvPr id="35" name="Shape 35"/>
            <p:cNvSpPr txBox="1"/>
            <p:nvPr/>
          </p:nvSpPr>
          <p:spPr>
            <a:xfrm>
              <a:off x="0" y="0"/>
              <a:ext cx="285750" cy="533400"/>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6" name="Shape 36"/>
            <p:cNvSpPr txBox="1"/>
            <p:nvPr/>
          </p:nvSpPr>
          <p:spPr>
            <a:xfrm>
              <a:off x="412750" y="134937"/>
              <a:ext cx="8731250" cy="274637"/>
            </a:xfrm>
            <a:prstGeom prst="rect">
              <a:avLst/>
            </a:prstGeom>
            <a:gradFill>
              <a:gsLst>
                <a:gs pos="0">
                  <a:schemeClr val="lt2"/>
                </a:gs>
                <a:gs pos="100000">
                  <a:schemeClr val="lt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 name="Shape 37"/>
            <p:cNvSpPr txBox="1"/>
            <p:nvPr/>
          </p:nvSpPr>
          <p:spPr>
            <a:xfrm>
              <a:off x="409575" y="134937"/>
              <a:ext cx="138112" cy="14128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8" name="Shape 38"/>
            <p:cNvSpPr txBox="1"/>
            <p:nvPr/>
          </p:nvSpPr>
          <p:spPr>
            <a:xfrm>
              <a:off x="547687" y="0"/>
              <a:ext cx="139700" cy="138112"/>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9" name="Shape 39"/>
            <p:cNvSpPr txBox="1"/>
            <p:nvPr/>
          </p:nvSpPr>
          <p:spPr>
            <a:xfrm>
              <a:off x="547687" y="134937"/>
              <a:ext cx="139700" cy="141287"/>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0" name="Shape 40"/>
            <p:cNvSpPr txBox="1"/>
            <p:nvPr/>
          </p:nvSpPr>
          <p:spPr>
            <a:xfrm>
              <a:off x="274637" y="274637"/>
              <a:ext cx="136525" cy="138112"/>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 name="Shape 41"/>
            <p:cNvSpPr txBox="1"/>
            <p:nvPr/>
          </p:nvSpPr>
          <p:spPr>
            <a:xfrm>
              <a:off x="131762" y="136525"/>
              <a:ext cx="141287" cy="138112"/>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2" name="Shape 42"/>
            <p:cNvSpPr txBox="1"/>
            <p:nvPr/>
          </p:nvSpPr>
          <p:spPr>
            <a:xfrm>
              <a:off x="409575" y="271462"/>
              <a:ext cx="138112" cy="138112"/>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3" name="Shape 43"/>
            <p:cNvSpPr txBox="1"/>
            <p:nvPr/>
          </p:nvSpPr>
          <p:spPr>
            <a:xfrm>
              <a:off x="274637" y="409575"/>
              <a:ext cx="136525" cy="13652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44" name="Shape 44"/>
          <p:cNvSpPr txBox="1">
            <a:spLocks noGrp="1"/>
          </p:cNvSpPr>
          <p:nvPr>
            <p:ph type="title"/>
          </p:nvPr>
        </p:nvSpPr>
        <p:spPr>
          <a:xfrm>
            <a:off x="457200" y="457200"/>
            <a:ext cx="8229600" cy="13716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L="0" marR="0" lvl="1"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L="0" marR="0" lvl="2"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L="0" marR="0" lvl="3"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L="0" marR="0" lvl="4"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L="457200" marR="0" lvl="5"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L="914400" marR="0" lvl="6"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L="1371600" marR="0" lvl="7"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L="1828800" marR="0" lvl="8" indent="0"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body" idx="1"/>
          </p:nvPr>
        </p:nvSpPr>
        <p:spPr>
          <a:xfrm>
            <a:off x="457200" y="1981200"/>
            <a:ext cx="8229600" cy="3886200"/>
          </a:xfrm>
          <a:prstGeom prst="rect">
            <a:avLst/>
          </a:prstGeom>
          <a:noFill/>
          <a:ln>
            <a:noFill/>
          </a:ln>
        </p:spPr>
        <p:txBody>
          <a:bodyPr spcFirstLastPara="1" wrap="square" lIns="91425" tIns="91425" rIns="91425" bIns="91425" anchor="t" anchorCtr="0"/>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wl.english.purdue.edu/ow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ctrTitle"/>
          </p:nvPr>
        </p:nvSpPr>
        <p:spPr>
          <a:xfrm>
            <a:off x="2971800" y="1828800"/>
            <a:ext cx="6019800" cy="22098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Font typeface="Arial"/>
              <a:buNone/>
            </a:pPr>
            <a:r>
              <a:rPr lang="en-US" sz="5000" b="0" i="0" u="none" strike="noStrike" cap="none">
                <a:solidFill>
                  <a:srgbClr val="FFFFFF"/>
                </a:solidFill>
                <a:latin typeface="Arial"/>
                <a:ea typeface="Arial"/>
                <a:cs typeface="Arial"/>
                <a:sym typeface="Arial"/>
              </a:rPr>
              <a:t>MLA Review</a:t>
            </a:r>
            <a:endParaRPr/>
          </a:p>
        </p:txBody>
      </p:sp>
      <p:sp>
        <p:nvSpPr>
          <p:cNvPr id="115" name="Shape 115"/>
          <p:cNvSpPr txBox="1">
            <a:spLocks noGrp="1"/>
          </p:cNvSpPr>
          <p:nvPr>
            <p:ph type="subTitle" idx="1"/>
          </p:nvPr>
        </p:nvSpPr>
        <p:spPr>
          <a:xfrm>
            <a:off x="2971800" y="4267200"/>
            <a:ext cx="6019800" cy="1752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2"/>
              </a:buClr>
              <a:buFont typeface="Noto Sans Symbols"/>
              <a:buNone/>
            </a:pPr>
            <a:r>
              <a:rPr lang="en-US" u="sng">
                <a:solidFill>
                  <a:schemeClr val="hlink"/>
                </a:solidFill>
                <a:hlinkClick r:id="rId3"/>
              </a:rPr>
              <a:t>https://owl.english.purdue.edu/owl/</a:t>
            </a:r>
            <a:endParaRPr sz="34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Number</a:t>
            </a:r>
            <a:endParaRPr sz="2400"/>
          </a:p>
        </p:txBody>
      </p:sp>
      <p:sp>
        <p:nvSpPr>
          <p:cNvPr id="169" name="Shape 169"/>
          <p:cNvSpPr txBox="1">
            <a:spLocks noGrp="1"/>
          </p:cNvSpPr>
          <p:nvPr>
            <p:ph type="body" idx="1"/>
          </p:nvPr>
        </p:nvSpPr>
        <p:spPr>
          <a:xfrm>
            <a:off x="457200" y="1470150"/>
            <a:ext cx="8229600" cy="50703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sz="2400"/>
              <a:t>If a source is part of a numbered sequence, such as a multi-volume book, or journal with both volume and issue numbers, those numbers must be listed in your citation.</a:t>
            </a:r>
            <a:endParaRPr sz="2400"/>
          </a:p>
          <a:p>
            <a:pPr marL="0" lvl="0" indent="0" rtl="0">
              <a:lnSpc>
                <a:spcPct val="115000"/>
              </a:lnSpc>
              <a:spcBef>
                <a:spcPts val="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Dolby, Nadine. “Research in Youth Culture and Policy: Current Conditions and Future Directions.” </a:t>
            </a:r>
            <a:r>
              <a:rPr lang="en-US" sz="2400" i="1"/>
              <a:t>Social Work and Society: The International Online-Only Journal,</a:t>
            </a:r>
            <a:r>
              <a:rPr lang="en-US" sz="2400"/>
              <a:t> </a:t>
            </a:r>
            <a:r>
              <a:rPr lang="en-US" sz="2400">
                <a:highlight>
                  <a:srgbClr val="FFFF00"/>
                </a:highlight>
              </a:rPr>
              <a:t>vol. 6, no. 2,</a:t>
            </a:r>
            <a:r>
              <a:rPr lang="en-US" sz="2400"/>
              <a:t> 2008, www.socwork.net/sws/article/view/60/362. Accessed 20 May 2009.</a:t>
            </a:r>
            <a:endParaRPr sz="2400"/>
          </a:p>
          <a:p>
            <a:pPr marL="342900" lvl="0" indent="-190500">
              <a:spcBef>
                <a:spcPts val="640"/>
              </a:spcBef>
              <a:spcAft>
                <a:spcPts val="0"/>
              </a:spcAft>
              <a:buNone/>
            </a:pPr>
            <a:endParaRPr sz="2400"/>
          </a:p>
          <a:p>
            <a:pPr marL="342900" lvl="0" indent="-190500">
              <a:spcBef>
                <a:spcPts val="640"/>
              </a:spcBef>
              <a:spcAft>
                <a:spcPts val="0"/>
              </a:spcAft>
              <a:buClr>
                <a:schemeClr val="dk1"/>
              </a:buClr>
              <a:buSzPts val="1100"/>
              <a:buFont typeface="Arial"/>
              <a:buNone/>
            </a:pPr>
            <a:r>
              <a:rPr lang="en-US" sz="2400"/>
              <a:t>Quintilian. </a:t>
            </a:r>
            <a:r>
              <a:rPr lang="en-US" sz="2400" i="1"/>
              <a:t>Institutio Oratoria.</a:t>
            </a:r>
            <a:r>
              <a:rPr lang="en-US" sz="2400"/>
              <a:t> Translated by H. E. Butler, </a:t>
            </a:r>
            <a:r>
              <a:rPr lang="en-US" sz="2400">
                <a:highlight>
                  <a:srgbClr val="FFFF00"/>
                </a:highlight>
              </a:rPr>
              <a:t>vol. 2,</a:t>
            </a:r>
            <a:r>
              <a:rPr lang="en-US" sz="2400">
                <a:highlight>
                  <a:srgbClr val="FFFFFF"/>
                </a:highlight>
              </a:rPr>
              <a:t> </a:t>
            </a:r>
            <a:r>
              <a:rPr lang="en-US" sz="2400"/>
              <a:t>Loeb-Harvard UP, 1980.</a:t>
            </a:r>
            <a:endParaRPr sz="2400"/>
          </a:p>
          <a:p>
            <a:pPr marL="342900" lvl="0" indent="-190500">
              <a:spcBef>
                <a:spcPts val="64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4975" y="457200"/>
            <a:ext cx="8960400" cy="28308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0"/>
              </a:spcAft>
              <a:buNone/>
            </a:pPr>
            <a:r>
              <a:rPr lang="en-US" sz="2400" b="1"/>
              <a:t>Publisher</a:t>
            </a:r>
            <a:endParaRPr sz="2400" b="1"/>
          </a:p>
          <a:p>
            <a:pPr marL="0" lvl="0" indent="0" algn="ctr" rtl="0">
              <a:lnSpc>
                <a:spcPct val="115000"/>
              </a:lnSpc>
              <a:spcBef>
                <a:spcPts val="1200"/>
              </a:spcBef>
              <a:spcAft>
                <a:spcPts val="200"/>
              </a:spcAft>
              <a:buClr>
                <a:schemeClr val="dk1"/>
              </a:buClr>
              <a:buSzPts val="1100"/>
              <a:buFont typeface="Arial"/>
              <a:buNone/>
            </a:pPr>
            <a:r>
              <a:rPr lang="en-US" sz="2400" i="1"/>
              <a:t>Note</a:t>
            </a:r>
            <a:r>
              <a:rPr lang="en-US" sz="2400"/>
              <a:t>: the publisher’s name need not be included in the following sources: periodicals, works published by their author or editor, a website whose title is the same name as its publisher, a website that makes works available but does not actually publish them (such as </a:t>
            </a:r>
            <a:r>
              <a:rPr lang="en-US" sz="2400" i="1"/>
              <a:t>YouTube</a:t>
            </a:r>
            <a:r>
              <a:rPr lang="en-US" sz="2400"/>
              <a:t>, </a:t>
            </a:r>
            <a:r>
              <a:rPr lang="en-US" sz="2400" i="1"/>
              <a:t>WordPress</a:t>
            </a:r>
            <a:r>
              <a:rPr lang="en-US" sz="2400"/>
              <a:t>, or </a:t>
            </a:r>
            <a:r>
              <a:rPr lang="en-US" sz="2400" i="1"/>
              <a:t>JSTOR</a:t>
            </a:r>
            <a:r>
              <a:rPr lang="en-US" sz="2400"/>
              <a:t>).</a:t>
            </a:r>
            <a:endParaRPr sz="2400"/>
          </a:p>
        </p:txBody>
      </p:sp>
      <p:sp>
        <p:nvSpPr>
          <p:cNvPr id="175" name="Shape 175"/>
          <p:cNvSpPr txBox="1">
            <a:spLocks noGrp="1"/>
          </p:cNvSpPr>
          <p:nvPr>
            <p:ph type="body" idx="1"/>
          </p:nvPr>
        </p:nvSpPr>
        <p:spPr>
          <a:xfrm>
            <a:off x="157400" y="3209200"/>
            <a:ext cx="8960400" cy="3648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sz="2400"/>
              <a:t>The publisher produces or distributes the source to the public. If there is more than one publisher, and they are all are relevant to your research, list them in your citation, separated by a forward slash (/).</a:t>
            </a:r>
            <a:endParaRPr sz="2400"/>
          </a:p>
          <a:p>
            <a:pPr marL="0" lvl="0" indent="0" rtl="0">
              <a:lnSpc>
                <a:spcPct val="115000"/>
              </a:lnSpc>
              <a:spcBef>
                <a:spcPts val="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None/>
            </a:pPr>
            <a:r>
              <a:rPr lang="en-US" sz="2400"/>
              <a:t>Klee, Paul. </a:t>
            </a:r>
            <a:r>
              <a:rPr lang="en-US" sz="2400" i="1"/>
              <a:t>Twittering Machine.</a:t>
            </a:r>
            <a:r>
              <a:rPr lang="en-US" sz="2400"/>
              <a:t> 1922. </a:t>
            </a:r>
            <a:r>
              <a:rPr lang="en-US" sz="2400">
                <a:highlight>
                  <a:srgbClr val="FFFF00"/>
                </a:highlight>
              </a:rPr>
              <a:t>Museum of Modern Art, </a:t>
            </a:r>
            <a:r>
              <a:rPr lang="en-US" sz="2400"/>
              <a:t>New York. </a:t>
            </a:r>
            <a:r>
              <a:rPr lang="en-US" sz="2400" i="1"/>
              <a:t>The Artchive, </a:t>
            </a:r>
            <a:r>
              <a:rPr lang="en-US" sz="2400"/>
              <a:t> www.artchive.com/artchive/K/klee/twittering_machine.jpg.html. Accessed May 2006.</a:t>
            </a:r>
            <a:endParaRPr sz="2400"/>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101175" y="390875"/>
            <a:ext cx="8982900" cy="30354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0"/>
              </a:spcAft>
              <a:buNone/>
            </a:pPr>
            <a:r>
              <a:rPr lang="en-US" sz="2400" b="1"/>
              <a:t>Publication date</a:t>
            </a:r>
            <a:endParaRPr sz="2400" b="1"/>
          </a:p>
          <a:p>
            <a:pPr marL="0" lvl="0" indent="0" algn="ctr" rtl="0">
              <a:lnSpc>
                <a:spcPct val="115000"/>
              </a:lnSpc>
              <a:spcBef>
                <a:spcPts val="1200"/>
              </a:spcBef>
              <a:spcAft>
                <a:spcPts val="200"/>
              </a:spcAft>
              <a:buClr>
                <a:schemeClr val="dk1"/>
              </a:buClr>
              <a:buSzPts val="1100"/>
              <a:buFont typeface="Arial"/>
              <a:buNone/>
            </a:pPr>
            <a:r>
              <a:rPr lang="en-US" sz="2400"/>
              <a:t>The same source may have been published on more than one date, such as an online version of an original source. When the source has more than one date, it is sufficient to use the date that is most relevant to your use of it. If you’re unsure about which date to use, go with the date of the source’s original publication.</a:t>
            </a:r>
            <a:endParaRPr sz="2400"/>
          </a:p>
        </p:txBody>
      </p:sp>
      <p:sp>
        <p:nvSpPr>
          <p:cNvPr id="181" name="Shape 181"/>
          <p:cNvSpPr txBox="1">
            <a:spLocks noGrp="1"/>
          </p:cNvSpPr>
          <p:nvPr>
            <p:ph type="body" idx="1"/>
          </p:nvPr>
        </p:nvSpPr>
        <p:spPr>
          <a:xfrm>
            <a:off x="101175" y="3426275"/>
            <a:ext cx="8881800" cy="31395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In the following example, Mutant Enemy is the primary production company, and “Hush” was released in 1999. This is the way to create a general citation for a television episode.</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“Hush.” </a:t>
            </a:r>
            <a:r>
              <a:rPr lang="en-US" sz="2400" i="1"/>
              <a:t>Buffy the Vampire Slayer</a:t>
            </a:r>
            <a:r>
              <a:rPr lang="en-US" sz="2400"/>
              <a:t>, created by Joss Whedon, performance by Sarah Michelle Gellar, season 4, Mutant Enemy, </a:t>
            </a:r>
            <a:r>
              <a:rPr lang="en-US" sz="2400">
                <a:highlight>
                  <a:srgbClr val="FFFF00"/>
                </a:highlight>
              </a:rPr>
              <a:t>1999.</a:t>
            </a:r>
            <a:endParaRPr sz="2400">
              <a:highlight>
                <a:srgbClr val="FFFF00"/>
              </a:highlight>
            </a:endParaRPr>
          </a:p>
          <a:p>
            <a:pPr marL="342900" lvl="0" indent="-190500">
              <a:spcBef>
                <a:spcPts val="640"/>
              </a:spcBef>
              <a:spcAft>
                <a:spcPts val="0"/>
              </a:spcAft>
              <a:buNone/>
            </a:pP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Publication date cont...</a:t>
            </a:r>
            <a:endParaRPr/>
          </a:p>
        </p:txBody>
      </p:sp>
      <p:sp>
        <p:nvSpPr>
          <p:cNvPr id="187" name="Shape 187"/>
          <p:cNvSpPr txBox="1">
            <a:spLocks noGrp="1"/>
          </p:cNvSpPr>
          <p:nvPr>
            <p:ph type="body" idx="1"/>
          </p:nvPr>
        </p:nvSpPr>
        <p:spPr>
          <a:xfrm>
            <a:off x="457200" y="1503900"/>
            <a:ext cx="8229600" cy="51378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However, if you are discussing, for example, the historical context in which the episode originally aired, you should cite the full date. Because you are specifying the date of airing, you would then use WB Television Network (rather than Mutant Enemy), because it was the network (rather than the production company) that aired the episode on the date you’re citing.</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“Hush.” Buffy the Vampire Slayer, created by Joss Whedon, performance by Sarah Michelle Gellar, season 4, episode 10, WB Television Network, </a:t>
            </a:r>
            <a:r>
              <a:rPr lang="en-US" sz="2400">
                <a:highlight>
                  <a:srgbClr val="FFFF00"/>
                </a:highlight>
              </a:rPr>
              <a:t>14 Dec. 1999.</a:t>
            </a:r>
            <a:endParaRPr sz="2400">
              <a:highlight>
                <a:srgbClr val="FFFF00"/>
              </a:highlight>
            </a:endParaRPr>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457200" y="457200"/>
            <a:ext cx="8229600" cy="4734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Location</a:t>
            </a:r>
            <a:endParaRPr sz="2400"/>
          </a:p>
        </p:txBody>
      </p:sp>
      <p:sp>
        <p:nvSpPr>
          <p:cNvPr id="193" name="Shape 193"/>
          <p:cNvSpPr txBox="1">
            <a:spLocks noGrp="1"/>
          </p:cNvSpPr>
          <p:nvPr>
            <p:ph type="body" idx="1"/>
          </p:nvPr>
        </p:nvSpPr>
        <p:spPr>
          <a:xfrm>
            <a:off x="89950" y="930600"/>
            <a:ext cx="8960400" cy="5767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sz="2400"/>
              <a:t>You should be as specific as possible in identifying a work’s location.</a:t>
            </a:r>
            <a:endParaRPr sz="2400"/>
          </a:p>
          <a:p>
            <a:pPr marL="342900" lvl="0" indent="-190500">
              <a:spcBef>
                <a:spcPts val="640"/>
              </a:spcBef>
              <a:spcAft>
                <a:spcPts val="0"/>
              </a:spcAft>
              <a:buNone/>
            </a:pPr>
            <a:r>
              <a:rPr lang="en-US" sz="2400"/>
              <a:t>An essay in a book, or an article in journal should include page numbers.</a:t>
            </a:r>
            <a:endParaRPr sz="2400"/>
          </a:p>
          <a:p>
            <a:pPr marL="342900" lvl="0" indent="-190500">
              <a:spcBef>
                <a:spcPts val="640"/>
              </a:spcBef>
              <a:spcAft>
                <a:spcPts val="0"/>
              </a:spcAft>
              <a:buClr>
                <a:schemeClr val="dk1"/>
              </a:buClr>
              <a:buSzPts val="1100"/>
              <a:buFont typeface="Arial"/>
              <a:buNone/>
            </a:pPr>
            <a:r>
              <a:rPr lang="en-US" sz="2400" i="1"/>
              <a:t>Ex: </a:t>
            </a:r>
            <a:endParaRPr sz="2400" i="1"/>
          </a:p>
          <a:p>
            <a:pPr marL="342900" lvl="0" indent="-190500">
              <a:spcBef>
                <a:spcPts val="640"/>
              </a:spcBef>
              <a:spcAft>
                <a:spcPts val="0"/>
              </a:spcAft>
              <a:buClr>
                <a:schemeClr val="dk1"/>
              </a:buClr>
              <a:buSzPts val="1100"/>
              <a:buFont typeface="Arial"/>
              <a:buNone/>
            </a:pPr>
            <a:r>
              <a:rPr lang="en-US" sz="2400"/>
              <a:t>Adiche, Chimamanda Ngozi. “On Monday of Last Week.” </a:t>
            </a:r>
            <a:r>
              <a:rPr lang="en-US" sz="2400" i="1"/>
              <a:t>The Thing around Your Neck, </a:t>
            </a:r>
            <a:r>
              <a:rPr lang="en-US" sz="2400"/>
              <a:t>Alfred A. Knopf, 2009, </a:t>
            </a:r>
            <a:r>
              <a:rPr lang="en-US" sz="2400">
                <a:highlight>
                  <a:srgbClr val="FFFF00"/>
                </a:highlight>
              </a:rPr>
              <a:t>pp. 74-94</a:t>
            </a:r>
            <a:r>
              <a:rPr lang="en-US" sz="2400"/>
              <a:t>.</a:t>
            </a:r>
            <a:endParaRPr sz="2400"/>
          </a:p>
          <a:p>
            <a:pPr marL="342900" lvl="0" indent="-190500">
              <a:spcBef>
                <a:spcPts val="640"/>
              </a:spcBef>
              <a:spcAft>
                <a:spcPts val="0"/>
              </a:spcAft>
              <a:buNone/>
            </a:pPr>
            <a:r>
              <a:rPr lang="en-US" sz="2400"/>
              <a:t>The location of an online work should include a URL.</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Wheelis, Mark. "Investigating Disease Outbreaks Under a Protocol to the Biological and Toxin Weapons Convention." </a:t>
            </a:r>
            <a:r>
              <a:rPr lang="en-US" sz="2400" i="1"/>
              <a:t>Emerging Infectious Diseases</a:t>
            </a:r>
            <a:r>
              <a:rPr lang="en-US" sz="2400"/>
              <a:t>, vol. 6, no. 6, 2000, pp. 595-600, </a:t>
            </a:r>
            <a:r>
              <a:rPr lang="en-US" sz="2400">
                <a:highlight>
                  <a:srgbClr val="FFFF00"/>
                </a:highlight>
              </a:rPr>
              <a:t>wwwnc.cdc.gov/eid/article/6/6/00-0607_article.</a:t>
            </a:r>
            <a:r>
              <a:rPr lang="en-US" sz="2400"/>
              <a:t> Accessed 8 Feb. 2009.</a:t>
            </a:r>
            <a:endParaRPr sz="2400"/>
          </a:p>
          <a:p>
            <a:pPr marL="342900" lvl="0" indent="-190500">
              <a:spcBef>
                <a:spcPts val="64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457200"/>
            <a:ext cx="8229600" cy="585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Location cont</a:t>
            </a:r>
            <a:endParaRPr/>
          </a:p>
        </p:txBody>
      </p:sp>
      <p:sp>
        <p:nvSpPr>
          <p:cNvPr id="199" name="Shape 199"/>
          <p:cNvSpPr txBox="1">
            <a:spLocks noGrp="1"/>
          </p:cNvSpPr>
          <p:nvPr>
            <p:ph type="body" idx="1"/>
          </p:nvPr>
        </p:nvSpPr>
        <p:spPr>
          <a:xfrm>
            <a:off x="457200" y="1981200"/>
            <a:ext cx="8229600" cy="38862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A physical object that you experienced firsthand should identify the place of location.</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Matisse, Henri. </a:t>
            </a:r>
            <a:r>
              <a:rPr lang="en-US" sz="2400" i="1"/>
              <a:t>The Swimming Pool.</a:t>
            </a:r>
            <a:r>
              <a:rPr lang="en-US" sz="2400"/>
              <a:t> 1952, </a:t>
            </a:r>
            <a:r>
              <a:rPr lang="en-US" sz="2400">
                <a:highlight>
                  <a:srgbClr val="FFFF00"/>
                </a:highlight>
              </a:rPr>
              <a:t>Museum of Modern Art, New York.</a:t>
            </a:r>
            <a:endParaRPr sz="2400">
              <a:highlight>
                <a:srgbClr val="FFFF00"/>
              </a:highlight>
            </a:endParaRPr>
          </a:p>
          <a:p>
            <a:pPr marL="342900" lvl="0" indent="-190500">
              <a:spcBef>
                <a:spcPts val="640"/>
              </a:spcBef>
              <a:spcAft>
                <a:spcPts val="0"/>
              </a:spcAft>
              <a:buClr>
                <a:schemeClr val="dk1"/>
              </a:buClr>
              <a:buSzPts val="1100"/>
              <a:buFont typeface="Arial"/>
              <a:buNone/>
            </a:pPr>
            <a:endParaRPr/>
          </a:p>
          <a:p>
            <a:pPr marL="342900" lvl="0" indent="-190500">
              <a:spcBef>
                <a:spcPts val="64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457200" y="457200"/>
            <a:ext cx="8229600" cy="10382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r>
              <a:rPr lang="en-US" sz="2400" b="0" i="0" u="none" strike="noStrike" cap="none">
                <a:solidFill>
                  <a:schemeClr val="dk1"/>
                </a:solidFill>
                <a:latin typeface="Arial"/>
                <a:ea typeface="Arial"/>
                <a:cs typeface="Arial"/>
                <a:sym typeface="Arial"/>
              </a:rPr>
              <a:t>Works Cited</a:t>
            </a:r>
            <a:endParaRPr sz="2400"/>
          </a:p>
        </p:txBody>
      </p:sp>
      <p:sp>
        <p:nvSpPr>
          <p:cNvPr id="205" name="Shape 205"/>
          <p:cNvSpPr txBox="1">
            <a:spLocks noGrp="1"/>
          </p:cNvSpPr>
          <p:nvPr>
            <p:ph type="body" idx="1"/>
          </p:nvPr>
        </p:nvSpPr>
        <p:spPr>
          <a:xfrm>
            <a:off x="457200" y="1495425"/>
            <a:ext cx="8229600" cy="5210100"/>
          </a:xfrm>
          <a:prstGeom prst="rect">
            <a:avLst/>
          </a:prstGeom>
          <a:noFill/>
          <a:ln>
            <a:noFill/>
          </a:ln>
        </p:spPr>
        <p:txBody>
          <a:bodyPr spcFirstLastPara="1" wrap="square" lIns="91425" tIns="45700" rIns="91425" bIns="45700" anchor="t" anchorCtr="0">
            <a:noAutofit/>
          </a:bodyPr>
          <a:lstStyle/>
          <a:p>
            <a:pPr marL="342900" marR="0" lvl="0" indent="-361950" algn="l" rtl="0">
              <a:lnSpc>
                <a:spcPct val="80000"/>
              </a:lnSpc>
              <a:spcBef>
                <a:spcPts val="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All sources used must be listed on the works cited page.</a:t>
            </a:r>
            <a:endParaRPr sz="2400"/>
          </a:p>
          <a:p>
            <a:pPr marL="342900" marR="0" lvl="0" indent="-3619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Follow the format exactly.</a:t>
            </a:r>
            <a:endParaRPr sz="2400"/>
          </a:p>
          <a:p>
            <a:pPr marL="342900" marR="0" lvl="0" indent="-3619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If the first required item (usually the author) is missing from your source, start with the next required item (usually the title). This happens a lot with websites.</a:t>
            </a:r>
            <a:endParaRPr sz="2400"/>
          </a:p>
          <a:p>
            <a:pPr marL="342900" marR="0" lvl="0" indent="-3619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If there are more than three authors or editors, list only the first one followed by et al. (meaning </a:t>
            </a:r>
            <a:r>
              <a:rPr lang="en-US" sz="2400" b="0" i="1" u="none" strike="noStrike" cap="none">
                <a:solidFill>
                  <a:schemeClr val="dk1"/>
                </a:solidFill>
                <a:latin typeface="Arial"/>
                <a:ea typeface="Arial"/>
                <a:cs typeface="Arial"/>
                <a:sym typeface="Arial"/>
              </a:rPr>
              <a:t>and others</a:t>
            </a:r>
            <a:r>
              <a:rPr lang="en-US" sz="2400" b="0" i="0" u="none" strike="noStrike" cap="none">
                <a:solidFill>
                  <a:schemeClr val="dk1"/>
                </a:solidFill>
                <a:latin typeface="Arial"/>
                <a:ea typeface="Arial"/>
                <a:cs typeface="Arial"/>
                <a:sym typeface="Arial"/>
              </a:rPr>
              <a:t>).</a:t>
            </a:r>
            <a:endParaRPr sz="2400"/>
          </a:p>
          <a:p>
            <a:pPr marL="342900" marR="0" lvl="0" indent="-3619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Sources are always cited alphabetically.</a:t>
            </a:r>
            <a:endParaRPr sz="2400" b="0" i="0" u="none" strike="noStrike" cap="none">
              <a:solidFill>
                <a:schemeClr val="dk1"/>
              </a:solidFill>
              <a:latin typeface="Arial"/>
              <a:ea typeface="Arial"/>
              <a:cs typeface="Arial"/>
              <a:sym typeface="Arial"/>
            </a:endParaRPr>
          </a:p>
          <a:p>
            <a:pPr marL="342900" marR="0" lvl="0" indent="-361950" algn="l" rtl="0">
              <a:lnSpc>
                <a:spcPct val="80000"/>
              </a:lnSpc>
              <a:spcBef>
                <a:spcPts val="560"/>
              </a:spcBef>
              <a:spcAft>
                <a:spcPts val="0"/>
              </a:spcAft>
              <a:buClr>
                <a:schemeClr val="lt2"/>
              </a:buClr>
              <a:buSzPts val="2400"/>
              <a:buFont typeface="Noto Sans Symbols"/>
              <a:buChar char="■"/>
            </a:pPr>
            <a:r>
              <a:rPr lang="en-US" sz="2400"/>
              <a:t>Use a hanging indent</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457200" y="457200"/>
            <a:ext cx="8229600" cy="3159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Basic in-text citation rules</a:t>
            </a:r>
            <a:endParaRPr sz="2400"/>
          </a:p>
        </p:txBody>
      </p:sp>
      <p:sp>
        <p:nvSpPr>
          <p:cNvPr id="211" name="Shape 211"/>
          <p:cNvSpPr txBox="1">
            <a:spLocks noGrp="1"/>
          </p:cNvSpPr>
          <p:nvPr>
            <p:ph type="body" idx="1"/>
          </p:nvPr>
        </p:nvSpPr>
        <p:spPr>
          <a:xfrm>
            <a:off x="213600" y="908025"/>
            <a:ext cx="8780400" cy="49593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sz="2400"/>
              <a:t>In MLA style, referring to the works of others in your text is done by using what is known as </a:t>
            </a:r>
            <a:r>
              <a:rPr lang="en-US" sz="2400" b="1"/>
              <a:t>parenthetical citation</a:t>
            </a:r>
            <a:r>
              <a:rPr lang="en-US" sz="2400"/>
              <a:t>. This method involves placing relevant source information in parentheses after a quote or a paraphrase.</a:t>
            </a:r>
            <a:endParaRPr sz="2400"/>
          </a:p>
          <a:p>
            <a:pPr marL="342900" lvl="0" indent="-190500">
              <a:spcBef>
                <a:spcPts val="640"/>
              </a:spcBef>
              <a:spcAft>
                <a:spcPts val="0"/>
              </a:spcAft>
              <a:buClr>
                <a:schemeClr val="dk1"/>
              </a:buClr>
              <a:buSzPts val="1100"/>
              <a:buFont typeface="Arial"/>
              <a:buNone/>
            </a:pPr>
            <a:r>
              <a:rPr lang="en-US" sz="2400" b="1"/>
              <a:t>General Guidelines</a:t>
            </a:r>
            <a:endParaRPr sz="2400" b="1"/>
          </a:p>
          <a:p>
            <a:pPr marL="457200" lvl="0" indent="-381000" rtl="0">
              <a:lnSpc>
                <a:spcPct val="115000"/>
              </a:lnSpc>
              <a:spcBef>
                <a:spcPts val="0"/>
              </a:spcBef>
              <a:spcAft>
                <a:spcPts val="0"/>
              </a:spcAft>
              <a:buClr>
                <a:schemeClr val="dk1"/>
              </a:buClr>
              <a:buSzPts val="2400"/>
              <a:buFont typeface="Arial"/>
              <a:buChar char="●"/>
            </a:pPr>
            <a:r>
              <a:rPr lang="en-US" sz="2400"/>
              <a:t>The source information required in a parenthetical citation depends (1.) upon the source medium (e.g. Print, Web, DVD) and (2.) upon the source’s entry on the Works Cited (bibliography) page.</a:t>
            </a:r>
            <a:endParaRPr sz="2400"/>
          </a:p>
          <a:p>
            <a:pPr marL="342900" lvl="0" indent="-190500">
              <a:spcBef>
                <a:spcPts val="64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457200"/>
            <a:ext cx="8229600" cy="4170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Basic in-text citation rules cont</a:t>
            </a:r>
            <a:endParaRPr/>
          </a:p>
        </p:txBody>
      </p:sp>
      <p:sp>
        <p:nvSpPr>
          <p:cNvPr id="217" name="Shape 217"/>
          <p:cNvSpPr txBox="1">
            <a:spLocks noGrp="1"/>
          </p:cNvSpPr>
          <p:nvPr>
            <p:ph type="body" idx="1"/>
          </p:nvPr>
        </p:nvSpPr>
        <p:spPr>
          <a:xfrm>
            <a:off x="457200" y="1981200"/>
            <a:ext cx="8229600" cy="3886200"/>
          </a:xfrm>
          <a:prstGeom prst="rect">
            <a:avLst/>
          </a:prstGeom>
        </p:spPr>
        <p:txBody>
          <a:bodyPr spcFirstLastPara="1" wrap="square" lIns="91425" tIns="91425" rIns="91425" bIns="91425" anchor="t" anchorCtr="0">
            <a:noAutofit/>
          </a:bodyPr>
          <a:lstStyle/>
          <a:p>
            <a:pPr marL="457200" lvl="0" indent="-381000" rtl="0">
              <a:lnSpc>
                <a:spcPct val="115000"/>
              </a:lnSpc>
              <a:spcBef>
                <a:spcPts val="0"/>
              </a:spcBef>
              <a:spcAft>
                <a:spcPts val="0"/>
              </a:spcAft>
              <a:buClr>
                <a:schemeClr val="dk1"/>
              </a:buClr>
              <a:buSzPts val="2400"/>
              <a:buFont typeface="Arial"/>
              <a:buChar char="●"/>
            </a:pPr>
            <a:r>
              <a:rPr lang="en-US" sz="2400"/>
              <a:t>Any source information that you provide in-text must correspond to the source information on the Works Cited page. More specifically, whatever signal word or phrase you provide to your readers in the text, must be the first thing that appears on the left-hand margin of the corresponding entry in the Works Cited List.</a:t>
            </a:r>
            <a:endParaRPr sz="2400"/>
          </a:p>
          <a:p>
            <a:pPr marL="342900" lvl="0" indent="-190500">
              <a:spcBef>
                <a:spcPts val="640"/>
              </a:spcBef>
              <a:spcAft>
                <a:spcPts val="0"/>
              </a:spcAft>
              <a:buClr>
                <a:schemeClr val="dk1"/>
              </a:buClr>
              <a:buSzPts val="1100"/>
              <a:buFont typeface="Arial"/>
              <a:buNone/>
            </a:pPr>
            <a:endParaRPr/>
          </a:p>
          <a:p>
            <a:pPr marL="342900" lvl="0" indent="-190500">
              <a:spcBef>
                <a:spcPts val="64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57200" y="457200"/>
            <a:ext cx="8229600" cy="4734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Creating in-text citations </a:t>
            </a:r>
            <a:endParaRPr sz="2400"/>
          </a:p>
        </p:txBody>
      </p:sp>
      <p:sp>
        <p:nvSpPr>
          <p:cNvPr id="223" name="Shape 223"/>
          <p:cNvSpPr txBox="1">
            <a:spLocks noGrp="1"/>
          </p:cNvSpPr>
          <p:nvPr>
            <p:ph type="body" idx="1"/>
          </p:nvPr>
        </p:nvSpPr>
        <p:spPr>
          <a:xfrm>
            <a:off x="78700" y="930600"/>
            <a:ext cx="8949000" cy="5927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sz="2400"/>
              <a:t>The in-text citation is a brief reference within your text that indicates the source you consulted. It should properly attribute any ideas, paraphrases, or direct quotations to your source, and should direct readers to the entry in the list of works cited. For the most part, an in-text citation is the </a:t>
            </a:r>
            <a:r>
              <a:rPr lang="en-US" sz="2400" b="1"/>
              <a:t>author’s name and page number (or just the page number, if the author is named in the sentence) in parentheses</a:t>
            </a:r>
            <a:r>
              <a:rPr lang="en-US" sz="2400"/>
              <a:t>:</a:t>
            </a:r>
            <a:endParaRPr sz="2400"/>
          </a:p>
          <a:p>
            <a:pPr marL="342900" lvl="0" indent="-190500">
              <a:spcBef>
                <a:spcPts val="640"/>
              </a:spcBef>
              <a:spcAft>
                <a:spcPts val="0"/>
              </a:spcAft>
              <a:buClr>
                <a:schemeClr val="dk1"/>
              </a:buClr>
              <a:buSzPts val="1100"/>
              <a:buFont typeface="Arial"/>
              <a:buNone/>
            </a:pPr>
            <a:r>
              <a:rPr lang="en-US" sz="2400"/>
              <a:t>Imperialism is “the practice, the theory, and the attitudes of a dominating metropolitan center ruling a distant territory” (</a:t>
            </a:r>
            <a:r>
              <a:rPr lang="en-US" sz="2400" b="1"/>
              <a:t>Said 9</a:t>
            </a:r>
            <a:r>
              <a:rPr lang="en-US" sz="2400"/>
              <a:t>).</a:t>
            </a:r>
            <a:endParaRPr sz="2400"/>
          </a:p>
          <a:p>
            <a:pPr marL="342900" lvl="0" indent="-190500">
              <a:spcBef>
                <a:spcPts val="640"/>
              </a:spcBef>
              <a:spcAft>
                <a:spcPts val="0"/>
              </a:spcAft>
              <a:buClr>
                <a:schemeClr val="dk1"/>
              </a:buClr>
              <a:buSzPts val="1100"/>
              <a:buFont typeface="Arial"/>
              <a:buNone/>
            </a:pPr>
            <a:r>
              <a:rPr lang="en-US" sz="2400"/>
              <a:t>or</a:t>
            </a:r>
            <a:endParaRPr sz="2400"/>
          </a:p>
          <a:p>
            <a:pPr marL="342900" lvl="0" indent="-190500">
              <a:spcBef>
                <a:spcPts val="640"/>
              </a:spcBef>
              <a:spcAft>
                <a:spcPts val="0"/>
              </a:spcAft>
              <a:buClr>
                <a:schemeClr val="dk1"/>
              </a:buClr>
              <a:buSzPts val="1100"/>
              <a:buFont typeface="Arial"/>
              <a:buNone/>
            </a:pPr>
            <a:r>
              <a:rPr lang="en-US" sz="2400"/>
              <a:t>According to </a:t>
            </a:r>
            <a:r>
              <a:rPr lang="en-US" sz="2400" b="1"/>
              <a:t>Edward W. Said</a:t>
            </a:r>
            <a:r>
              <a:rPr lang="en-US" sz="2400"/>
              <a:t>, imperialism is defined by “the practice, the theory, and the attitudes of a dominating metropolitan center ruling a distant territory” (</a:t>
            </a:r>
            <a:r>
              <a:rPr lang="en-US" sz="2400" b="1"/>
              <a:t>9</a:t>
            </a:r>
            <a:r>
              <a:rPr lang="en-US" sz="2400"/>
              <a:t>).</a:t>
            </a:r>
            <a:endParaRPr sz="2400"/>
          </a:p>
          <a:p>
            <a:pPr marL="342900" lvl="0" indent="-190500">
              <a:spcBef>
                <a:spcPts val="64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r>
              <a:rPr lang="en-US" sz="2400" b="0" i="0" u="none" strike="noStrike" cap="none">
                <a:solidFill>
                  <a:schemeClr val="dk1"/>
                </a:solidFill>
                <a:latin typeface="Arial"/>
                <a:ea typeface="Arial"/>
                <a:cs typeface="Arial"/>
                <a:sym typeface="Arial"/>
              </a:rPr>
              <a:t>MLA AT A GLANCE</a:t>
            </a:r>
            <a:endParaRPr sz="2400"/>
          </a:p>
        </p:txBody>
      </p:sp>
      <p:sp>
        <p:nvSpPr>
          <p:cNvPr id="121" name="Shape 121"/>
          <p:cNvSpPr txBox="1">
            <a:spLocks noGrp="1"/>
          </p:cNvSpPr>
          <p:nvPr>
            <p:ph type="body" idx="1"/>
          </p:nvPr>
        </p:nvSpPr>
        <p:spPr>
          <a:xfrm>
            <a:off x="457200" y="1600200"/>
            <a:ext cx="8229600" cy="5257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MLA is a format, you may not deviate from the format or you risk plagiarism</a:t>
            </a:r>
            <a:endParaRPr sz="2400"/>
          </a:p>
          <a:p>
            <a:pPr marL="342900" marR="0" lvl="0" indent="-342900" algn="l" rtl="0">
              <a:lnSpc>
                <a:spcPct val="100000"/>
              </a:lnSpc>
              <a:spcBef>
                <a:spcPts val="64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Think of it as fill in the blank.</a:t>
            </a:r>
            <a:endParaRPr sz="2400"/>
          </a:p>
          <a:p>
            <a:pPr marL="342900" marR="0" lvl="0" indent="-342900" algn="l" rtl="0">
              <a:lnSpc>
                <a:spcPct val="100000"/>
              </a:lnSpc>
              <a:spcBef>
                <a:spcPts val="64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Capitalization, punctuation, spacing, and spelling are all important.  Double, triple, quadruple check.</a:t>
            </a:r>
            <a:endParaRPr sz="2400"/>
          </a:p>
          <a:p>
            <a:pPr marL="342900" marR="0" lvl="0" indent="-342900" algn="l" rtl="0">
              <a:lnSpc>
                <a:spcPct val="100000"/>
              </a:lnSpc>
              <a:spcBef>
                <a:spcPts val="64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MLA has 3 main components:  works cited, parenthetical citations, and page formatting.  </a:t>
            </a:r>
            <a:endParaRPr sz="2400"/>
          </a:p>
          <a:p>
            <a:pPr marL="342900" marR="0" lvl="0" indent="-190500" algn="l" rtl="0">
              <a:spcBef>
                <a:spcPts val="640"/>
              </a:spcBef>
              <a:spcAft>
                <a:spcPts val="0"/>
              </a:spcAft>
              <a:buClr>
                <a:schemeClr val="lt2"/>
              </a:buClr>
              <a:buSzPts val="2400"/>
              <a:buFont typeface="Noto Sans Symbols"/>
              <a:buNone/>
            </a:pPr>
            <a:endParaRPr sz="3200" b="0" i="0" u="none" strike="noStrike"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457200" y="457200"/>
            <a:ext cx="8229600" cy="4620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Long quotations</a:t>
            </a:r>
            <a:endParaRPr sz="2400"/>
          </a:p>
        </p:txBody>
      </p:sp>
      <p:sp>
        <p:nvSpPr>
          <p:cNvPr id="229" name="Shape 229"/>
          <p:cNvSpPr txBox="1">
            <a:spLocks noGrp="1"/>
          </p:cNvSpPr>
          <p:nvPr>
            <p:ph type="body" idx="1"/>
          </p:nvPr>
        </p:nvSpPr>
        <p:spPr>
          <a:xfrm>
            <a:off x="202375" y="919200"/>
            <a:ext cx="8847900" cy="4948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sz="2400"/>
              <a:t>For quotations that are more than four lines of prose or three lines of verse, place quotations in a free-standing block of text and omit quotation marks. Start the quotation on a new line, with the entire quote indented </a:t>
            </a:r>
            <a:r>
              <a:rPr lang="en-US" sz="2400" b="1"/>
              <a:t>½ inch</a:t>
            </a:r>
            <a:r>
              <a:rPr lang="en-US" sz="2400"/>
              <a:t> from the left margin; maintain double-spacing.  Your parenthetical citation should come </a:t>
            </a:r>
            <a:r>
              <a:rPr lang="en-US" sz="2400" b="1"/>
              <a:t>after</a:t>
            </a:r>
            <a:r>
              <a:rPr lang="en-US" sz="2400"/>
              <a:t> the closing punctuation mark. </a:t>
            </a:r>
            <a:endParaRPr sz="2400"/>
          </a:p>
          <a:p>
            <a:pPr marL="342900" lvl="0" indent="-190500">
              <a:spcBef>
                <a:spcPts val="64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457200" y="457200"/>
            <a:ext cx="8229600" cy="630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Long quotations cont</a:t>
            </a:r>
            <a:endParaRPr/>
          </a:p>
        </p:txBody>
      </p:sp>
      <p:sp>
        <p:nvSpPr>
          <p:cNvPr id="235" name="Shape 235"/>
          <p:cNvSpPr txBox="1">
            <a:spLocks noGrp="1"/>
          </p:cNvSpPr>
          <p:nvPr>
            <p:ph type="body" idx="1"/>
          </p:nvPr>
        </p:nvSpPr>
        <p:spPr>
          <a:xfrm>
            <a:off x="213600" y="1211575"/>
            <a:ext cx="8769300" cy="54078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For example, when citing more than four lines of prose, use the following examples:</a:t>
            </a:r>
            <a:endParaRPr sz="2400"/>
          </a:p>
          <a:p>
            <a:pPr marL="342900" lvl="0" indent="-190500">
              <a:spcBef>
                <a:spcPts val="640"/>
              </a:spcBef>
              <a:spcAft>
                <a:spcPts val="0"/>
              </a:spcAft>
              <a:buClr>
                <a:schemeClr val="dk1"/>
              </a:buClr>
              <a:buSzPts val="1100"/>
              <a:buFont typeface="Arial"/>
              <a:buNone/>
            </a:pPr>
            <a:endParaRPr sz="2400"/>
          </a:p>
          <a:p>
            <a:pPr marL="342900" lvl="0" indent="-190500">
              <a:lnSpc>
                <a:spcPct val="200000"/>
              </a:lnSpc>
              <a:spcBef>
                <a:spcPts val="640"/>
              </a:spcBef>
              <a:spcAft>
                <a:spcPts val="0"/>
              </a:spcAft>
              <a:buClr>
                <a:schemeClr val="dk1"/>
              </a:buClr>
              <a:buSzPts val="1100"/>
              <a:buFont typeface="Arial"/>
              <a:buNone/>
            </a:pPr>
            <a:r>
              <a:rPr lang="en-US" sz="1400"/>
              <a:t>Nelly Dean treats Heathcliff poorly and dehumanizes him throughout her narration:</a:t>
            </a:r>
            <a:endParaRPr sz="1400"/>
          </a:p>
          <a:p>
            <a:pPr marL="800100" lvl="0" indent="-190500">
              <a:lnSpc>
                <a:spcPct val="200000"/>
              </a:lnSpc>
              <a:spcBef>
                <a:spcPts val="640"/>
              </a:spcBef>
              <a:spcAft>
                <a:spcPts val="0"/>
              </a:spcAft>
              <a:buClr>
                <a:schemeClr val="dk1"/>
              </a:buClr>
              <a:buSzPts val="1100"/>
              <a:buFont typeface="Arial"/>
              <a:buNone/>
            </a:pPr>
            <a:r>
              <a:rPr lang="en-US" sz="1400"/>
              <a:t>   They entirely refused to have it in bed with them, or even in their room, and I had no more sense, so, I put it on the landing of the stairs, hoping it would be gone on the morrow. By chance, or else attracted by hearing his voice, it crept to Mr. Earnshaw's door, and there he found it on quitting his chamber. Inquiries were made as to how it got there; I was obliged to confess, and in recompense for my cowardice and inhumanity was sent out of the house. (Bronte 78)</a:t>
            </a:r>
            <a:endParaRPr sz="1400"/>
          </a:p>
          <a:p>
            <a:pPr marL="342900" lvl="0" indent="-190500">
              <a:spcBef>
                <a:spcPts val="640"/>
              </a:spcBef>
              <a:spcAft>
                <a:spcPts val="0"/>
              </a:spcAft>
              <a:buNone/>
            </a:pPr>
            <a:endParaRPr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Arial"/>
              <a:buNone/>
            </a:pPr>
            <a:r>
              <a:rPr lang="en-US" sz="2800" b="0" i="0" u="none" strike="noStrike" cap="none">
                <a:solidFill>
                  <a:schemeClr val="dk1"/>
                </a:solidFill>
                <a:latin typeface="Arial"/>
                <a:ea typeface="Arial"/>
                <a:cs typeface="Arial"/>
                <a:sym typeface="Arial"/>
              </a:rPr>
              <a:t>Parenthetical Citations Tips</a:t>
            </a:r>
            <a:endParaRPr/>
          </a:p>
        </p:txBody>
      </p:sp>
      <p:sp>
        <p:nvSpPr>
          <p:cNvPr id="241" name="Shape 241"/>
          <p:cNvSpPr txBox="1">
            <a:spLocks noGrp="1"/>
          </p:cNvSpPr>
          <p:nvPr>
            <p:ph type="body" idx="1"/>
          </p:nvPr>
        </p:nvSpPr>
        <p:spPr>
          <a:xfrm>
            <a:off x="457200" y="1600200"/>
            <a:ext cx="8229600" cy="5105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lt2"/>
              </a:buClr>
              <a:buSzPts val="1800"/>
              <a:buFont typeface="Noto Sans Symbols"/>
              <a:buChar char="■"/>
            </a:pPr>
            <a:r>
              <a:rPr lang="en-US" sz="2400" b="0" i="0" u="none" strike="noStrike" cap="none">
                <a:solidFill>
                  <a:schemeClr val="dk1"/>
                </a:solidFill>
                <a:latin typeface="Arial"/>
                <a:ea typeface="Arial"/>
                <a:cs typeface="Arial"/>
                <a:sym typeface="Arial"/>
              </a:rPr>
              <a:t>The </a:t>
            </a:r>
            <a:r>
              <a:rPr lang="en-US" sz="2400" b="1" i="0" u="none" strike="noStrike" cap="none">
                <a:solidFill>
                  <a:schemeClr val="dk1"/>
                </a:solidFill>
                <a:latin typeface="Arial"/>
                <a:ea typeface="Arial"/>
                <a:cs typeface="Arial"/>
                <a:sym typeface="Arial"/>
              </a:rPr>
              <a:t>parenthetical citation</a:t>
            </a:r>
            <a:r>
              <a:rPr lang="en-US" sz="2400" b="0" i="0" u="none" strike="noStrike" cap="none">
                <a:solidFill>
                  <a:schemeClr val="dk1"/>
                </a:solidFill>
                <a:latin typeface="Arial"/>
                <a:ea typeface="Arial"/>
                <a:cs typeface="Arial"/>
                <a:sym typeface="Arial"/>
              </a:rPr>
              <a:t> appears outside the quoted material. </a:t>
            </a:r>
            <a:endParaRPr/>
          </a:p>
          <a:p>
            <a:pPr marL="342900" marR="0" lvl="0" indent="-342900" algn="l" rtl="0">
              <a:lnSpc>
                <a:spcPct val="90000"/>
              </a:lnSpc>
              <a:spcBef>
                <a:spcPts val="480"/>
              </a:spcBef>
              <a:spcAft>
                <a:spcPts val="0"/>
              </a:spcAft>
              <a:buClr>
                <a:schemeClr val="lt2"/>
              </a:buClr>
              <a:buSzPts val="1800"/>
              <a:buFont typeface="Noto Sans Symbols"/>
              <a:buChar char="■"/>
            </a:pPr>
            <a:r>
              <a:rPr lang="en-US" sz="2400" b="0" i="0" u="none" strike="noStrike" cap="none">
                <a:solidFill>
                  <a:schemeClr val="dk1"/>
                </a:solidFill>
                <a:latin typeface="Arial"/>
                <a:ea typeface="Arial"/>
                <a:cs typeface="Arial"/>
                <a:sym typeface="Arial"/>
              </a:rPr>
              <a:t>The period that ends the sentence comes </a:t>
            </a:r>
            <a:r>
              <a:rPr lang="en-US" sz="2400" b="1" i="0" u="none" strike="noStrike" cap="none">
                <a:solidFill>
                  <a:schemeClr val="dk1"/>
                </a:solidFill>
                <a:latin typeface="Arial"/>
                <a:ea typeface="Arial"/>
                <a:cs typeface="Arial"/>
                <a:sym typeface="Arial"/>
              </a:rPr>
              <a:t>after the close parenthesis</a:t>
            </a:r>
            <a:r>
              <a:rPr lang="en-US" sz="2400" b="0" i="0" u="none" strike="noStrike" cap="none">
                <a:solidFill>
                  <a:schemeClr val="dk1"/>
                </a:solidFill>
                <a:latin typeface="Arial"/>
                <a:ea typeface="Arial"/>
                <a:cs typeface="Arial"/>
                <a:sym typeface="Arial"/>
              </a:rPr>
              <a:t>. (This is different from </a:t>
            </a:r>
            <a:r>
              <a:rPr lang="en-US" sz="2400"/>
              <a:t>long</a:t>
            </a:r>
            <a:r>
              <a:rPr lang="en-US" sz="2400" b="0" i="0" u="none" strike="noStrike" cap="none">
                <a:solidFill>
                  <a:schemeClr val="dk1"/>
                </a:solidFill>
                <a:latin typeface="Arial"/>
                <a:ea typeface="Arial"/>
                <a:cs typeface="Arial"/>
                <a:sym typeface="Arial"/>
              </a:rPr>
              <a:t> quotes) For </a:t>
            </a:r>
            <a:r>
              <a:rPr lang="en-US" sz="2400"/>
              <a:t>long</a:t>
            </a:r>
            <a:r>
              <a:rPr lang="en-US" sz="2400" b="0" i="0" u="none" strike="noStrike" cap="none">
                <a:solidFill>
                  <a:schemeClr val="dk1"/>
                </a:solidFill>
                <a:latin typeface="Arial"/>
                <a:ea typeface="Arial"/>
                <a:cs typeface="Arial"/>
                <a:sym typeface="Arial"/>
              </a:rPr>
              <a:t> quotes place the </a:t>
            </a:r>
            <a:r>
              <a:rPr lang="en-US" sz="2400" b="1" i="0" u="none" strike="noStrike" cap="none">
                <a:solidFill>
                  <a:schemeClr val="dk1"/>
                </a:solidFill>
                <a:latin typeface="Arial"/>
                <a:ea typeface="Arial"/>
                <a:cs typeface="Arial"/>
                <a:sym typeface="Arial"/>
              </a:rPr>
              <a:t>parenthetical citation</a:t>
            </a:r>
            <a:r>
              <a:rPr lang="en-US" sz="2400" b="0" i="0" u="none" strike="noStrike" cap="none">
                <a:solidFill>
                  <a:schemeClr val="dk1"/>
                </a:solidFill>
                <a:latin typeface="Arial"/>
                <a:ea typeface="Arial"/>
                <a:cs typeface="Arial"/>
                <a:sym typeface="Arial"/>
              </a:rPr>
              <a:t> (the author’s name and the page number) </a:t>
            </a:r>
            <a:r>
              <a:rPr lang="en-US" sz="2400" b="1" i="0" u="none" strike="noStrike" cap="none">
                <a:solidFill>
                  <a:schemeClr val="dk1"/>
                </a:solidFill>
                <a:latin typeface="Arial"/>
                <a:ea typeface="Arial"/>
                <a:cs typeface="Arial"/>
                <a:sym typeface="Arial"/>
              </a:rPr>
              <a:t>after the period</a:t>
            </a:r>
            <a:r>
              <a:rPr lang="en-US" sz="2400" b="0" i="0" u="none" strike="noStrike" cap="none">
                <a:solidFill>
                  <a:schemeClr val="dk1"/>
                </a:solidFill>
                <a:latin typeface="Arial"/>
                <a:ea typeface="Arial"/>
                <a:cs typeface="Arial"/>
                <a:sym typeface="Arial"/>
              </a:rPr>
              <a:t>. </a:t>
            </a:r>
            <a:endParaRPr/>
          </a:p>
          <a:p>
            <a:pPr marL="342900" marR="0" lvl="0" indent="-342900" algn="l" rtl="0">
              <a:lnSpc>
                <a:spcPct val="90000"/>
              </a:lnSpc>
              <a:spcBef>
                <a:spcPts val="480"/>
              </a:spcBef>
              <a:spcAft>
                <a:spcPts val="0"/>
              </a:spcAft>
              <a:buClr>
                <a:schemeClr val="lt2"/>
              </a:buClr>
              <a:buSzPts val="1800"/>
              <a:buFont typeface="Noto Sans Symbols"/>
              <a:buChar char="■"/>
            </a:pPr>
            <a:r>
              <a:rPr lang="en-US" sz="2400" b="0" i="0" u="none" strike="noStrike" cap="none">
                <a:solidFill>
                  <a:schemeClr val="dk1"/>
                </a:solidFill>
                <a:latin typeface="Arial"/>
                <a:ea typeface="Arial"/>
                <a:cs typeface="Arial"/>
                <a:sym typeface="Arial"/>
              </a:rPr>
              <a:t>Put brackets [ ] around any changes you make to a direct quote. </a:t>
            </a:r>
            <a:endParaRPr/>
          </a:p>
          <a:p>
            <a:pPr marL="342900" marR="0" lvl="0" indent="-342900" algn="l" rtl="0">
              <a:lnSpc>
                <a:spcPct val="90000"/>
              </a:lnSpc>
              <a:spcBef>
                <a:spcPts val="480"/>
              </a:spcBef>
              <a:spcAft>
                <a:spcPts val="0"/>
              </a:spcAft>
              <a:buClr>
                <a:schemeClr val="lt2"/>
              </a:buClr>
              <a:buSzPts val="1800"/>
              <a:buFont typeface="Noto Sans Symbols"/>
              <a:buChar char="■"/>
            </a:pPr>
            <a:r>
              <a:rPr lang="en-US" sz="2400" b="0" i="0" u="none" strike="noStrike" cap="none">
                <a:solidFill>
                  <a:schemeClr val="dk1"/>
                </a:solidFill>
                <a:latin typeface="Arial"/>
                <a:ea typeface="Arial"/>
                <a:cs typeface="Arial"/>
                <a:sym typeface="Arial"/>
              </a:rPr>
              <a:t>There is </a:t>
            </a:r>
            <a:r>
              <a:rPr lang="en-US" sz="2400" b="1" i="0" u="none" strike="noStrike" cap="none">
                <a:solidFill>
                  <a:schemeClr val="dk1"/>
                </a:solidFill>
                <a:latin typeface="Arial"/>
                <a:ea typeface="Arial"/>
                <a:cs typeface="Arial"/>
                <a:sym typeface="Arial"/>
              </a:rPr>
              <a:t>no comma </a:t>
            </a:r>
            <a:r>
              <a:rPr lang="en-US" sz="2400" b="0" i="0" u="none" strike="noStrike" cap="none">
                <a:solidFill>
                  <a:schemeClr val="dk1"/>
                </a:solidFill>
                <a:latin typeface="Arial"/>
                <a:ea typeface="Arial"/>
                <a:cs typeface="Arial"/>
                <a:sym typeface="Arial"/>
              </a:rPr>
              <a:t>between the author’s name and the page number.</a:t>
            </a:r>
            <a:endParaRPr/>
          </a:p>
          <a:p>
            <a:pPr marL="342900" marR="0" lvl="0" indent="-342900" algn="l" rtl="0">
              <a:lnSpc>
                <a:spcPct val="90000"/>
              </a:lnSpc>
              <a:spcBef>
                <a:spcPts val="480"/>
              </a:spcBef>
              <a:spcAft>
                <a:spcPts val="0"/>
              </a:spcAft>
              <a:buClr>
                <a:schemeClr val="lt2"/>
              </a:buClr>
              <a:buSzPts val="1800"/>
              <a:buFont typeface="Noto Sans Symbols"/>
              <a:buChar char="■"/>
            </a:pPr>
            <a:r>
              <a:rPr lang="en-US" sz="2400" b="0" i="0" u="none" strike="noStrike" cap="none">
                <a:solidFill>
                  <a:schemeClr val="dk1"/>
                </a:solidFill>
                <a:latin typeface="Arial"/>
                <a:ea typeface="Arial"/>
                <a:cs typeface="Arial"/>
                <a:sym typeface="Arial"/>
              </a:rPr>
              <a:t>If the quotation runs across more than one page: (Wordsworth-Fuller 20-21) or (Wordsworth-Fuller 420-21). </a:t>
            </a:r>
            <a:endParaRPr/>
          </a:p>
          <a:p>
            <a:pPr marL="342900" marR="0" lvl="0" indent="-342900" algn="l" rtl="0">
              <a:lnSpc>
                <a:spcPct val="90000"/>
              </a:lnSpc>
              <a:spcBef>
                <a:spcPts val="480"/>
              </a:spcBef>
              <a:spcAft>
                <a:spcPts val="0"/>
              </a:spcAft>
              <a:buClr>
                <a:schemeClr val="lt2"/>
              </a:buClr>
              <a:buFont typeface="Noto Sans Symbols"/>
              <a:buNone/>
            </a:pPr>
            <a:endParaRPr sz="2400" b="0" i="0" u="none" strike="noStrike" cap="none">
              <a:solidFill>
                <a:schemeClr val="dk1"/>
              </a:solidFill>
              <a:latin typeface="Arial"/>
              <a:ea typeface="Arial"/>
              <a:cs typeface="Arial"/>
              <a:sym typeface="Arial"/>
            </a:endParaRPr>
          </a:p>
          <a:p>
            <a:pPr marL="342900" marR="0" lvl="0" indent="-228600" algn="l" rtl="0">
              <a:spcBef>
                <a:spcPts val="480"/>
              </a:spcBef>
              <a:spcAft>
                <a:spcPts val="0"/>
              </a:spcAft>
              <a:buClr>
                <a:schemeClr val="lt2"/>
              </a:buClr>
              <a:buSzPts val="1800"/>
              <a:buFont typeface="Noto Sans Symbols"/>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r>
              <a:rPr lang="en-US" sz="2400" b="0" i="0" u="none" strike="noStrike" cap="none">
                <a:solidFill>
                  <a:schemeClr val="dk1"/>
                </a:solidFill>
                <a:latin typeface="Arial"/>
                <a:ea typeface="Arial"/>
                <a:cs typeface="Arial"/>
                <a:sym typeface="Arial"/>
              </a:rPr>
              <a:t>Paraphrasing and </a:t>
            </a:r>
            <a:r>
              <a:rPr lang="en-US" sz="2400"/>
              <a:t>s</a:t>
            </a:r>
            <a:r>
              <a:rPr lang="en-US" sz="2400" b="0" i="0" u="none" strike="noStrike" cap="none">
                <a:solidFill>
                  <a:schemeClr val="dk1"/>
                </a:solidFill>
                <a:latin typeface="Arial"/>
                <a:ea typeface="Arial"/>
                <a:cs typeface="Arial"/>
                <a:sym typeface="Arial"/>
              </a:rPr>
              <a:t>ummarizing </a:t>
            </a:r>
            <a:r>
              <a:rPr lang="en-US" sz="2400"/>
              <a:t>t</a:t>
            </a:r>
            <a:r>
              <a:rPr lang="en-US" sz="2400" b="0" i="0" u="none" strike="noStrike" cap="none">
                <a:solidFill>
                  <a:schemeClr val="dk1"/>
                </a:solidFill>
                <a:latin typeface="Arial"/>
                <a:ea typeface="Arial"/>
                <a:cs typeface="Arial"/>
                <a:sym typeface="Arial"/>
              </a:rPr>
              <a:t>ips</a:t>
            </a:r>
            <a:endParaRPr sz="2400"/>
          </a:p>
        </p:txBody>
      </p:sp>
      <p:sp>
        <p:nvSpPr>
          <p:cNvPr id="247" name="Shape 247"/>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Use paraphrasing and summarizing for variety, or to </a:t>
            </a:r>
            <a:r>
              <a:rPr lang="en-US" sz="2400" b="1" i="0" u="none" strike="noStrike" cap="none">
                <a:solidFill>
                  <a:schemeClr val="dk1"/>
                </a:solidFill>
                <a:latin typeface="Arial"/>
                <a:ea typeface="Arial"/>
                <a:cs typeface="Arial"/>
                <a:sym typeface="Arial"/>
              </a:rPr>
              <a:t>make a passing reference</a:t>
            </a:r>
            <a:r>
              <a:rPr lang="en-US" sz="2400" b="0" i="0" u="none" strike="noStrike" cap="none">
                <a:solidFill>
                  <a:schemeClr val="dk1"/>
                </a:solidFill>
                <a:latin typeface="Arial"/>
                <a:ea typeface="Arial"/>
                <a:cs typeface="Arial"/>
                <a:sym typeface="Arial"/>
              </a:rPr>
              <a:t> without taking up much space. </a:t>
            </a:r>
            <a:endParaRPr sz="2400"/>
          </a:p>
          <a:p>
            <a:pPr marL="342900" marR="0" lvl="0" indent="-342900" algn="l" rtl="0">
              <a:lnSpc>
                <a:spcPct val="100000"/>
              </a:lnSpc>
              <a:spcBef>
                <a:spcPts val="64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If you use an author’s idea, </a:t>
            </a:r>
            <a:r>
              <a:rPr lang="en-US" sz="2400" b="1" i="0" u="none" strike="noStrike" cap="none">
                <a:solidFill>
                  <a:schemeClr val="dk1"/>
                </a:solidFill>
                <a:latin typeface="Arial"/>
                <a:ea typeface="Arial"/>
                <a:cs typeface="Arial"/>
                <a:sym typeface="Arial"/>
              </a:rPr>
              <a:t>rephrased in your own words, you must still cite</a:t>
            </a:r>
            <a:r>
              <a:rPr lang="en-US" sz="2400" b="0" i="0" u="none" strike="noStrike" cap="none">
                <a:solidFill>
                  <a:schemeClr val="dk1"/>
                </a:solidFill>
                <a:latin typeface="Arial"/>
                <a:ea typeface="Arial"/>
                <a:cs typeface="Arial"/>
                <a:sym typeface="Arial"/>
              </a:rPr>
              <a:t> the idea. </a:t>
            </a:r>
            <a:endParaRPr sz="2400"/>
          </a:p>
          <a:p>
            <a:pPr marL="342900" marR="0" lvl="0" indent="-190500" algn="l" rtl="0">
              <a:spcBef>
                <a:spcPts val="640"/>
              </a:spcBef>
              <a:spcAft>
                <a:spcPts val="0"/>
              </a:spcAft>
              <a:buClr>
                <a:schemeClr val="lt2"/>
              </a:buClr>
              <a:buSzPts val="2400"/>
              <a:buFont typeface="Noto Sans Symbols"/>
              <a:buNone/>
            </a:pPr>
            <a:endParaRPr sz="3200" b="0" i="0" u="none" strike="noStrike" cap="non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457200" y="152400"/>
            <a:ext cx="8229600" cy="990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r>
              <a:rPr lang="en-US" sz="2400" b="0" i="0" u="none" strike="noStrike" cap="none">
                <a:solidFill>
                  <a:schemeClr val="dk1"/>
                </a:solidFill>
                <a:latin typeface="Arial"/>
                <a:ea typeface="Arial"/>
                <a:cs typeface="Arial"/>
                <a:sym typeface="Arial"/>
              </a:rPr>
              <a:t>MLA Formatting</a:t>
            </a:r>
            <a:endParaRPr sz="2400"/>
          </a:p>
        </p:txBody>
      </p:sp>
      <p:sp>
        <p:nvSpPr>
          <p:cNvPr id="253" name="Shape 253"/>
          <p:cNvSpPr txBox="1">
            <a:spLocks noGrp="1"/>
          </p:cNvSpPr>
          <p:nvPr>
            <p:ph type="body" idx="1"/>
          </p:nvPr>
        </p:nvSpPr>
        <p:spPr>
          <a:xfrm>
            <a:off x="0" y="838200"/>
            <a:ext cx="9072900" cy="5914500"/>
          </a:xfrm>
          <a:prstGeom prst="rect">
            <a:avLst/>
          </a:prstGeom>
          <a:noFill/>
          <a:ln>
            <a:noFill/>
          </a:ln>
        </p:spPr>
        <p:txBody>
          <a:bodyPr spcFirstLastPara="1" wrap="square" lIns="91425" tIns="45700" rIns="91425" bIns="45700" anchor="t" anchorCtr="0">
            <a:noAutofit/>
          </a:bodyPr>
          <a:lstStyle/>
          <a:p>
            <a:pPr marL="609600" marR="0" lvl="0" indent="-628650" algn="l" rtl="0">
              <a:lnSpc>
                <a:spcPct val="80000"/>
              </a:lnSpc>
              <a:spcBef>
                <a:spcPts val="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White paper, black ink.</a:t>
            </a:r>
            <a:endParaRPr sz="2400"/>
          </a:p>
          <a:p>
            <a:pPr marL="609600" marR="0" lvl="0" indent="-6286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1-inch margins all around </a:t>
            </a:r>
            <a:endParaRPr sz="2400"/>
          </a:p>
          <a:p>
            <a:pPr marL="609600" marR="0" lvl="0" indent="-6286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2.0 line height (double-spaced) </a:t>
            </a:r>
            <a:endParaRPr sz="2400"/>
          </a:p>
          <a:p>
            <a:pPr marL="609600" marR="0" lvl="0" indent="-6286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no extra spacing after paragraphs </a:t>
            </a:r>
            <a:endParaRPr sz="2400"/>
          </a:p>
          <a:p>
            <a:pPr marL="609600" marR="0" lvl="0" indent="-6286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12-point typeface (usually Times New Roman) </a:t>
            </a:r>
            <a:endParaRPr sz="2400"/>
          </a:p>
          <a:p>
            <a:pPr marL="609600" marR="0" lvl="0" indent="-628650" algn="l" rtl="0">
              <a:lnSpc>
                <a:spcPct val="80000"/>
              </a:lnSpc>
              <a:spcBef>
                <a:spcPts val="560"/>
              </a:spcBef>
              <a:spcAft>
                <a:spcPts val="0"/>
              </a:spcAft>
              <a:buClr>
                <a:schemeClr val="lt2"/>
              </a:buClr>
              <a:buSzPts val="2400"/>
              <a:buFont typeface="Noto Sans Symbols"/>
              <a:buChar char="■"/>
            </a:pPr>
            <a:r>
              <a:rPr lang="en-US" sz="2400" b="0" i="0" u="none" strike="noStrike" cap="none">
                <a:solidFill>
                  <a:schemeClr val="dk1"/>
                </a:solidFill>
                <a:latin typeface="Arial"/>
                <a:ea typeface="Arial"/>
                <a:cs typeface="Arial"/>
                <a:sym typeface="Arial"/>
              </a:rPr>
              <a:t>Heading (upper left hard corner) (double spaced)</a:t>
            </a:r>
            <a:endParaRPr sz="2400"/>
          </a:p>
          <a:p>
            <a:pPr marL="990600" marR="0" lvl="1" indent="-543560" algn="l" rtl="0">
              <a:lnSpc>
                <a:spcPct val="80000"/>
              </a:lnSpc>
              <a:spcBef>
                <a:spcPts val="560"/>
              </a:spcBef>
              <a:spcAft>
                <a:spcPts val="0"/>
              </a:spcAft>
              <a:buClr>
                <a:schemeClr val="accent2"/>
              </a:buClr>
              <a:buSzPts val="2400"/>
              <a:buFont typeface="Noto Sans Symbols"/>
              <a:buChar char="◻"/>
            </a:pPr>
            <a:r>
              <a:rPr lang="en-US" sz="2400" b="0" i="0" u="none" strike="noStrike" cap="none">
                <a:solidFill>
                  <a:schemeClr val="dk1"/>
                </a:solidFill>
                <a:latin typeface="Arial"/>
                <a:ea typeface="Arial"/>
                <a:cs typeface="Arial"/>
                <a:sym typeface="Arial"/>
              </a:rPr>
              <a:t>Your name</a:t>
            </a:r>
            <a:endParaRPr sz="2400"/>
          </a:p>
          <a:p>
            <a:pPr marL="990600" marR="0" lvl="1" indent="-543560" algn="l" rtl="0">
              <a:lnSpc>
                <a:spcPct val="80000"/>
              </a:lnSpc>
              <a:spcBef>
                <a:spcPts val="560"/>
              </a:spcBef>
              <a:spcAft>
                <a:spcPts val="0"/>
              </a:spcAft>
              <a:buClr>
                <a:schemeClr val="accent2"/>
              </a:buClr>
              <a:buSzPts val="2400"/>
              <a:buFont typeface="Noto Sans Symbols"/>
              <a:buChar char="◻"/>
            </a:pPr>
            <a:r>
              <a:rPr lang="en-US" sz="2400" b="0" i="0" u="none" strike="noStrike" cap="none">
                <a:solidFill>
                  <a:schemeClr val="dk1"/>
                </a:solidFill>
                <a:latin typeface="Arial"/>
                <a:ea typeface="Arial"/>
                <a:cs typeface="Arial"/>
                <a:sym typeface="Arial"/>
              </a:rPr>
              <a:t>My name</a:t>
            </a:r>
            <a:endParaRPr sz="2400"/>
          </a:p>
          <a:p>
            <a:pPr marL="990600" marR="0" lvl="1" indent="-543560" algn="l" rtl="0">
              <a:lnSpc>
                <a:spcPct val="80000"/>
              </a:lnSpc>
              <a:spcBef>
                <a:spcPts val="560"/>
              </a:spcBef>
              <a:spcAft>
                <a:spcPts val="0"/>
              </a:spcAft>
              <a:buClr>
                <a:schemeClr val="accent2"/>
              </a:buClr>
              <a:buSzPts val="2400"/>
              <a:buFont typeface="Noto Sans Symbols"/>
              <a:buChar char="◻"/>
            </a:pPr>
            <a:r>
              <a:rPr lang="en-US" sz="2400" b="0" i="0" u="none" strike="noStrike" cap="none">
                <a:solidFill>
                  <a:schemeClr val="dk1"/>
                </a:solidFill>
                <a:latin typeface="Arial"/>
                <a:ea typeface="Arial"/>
                <a:cs typeface="Arial"/>
                <a:sym typeface="Arial"/>
              </a:rPr>
              <a:t>Class and hour</a:t>
            </a:r>
            <a:endParaRPr sz="2400"/>
          </a:p>
          <a:p>
            <a:pPr marL="990600" marR="0" lvl="1" indent="-543560" algn="l" rtl="0">
              <a:lnSpc>
                <a:spcPct val="80000"/>
              </a:lnSpc>
              <a:spcBef>
                <a:spcPts val="560"/>
              </a:spcBef>
              <a:spcAft>
                <a:spcPts val="0"/>
              </a:spcAft>
              <a:buClr>
                <a:schemeClr val="accent2"/>
              </a:buClr>
              <a:buSzPts val="2400"/>
              <a:buFont typeface="Noto Sans Symbols"/>
              <a:buChar char="◻"/>
            </a:pPr>
            <a:r>
              <a:rPr lang="en-US" sz="2400" b="0" i="0" u="none" strike="noStrike" cap="none">
                <a:solidFill>
                  <a:schemeClr val="dk1"/>
                </a:solidFill>
                <a:latin typeface="Arial"/>
                <a:ea typeface="Arial"/>
                <a:cs typeface="Arial"/>
                <a:sym typeface="Arial"/>
              </a:rPr>
              <a:t>Date</a:t>
            </a:r>
            <a:endParaRPr sz="2400"/>
          </a:p>
          <a:p>
            <a:pPr marL="990600" marR="0" lvl="1" indent="-533400" algn="l" rtl="0">
              <a:lnSpc>
                <a:spcPct val="80000"/>
              </a:lnSpc>
              <a:spcBef>
                <a:spcPts val="560"/>
              </a:spcBef>
              <a:spcAft>
                <a:spcPts val="0"/>
              </a:spcAft>
              <a:buClr>
                <a:schemeClr val="accent2"/>
              </a:buClr>
              <a:buFont typeface="Noto Sans Symbols"/>
              <a:buNone/>
            </a:pPr>
            <a:r>
              <a:rPr lang="en-US" sz="2400" b="0" i="0" u="none" strike="noStrike" cap="none">
                <a:solidFill>
                  <a:schemeClr val="dk1"/>
                </a:solidFill>
                <a:latin typeface="Arial"/>
                <a:ea typeface="Arial"/>
                <a:cs typeface="Arial"/>
                <a:sym typeface="Arial"/>
              </a:rPr>
              <a:t>Your last name and page number in upper right hand corner </a:t>
            </a:r>
            <a:endParaRPr sz="2400"/>
          </a:p>
          <a:p>
            <a:pPr marL="990600" marR="0" lvl="1" indent="-533400" algn="l" rtl="0">
              <a:lnSpc>
                <a:spcPct val="80000"/>
              </a:lnSpc>
              <a:spcBef>
                <a:spcPts val="560"/>
              </a:spcBef>
              <a:spcAft>
                <a:spcPts val="0"/>
              </a:spcAft>
              <a:buClr>
                <a:schemeClr val="accent2"/>
              </a:buClr>
              <a:buFont typeface="Noto Sans Symbols"/>
              <a:buNone/>
            </a:pPr>
            <a:r>
              <a:rPr lang="en-US" sz="2400" b="0" i="0" u="none" strike="noStrike" cap="none">
                <a:solidFill>
                  <a:schemeClr val="dk1"/>
                </a:solidFill>
                <a:latin typeface="Arial"/>
                <a:ea typeface="Arial"/>
                <a:cs typeface="Arial"/>
                <a:sym typeface="Arial"/>
              </a:rPr>
              <a:t>Title centered, no bold, no underline, no italics, same font and font size.</a:t>
            </a:r>
            <a:endParaRPr sz="2400"/>
          </a:p>
          <a:p>
            <a:pPr marL="342900" marR="0" lvl="0" indent="-209550" algn="l" rtl="0">
              <a:spcBef>
                <a:spcPts val="560"/>
              </a:spcBef>
              <a:spcAft>
                <a:spcPts val="0"/>
              </a:spcAft>
              <a:buClr>
                <a:schemeClr val="lt2"/>
              </a:buClr>
              <a:buSzPts val="2100"/>
              <a:buFont typeface="Noto Sans Symbols"/>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4400" b="0" i="0" u="none" strike="noStrike" cap="none">
              <a:solidFill>
                <a:schemeClr val="dk1"/>
              </a:solidFill>
              <a:latin typeface="Arial"/>
              <a:ea typeface="Arial"/>
              <a:cs typeface="Arial"/>
              <a:sym typeface="Arial"/>
            </a:endParaRPr>
          </a:p>
        </p:txBody>
      </p:sp>
      <p:pic>
        <p:nvPicPr>
          <p:cNvPr id="259" name="Shape 259"/>
          <p:cNvPicPr preferRelativeResize="0">
            <a:picLocks noGrp="1"/>
          </p:cNvPicPr>
          <p:nvPr>
            <p:ph type="body" idx="1"/>
          </p:nvPr>
        </p:nvPicPr>
        <p:blipFill rotWithShape="1">
          <a:blip r:embed="rId3">
            <a:alphaModFix/>
          </a:blip>
          <a:srcRect/>
          <a:stretch/>
        </p:blipFill>
        <p:spPr>
          <a:xfrm>
            <a:off x="1828800" y="398462"/>
            <a:ext cx="5038725" cy="649128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134900" y="166025"/>
            <a:ext cx="8825700" cy="2495700"/>
          </a:xfrm>
          <a:prstGeom prst="rect">
            <a:avLst/>
          </a:prstGeom>
        </p:spPr>
        <p:txBody>
          <a:bodyPr spcFirstLastPara="1" wrap="square" lIns="91425" tIns="91425" rIns="91425" bIns="91425" anchor="ctr" anchorCtr="0">
            <a:noAutofit/>
          </a:bodyPr>
          <a:lstStyle/>
          <a:p>
            <a:pPr marL="342900" lvl="0" indent="-190500" rtl="0">
              <a:spcBef>
                <a:spcPts val="640"/>
              </a:spcBef>
              <a:spcAft>
                <a:spcPts val="0"/>
              </a:spcAft>
              <a:buNone/>
            </a:pPr>
            <a:endParaRPr sz="2400"/>
          </a:p>
          <a:p>
            <a:pPr marL="342900" lvl="0" indent="-190500" rtl="0">
              <a:spcBef>
                <a:spcPts val="640"/>
              </a:spcBef>
              <a:spcAft>
                <a:spcPts val="0"/>
              </a:spcAft>
              <a:buNone/>
            </a:pPr>
            <a:endParaRPr sz="2400"/>
          </a:p>
          <a:p>
            <a:pPr marL="342900" lvl="0" indent="-190500" algn="ctr" rtl="0">
              <a:spcBef>
                <a:spcPts val="640"/>
              </a:spcBef>
              <a:spcAft>
                <a:spcPts val="0"/>
              </a:spcAft>
              <a:buClr>
                <a:schemeClr val="dk1"/>
              </a:buClr>
              <a:buSzPts val="1100"/>
              <a:buFont typeface="Arial"/>
              <a:buNone/>
            </a:pPr>
            <a:r>
              <a:rPr lang="en-US" sz="2400"/>
              <a:t>Works Cited</a:t>
            </a:r>
            <a:endParaRPr sz="2400"/>
          </a:p>
          <a:p>
            <a:pPr marL="342900" lvl="0" indent="-190500" rtl="0">
              <a:spcBef>
                <a:spcPts val="640"/>
              </a:spcBef>
              <a:spcAft>
                <a:spcPts val="0"/>
              </a:spcAft>
              <a:buClr>
                <a:schemeClr val="dk1"/>
              </a:buClr>
              <a:buSzPts val="1100"/>
              <a:buFont typeface="Arial"/>
              <a:buNone/>
            </a:pPr>
            <a:r>
              <a:rPr lang="en-US" sz="2400"/>
              <a:t>Start by consulting the list of core elements. These are the general pieces of information that MLA suggests including in each Works Cited entry. In your citation, the elements should be listed in the following order:</a:t>
            </a:r>
            <a:endParaRPr sz="2400"/>
          </a:p>
          <a:p>
            <a:pPr marL="0" lvl="0" indent="0">
              <a:spcBef>
                <a:spcPts val="0"/>
              </a:spcBef>
              <a:spcAft>
                <a:spcPts val="0"/>
              </a:spcAft>
              <a:buNone/>
            </a:pPr>
            <a:endParaRPr/>
          </a:p>
        </p:txBody>
      </p:sp>
      <p:sp>
        <p:nvSpPr>
          <p:cNvPr id="127" name="Shape 127"/>
          <p:cNvSpPr txBox="1">
            <a:spLocks noGrp="1"/>
          </p:cNvSpPr>
          <p:nvPr>
            <p:ph type="body" idx="1"/>
          </p:nvPr>
        </p:nvSpPr>
        <p:spPr>
          <a:xfrm>
            <a:off x="457200" y="2562000"/>
            <a:ext cx="8229600" cy="41373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SzPts val="2400"/>
              <a:buAutoNum type="arabicPeriod"/>
            </a:pPr>
            <a:r>
              <a:rPr lang="en-US" sz="2400"/>
              <a:t>Author.</a:t>
            </a:r>
            <a:endParaRPr sz="2400"/>
          </a:p>
          <a:p>
            <a:pPr marL="457200" lvl="0" indent="-381000" rtl="0">
              <a:spcBef>
                <a:spcPts val="0"/>
              </a:spcBef>
              <a:spcAft>
                <a:spcPts val="0"/>
              </a:spcAft>
              <a:buSzPts val="2400"/>
              <a:buAutoNum type="arabicPeriod"/>
            </a:pPr>
            <a:r>
              <a:rPr lang="en-US" sz="2400"/>
              <a:t>Title of source.</a:t>
            </a:r>
            <a:endParaRPr sz="2400"/>
          </a:p>
          <a:p>
            <a:pPr marL="457200" lvl="0" indent="-381000" rtl="0">
              <a:spcBef>
                <a:spcPts val="0"/>
              </a:spcBef>
              <a:spcAft>
                <a:spcPts val="0"/>
              </a:spcAft>
              <a:buSzPts val="2400"/>
              <a:buAutoNum type="arabicPeriod"/>
            </a:pPr>
            <a:r>
              <a:rPr lang="en-US" sz="2400"/>
              <a:t>Title of container,</a:t>
            </a:r>
            <a:endParaRPr sz="2400"/>
          </a:p>
          <a:p>
            <a:pPr marL="457200" lvl="0" indent="-381000" rtl="0">
              <a:spcBef>
                <a:spcPts val="0"/>
              </a:spcBef>
              <a:spcAft>
                <a:spcPts val="0"/>
              </a:spcAft>
              <a:buSzPts val="2400"/>
              <a:buAutoNum type="arabicPeriod"/>
            </a:pPr>
            <a:r>
              <a:rPr lang="en-US" sz="2400"/>
              <a:t>Other contributors,</a:t>
            </a:r>
            <a:endParaRPr sz="2400"/>
          </a:p>
          <a:p>
            <a:pPr marL="457200" lvl="0" indent="-381000" rtl="0">
              <a:spcBef>
                <a:spcPts val="0"/>
              </a:spcBef>
              <a:spcAft>
                <a:spcPts val="0"/>
              </a:spcAft>
              <a:buSzPts val="2400"/>
              <a:buAutoNum type="arabicPeriod"/>
            </a:pPr>
            <a:r>
              <a:rPr lang="en-US" sz="2400"/>
              <a:t>Version,</a:t>
            </a:r>
            <a:endParaRPr sz="2400"/>
          </a:p>
          <a:p>
            <a:pPr marL="457200" lvl="0" indent="-381000" rtl="0">
              <a:spcBef>
                <a:spcPts val="0"/>
              </a:spcBef>
              <a:spcAft>
                <a:spcPts val="0"/>
              </a:spcAft>
              <a:buSzPts val="2400"/>
              <a:buAutoNum type="arabicPeriod"/>
            </a:pPr>
            <a:r>
              <a:rPr lang="en-US" sz="2400"/>
              <a:t>Number,</a:t>
            </a:r>
            <a:endParaRPr sz="2400"/>
          </a:p>
          <a:p>
            <a:pPr marL="457200" lvl="0" indent="-381000" rtl="0">
              <a:spcBef>
                <a:spcPts val="0"/>
              </a:spcBef>
              <a:spcAft>
                <a:spcPts val="0"/>
              </a:spcAft>
              <a:buSzPts val="2400"/>
              <a:buAutoNum type="arabicPeriod"/>
            </a:pPr>
            <a:r>
              <a:rPr lang="en-US" sz="2400"/>
              <a:t>Publisher,</a:t>
            </a:r>
            <a:endParaRPr sz="2400"/>
          </a:p>
          <a:p>
            <a:pPr marL="457200" lvl="0" indent="-381000" rtl="0">
              <a:spcBef>
                <a:spcPts val="0"/>
              </a:spcBef>
              <a:spcAft>
                <a:spcPts val="0"/>
              </a:spcAft>
              <a:buSzPts val="2400"/>
              <a:buAutoNum type="arabicPeriod"/>
            </a:pPr>
            <a:r>
              <a:rPr lang="en-US" sz="2400"/>
              <a:t>Publication date,</a:t>
            </a:r>
            <a:endParaRPr sz="2400"/>
          </a:p>
          <a:p>
            <a:pPr marL="457200" lvl="0" indent="-381000" rtl="0">
              <a:spcBef>
                <a:spcPts val="0"/>
              </a:spcBef>
              <a:spcAft>
                <a:spcPts val="0"/>
              </a:spcAft>
              <a:buSzPts val="2400"/>
              <a:buAutoNum type="arabicPeriod"/>
            </a:pPr>
            <a:r>
              <a:rPr lang="en-US" sz="2400"/>
              <a:t>Location.</a:t>
            </a:r>
            <a:endParaRPr sz="2400"/>
          </a:p>
          <a:p>
            <a:pPr marL="342900" lvl="0" indent="-190500">
              <a:spcBef>
                <a:spcPts val="640"/>
              </a:spcBef>
              <a:spcAft>
                <a:spcPts val="0"/>
              </a:spcAft>
              <a:buNone/>
            </a:pPr>
            <a:r>
              <a:rPr lang="en-US" sz="2400"/>
              <a:t>Each element should be followed by the punctuation mark shown here.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Author</a:t>
            </a:r>
            <a:endParaRPr sz="2400"/>
          </a:p>
        </p:txBody>
      </p:sp>
      <p:sp>
        <p:nvSpPr>
          <p:cNvPr id="133" name="Shape 133"/>
          <p:cNvSpPr txBox="1">
            <a:spLocks noGrp="1"/>
          </p:cNvSpPr>
          <p:nvPr>
            <p:ph type="body" idx="1"/>
          </p:nvPr>
        </p:nvSpPr>
        <p:spPr>
          <a:xfrm>
            <a:off x="457200" y="1981200"/>
            <a:ext cx="8229600" cy="3886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sz="2400"/>
              <a:t>Begin the entry with the author’s last name, followed by a comma and the rest of the name, as presented in the work. End this element with a period.</a:t>
            </a:r>
            <a:endParaRPr sz="2400"/>
          </a:p>
          <a:p>
            <a:pPr marL="0" lvl="0" indent="0" rtl="0">
              <a:lnSpc>
                <a:spcPct val="115000"/>
              </a:lnSpc>
              <a:spcBef>
                <a:spcPts val="0"/>
              </a:spcBef>
              <a:spcAft>
                <a:spcPts val="0"/>
              </a:spcAft>
              <a:buNone/>
            </a:pPr>
            <a:endParaRPr sz="2400"/>
          </a:p>
          <a:p>
            <a:pPr marL="0" lvl="0" indent="0" rtl="0">
              <a:lnSpc>
                <a:spcPct val="115000"/>
              </a:lnSpc>
              <a:spcBef>
                <a:spcPts val="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highlight>
                  <a:srgbClr val="FFFF00"/>
                </a:highlight>
              </a:rPr>
              <a:t>Said, Edward W. </a:t>
            </a:r>
            <a:r>
              <a:rPr lang="en-US" sz="2400" i="1"/>
              <a:t>Culture and Imperialism.</a:t>
            </a:r>
            <a:r>
              <a:rPr lang="en-US" sz="2400"/>
              <a:t> Knopf, 1994.</a:t>
            </a:r>
            <a:endParaRPr sz="2400"/>
          </a:p>
          <a:p>
            <a:pPr marL="342900" lvl="0" indent="-190500">
              <a:spcBef>
                <a:spcPts val="64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457200"/>
            <a:ext cx="8229600" cy="6645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Title of source</a:t>
            </a:r>
            <a:endParaRPr sz="2400"/>
          </a:p>
        </p:txBody>
      </p:sp>
      <p:sp>
        <p:nvSpPr>
          <p:cNvPr id="139" name="Shape 139"/>
          <p:cNvSpPr txBox="1">
            <a:spLocks noGrp="1"/>
          </p:cNvSpPr>
          <p:nvPr>
            <p:ph type="body" idx="1"/>
          </p:nvPr>
        </p:nvSpPr>
        <p:spPr>
          <a:xfrm>
            <a:off x="224850" y="997975"/>
            <a:ext cx="8462100" cy="5441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sz="2400"/>
              <a:t>The title of the source should follow the author’s name. Depending upon the type of source, it should be listed in italics or quotation marks.</a:t>
            </a:r>
            <a:endParaRPr sz="2400"/>
          </a:p>
          <a:p>
            <a:pPr marL="342900" lvl="0" indent="-190500">
              <a:spcBef>
                <a:spcPts val="640"/>
              </a:spcBef>
              <a:spcAft>
                <a:spcPts val="0"/>
              </a:spcAft>
              <a:buNone/>
            </a:pPr>
            <a:r>
              <a:rPr lang="en-US" sz="2400"/>
              <a:t>A book should be in italics:</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Henley, Patricia. </a:t>
            </a:r>
            <a:r>
              <a:rPr lang="en-US" sz="2400" i="1">
                <a:highlight>
                  <a:srgbClr val="FFFF00"/>
                </a:highlight>
              </a:rPr>
              <a:t>The Hummingbird House</a:t>
            </a:r>
            <a:r>
              <a:rPr lang="en-US" sz="2400"/>
              <a:t>. MacMurray, 1999.  </a:t>
            </a:r>
            <a:endParaRPr sz="2400"/>
          </a:p>
          <a:p>
            <a:pPr marL="342900" lvl="0" indent="-190500">
              <a:spcBef>
                <a:spcPts val="640"/>
              </a:spcBef>
              <a:spcAft>
                <a:spcPts val="0"/>
              </a:spcAft>
              <a:buNone/>
            </a:pPr>
            <a:r>
              <a:rPr lang="en-US" sz="2400"/>
              <a:t>A website should be in italics:</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Lundman, Susan. "How to Make Vegetarian Chili." </a:t>
            </a:r>
            <a:r>
              <a:rPr lang="en-US" sz="2400" i="1">
                <a:highlight>
                  <a:srgbClr val="FFFF00"/>
                </a:highlight>
              </a:rPr>
              <a:t>eHow</a:t>
            </a:r>
            <a:r>
              <a:rPr lang="en-US" sz="2400" i="1">
                <a:highlight>
                  <a:srgbClr val="DFDFDF"/>
                </a:highlight>
              </a:rPr>
              <a:t>, </a:t>
            </a:r>
            <a:r>
              <a:rPr lang="en-US" sz="2400"/>
              <a:t>www.ehow.com/how_10727_make-vegetarian-chili.html.*</a:t>
            </a:r>
            <a:endParaRPr sz="2400"/>
          </a:p>
          <a:p>
            <a:pPr marL="342900" lvl="0" indent="-190500">
              <a:spcBef>
                <a:spcPts val="640"/>
              </a:spcBef>
              <a:spcAft>
                <a:spcPts val="0"/>
              </a:spcAft>
              <a:buNone/>
            </a:pP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0"/>
              </a:spcAft>
              <a:buClr>
                <a:schemeClr val="dk1"/>
              </a:buClr>
              <a:buSzPts val="1100"/>
              <a:buFont typeface="Arial"/>
              <a:buNone/>
            </a:pPr>
            <a:r>
              <a:rPr lang="en-US" sz="2400" b="1"/>
              <a:t>Title of source cont...</a:t>
            </a:r>
            <a:endParaRPr sz="2400"/>
          </a:p>
          <a:p>
            <a:pPr marL="0" lvl="0" indent="0">
              <a:spcBef>
                <a:spcPts val="200"/>
              </a:spcBef>
              <a:spcAft>
                <a:spcPts val="0"/>
              </a:spcAft>
              <a:buNone/>
            </a:pPr>
            <a:endParaRPr/>
          </a:p>
        </p:txBody>
      </p:sp>
      <p:sp>
        <p:nvSpPr>
          <p:cNvPr id="145" name="Shape 145"/>
          <p:cNvSpPr txBox="1">
            <a:spLocks noGrp="1"/>
          </p:cNvSpPr>
          <p:nvPr>
            <p:ph type="body" idx="1"/>
          </p:nvPr>
        </p:nvSpPr>
        <p:spPr>
          <a:xfrm>
            <a:off x="457200" y="1055675"/>
            <a:ext cx="8229600" cy="54753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A periodical (journal, magazine, newspaper) article should be in quotation marks:</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Bagchi, Alaknanda. </a:t>
            </a:r>
            <a:r>
              <a:rPr lang="en-US" sz="2400">
                <a:highlight>
                  <a:srgbClr val="FFFF00"/>
                </a:highlight>
              </a:rPr>
              <a:t>"Conflicting Nationalisms: The Voice of the Subaltern in Mahasweta Devi's Bashai Tudu." </a:t>
            </a:r>
            <a:r>
              <a:rPr lang="en-US" sz="2400" i="1"/>
              <a:t>Tulsa Studies in Women's Literature</a:t>
            </a:r>
            <a:r>
              <a:rPr lang="en-US" sz="2400"/>
              <a:t>, vol. 15, no. 1, 1996, pp. 41-50.</a:t>
            </a:r>
            <a:endParaRPr sz="2400"/>
          </a:p>
          <a:p>
            <a:pPr marL="342900" lvl="0" indent="-190500">
              <a:spcBef>
                <a:spcPts val="640"/>
              </a:spcBef>
              <a:spcAft>
                <a:spcPts val="0"/>
              </a:spcAft>
              <a:buNone/>
            </a:pPr>
            <a:r>
              <a:rPr lang="en-US" sz="2400"/>
              <a:t>A song or piece of music on an album should be in quotation marks:</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Beyoncé. </a:t>
            </a:r>
            <a:r>
              <a:rPr lang="en-US" sz="2400">
                <a:highlight>
                  <a:srgbClr val="FFFF00"/>
                </a:highlight>
              </a:rPr>
              <a:t>"Pray You Catch Me." </a:t>
            </a:r>
            <a:r>
              <a:rPr lang="en-US" sz="2400" i="1"/>
              <a:t>Lemonade, </a:t>
            </a:r>
            <a:r>
              <a:rPr lang="en-US" sz="2400"/>
              <a:t>Parkwood Entertainment, 2016, www.beyonce.com/album/lemonade-visual-album/.</a:t>
            </a:r>
            <a:endParaRPr sz="2400"/>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457200"/>
            <a:ext cx="8229600" cy="720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0"/>
              </a:spcAft>
              <a:buClr>
                <a:schemeClr val="dk1"/>
              </a:buClr>
              <a:buSzPts val="1100"/>
              <a:buFont typeface="Arial"/>
              <a:buNone/>
            </a:pPr>
            <a:r>
              <a:rPr lang="en-US" sz="2400" b="1"/>
              <a:t>Title of container</a:t>
            </a:r>
            <a:endParaRPr sz="2400" b="1"/>
          </a:p>
          <a:p>
            <a:pPr marL="0" lvl="0" indent="0">
              <a:spcBef>
                <a:spcPts val="200"/>
              </a:spcBef>
              <a:spcAft>
                <a:spcPts val="0"/>
              </a:spcAft>
              <a:buNone/>
            </a:pPr>
            <a:endParaRPr/>
          </a:p>
        </p:txBody>
      </p:sp>
      <p:sp>
        <p:nvSpPr>
          <p:cNvPr id="151" name="Shape 151"/>
          <p:cNvSpPr txBox="1">
            <a:spLocks noGrp="1"/>
          </p:cNvSpPr>
          <p:nvPr>
            <p:ph type="body" idx="1"/>
          </p:nvPr>
        </p:nvSpPr>
        <p:spPr>
          <a:xfrm>
            <a:off x="457200" y="986725"/>
            <a:ext cx="8229600" cy="48807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The eighth edition refers to containers, which are the larger wholes in which the source is located. For example, if you want to cite a poem that is listed in a collection of poems, the individual poem is the source, while the larger collection is the container. The title of the container is usually italicized and followed by a comma, since the information that follows next describes the container.</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Kincaid, Jamaica. "Girl." </a:t>
            </a:r>
            <a:r>
              <a:rPr lang="en-US" sz="2400" i="1">
                <a:highlight>
                  <a:srgbClr val="FFFF00"/>
                </a:highlight>
              </a:rPr>
              <a:t>The Vintage Book of Contemporary American Short Stories,</a:t>
            </a:r>
            <a:r>
              <a:rPr lang="en-US" sz="2400">
                <a:highlight>
                  <a:srgbClr val="FFFF00"/>
                </a:highlight>
              </a:rPr>
              <a:t> </a:t>
            </a:r>
            <a:r>
              <a:rPr lang="en-US" sz="2400"/>
              <a:t>edited by Tobias Wolff, Vintage, 1994, pp. 306-07.</a:t>
            </a:r>
            <a:endParaRPr sz="2400"/>
          </a:p>
          <a:p>
            <a:pPr marL="342900" lvl="0" indent="-190500">
              <a:spcBef>
                <a:spcPts val="64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0"/>
              </a:spcAft>
              <a:buClr>
                <a:schemeClr val="dk1"/>
              </a:buClr>
              <a:buSzPts val="1100"/>
              <a:buFont typeface="Arial"/>
              <a:buNone/>
            </a:pPr>
            <a:r>
              <a:rPr lang="en-US" sz="2400" b="1"/>
              <a:t>Title of container cont...</a:t>
            </a:r>
            <a:endParaRPr sz="2400" b="1"/>
          </a:p>
          <a:p>
            <a:pPr marL="0" lvl="0" indent="0">
              <a:spcBef>
                <a:spcPts val="200"/>
              </a:spcBef>
              <a:spcAft>
                <a:spcPts val="0"/>
              </a:spcAft>
              <a:buNone/>
            </a:pPr>
            <a:endParaRPr/>
          </a:p>
        </p:txBody>
      </p:sp>
      <p:sp>
        <p:nvSpPr>
          <p:cNvPr id="157" name="Shape 157"/>
          <p:cNvSpPr txBox="1">
            <a:spLocks noGrp="1"/>
          </p:cNvSpPr>
          <p:nvPr>
            <p:ph type="body" idx="1"/>
          </p:nvPr>
        </p:nvSpPr>
        <p:spPr>
          <a:xfrm>
            <a:off x="457200" y="1981200"/>
            <a:ext cx="8229600" cy="3886200"/>
          </a:xfrm>
          <a:prstGeom prst="rect">
            <a:avLst/>
          </a:prstGeom>
        </p:spPr>
        <p:txBody>
          <a:bodyPr spcFirstLastPara="1" wrap="square" lIns="91425" tIns="91425" rIns="91425" bIns="91425" anchor="t" anchorCtr="0">
            <a:noAutofit/>
          </a:bodyPr>
          <a:lstStyle/>
          <a:p>
            <a:pPr marL="342900" lvl="0" indent="-190500">
              <a:spcBef>
                <a:spcPts val="640"/>
              </a:spcBef>
              <a:spcAft>
                <a:spcPts val="0"/>
              </a:spcAft>
              <a:buNone/>
            </a:pPr>
            <a:r>
              <a:rPr lang="en-US" sz="2400"/>
              <a:t>The container may also be a website, which contains articles, postings, and other works.</a:t>
            </a:r>
            <a:endParaRPr sz="2400"/>
          </a:p>
          <a:p>
            <a:pPr marL="342900" lvl="0" indent="-190500">
              <a:spcBef>
                <a:spcPts val="64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Clr>
                <a:schemeClr val="dk1"/>
              </a:buClr>
              <a:buSzPts val="1100"/>
              <a:buFont typeface="Arial"/>
              <a:buNone/>
            </a:pPr>
            <a:r>
              <a:rPr lang="en-US" sz="2400"/>
              <a:t>Zinkievich, Craig. Interview by Gareth Von Kallenbach. </a:t>
            </a:r>
            <a:r>
              <a:rPr lang="en-US" sz="2400" i="1">
                <a:highlight>
                  <a:srgbClr val="FFFF00"/>
                </a:highlight>
              </a:rPr>
              <a:t>Skewed &amp; Reviewed,</a:t>
            </a:r>
            <a:r>
              <a:rPr lang="en-US" sz="2400"/>
              <a:t> 27 Apr. 2009, www.arcgames.com/en/games/star-trek-online/news/detail/1056940-skewed-%2526-reviewed-interviews-craig. Accessed 15 Mar. 2009.</a:t>
            </a:r>
            <a:endParaRPr sz="2400"/>
          </a:p>
          <a:p>
            <a:pPr marL="342900" lvl="0" indent="-190500">
              <a:spcBef>
                <a:spcPts val="64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457200"/>
            <a:ext cx="8229600" cy="1371600"/>
          </a:xfrm>
          <a:prstGeom prst="rect">
            <a:avLst/>
          </a:prstGeom>
        </p:spPr>
        <p:txBody>
          <a:bodyPr spcFirstLastPara="1" wrap="square" lIns="91425" tIns="91425" rIns="91425" bIns="91425" anchor="ctr" anchorCtr="0">
            <a:noAutofit/>
          </a:bodyPr>
          <a:lstStyle/>
          <a:p>
            <a:pPr marL="0" lvl="0" indent="0" algn="ctr" rtl="0">
              <a:lnSpc>
                <a:spcPct val="115000"/>
              </a:lnSpc>
              <a:spcBef>
                <a:spcPts val="1200"/>
              </a:spcBef>
              <a:spcAft>
                <a:spcPts val="200"/>
              </a:spcAft>
              <a:buClr>
                <a:schemeClr val="dk1"/>
              </a:buClr>
              <a:buSzPts val="1100"/>
              <a:buFont typeface="Arial"/>
              <a:buNone/>
            </a:pPr>
            <a:r>
              <a:rPr lang="en-US" sz="2400" b="1"/>
              <a:t>Version</a:t>
            </a:r>
            <a:endParaRPr sz="2400"/>
          </a:p>
        </p:txBody>
      </p:sp>
      <p:sp>
        <p:nvSpPr>
          <p:cNvPr id="163" name="Shape 163"/>
          <p:cNvSpPr txBox="1">
            <a:spLocks noGrp="1"/>
          </p:cNvSpPr>
          <p:nvPr>
            <p:ph type="body" idx="1"/>
          </p:nvPr>
        </p:nvSpPr>
        <p:spPr>
          <a:xfrm>
            <a:off x="457200" y="1981200"/>
            <a:ext cx="8229600" cy="3886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sz="2400"/>
              <a:t>If a source is listed as an edition or version of a work, include it in your citation.</a:t>
            </a:r>
            <a:endParaRPr sz="2400"/>
          </a:p>
          <a:p>
            <a:pPr marL="0" lvl="0" indent="0" rtl="0">
              <a:lnSpc>
                <a:spcPct val="115000"/>
              </a:lnSpc>
              <a:spcBef>
                <a:spcPts val="0"/>
              </a:spcBef>
              <a:spcAft>
                <a:spcPts val="0"/>
              </a:spcAft>
              <a:buClr>
                <a:schemeClr val="dk1"/>
              </a:buClr>
              <a:buSzPts val="1100"/>
              <a:buFont typeface="Arial"/>
              <a:buNone/>
            </a:pPr>
            <a:r>
              <a:rPr lang="en-US" sz="2400" i="1"/>
              <a:t>Ex:</a:t>
            </a:r>
            <a:endParaRPr sz="2400" i="1"/>
          </a:p>
          <a:p>
            <a:pPr marL="342900" lvl="0" indent="-190500">
              <a:spcBef>
                <a:spcPts val="640"/>
              </a:spcBef>
              <a:spcAft>
                <a:spcPts val="0"/>
              </a:spcAft>
              <a:buNone/>
            </a:pPr>
            <a:r>
              <a:rPr lang="en-US" sz="2400" i="1"/>
              <a:t>The Bible</a:t>
            </a:r>
            <a:r>
              <a:rPr lang="en-US" sz="2400"/>
              <a:t>. </a:t>
            </a:r>
            <a:r>
              <a:rPr lang="en-US" sz="2400">
                <a:highlight>
                  <a:srgbClr val="FFFF00"/>
                </a:highlight>
              </a:rPr>
              <a:t>Authorized King James Version,</a:t>
            </a:r>
            <a:r>
              <a:rPr lang="en-US" sz="2400"/>
              <a:t> Oxford UP, 1998.</a:t>
            </a:r>
            <a:endParaRPr sz="2400"/>
          </a:p>
          <a:p>
            <a:pPr marL="342900" lvl="0" indent="-190500">
              <a:spcBef>
                <a:spcPts val="640"/>
              </a:spcBef>
              <a:spcAft>
                <a:spcPts val="0"/>
              </a:spcAft>
              <a:buClr>
                <a:schemeClr val="dk1"/>
              </a:buClr>
              <a:buSzPts val="1100"/>
              <a:buFont typeface="Arial"/>
              <a:buNone/>
            </a:pPr>
            <a:endParaRPr sz="2400"/>
          </a:p>
          <a:p>
            <a:pPr marL="342900" lvl="0" indent="-190500">
              <a:spcBef>
                <a:spcPts val="640"/>
              </a:spcBef>
              <a:spcAft>
                <a:spcPts val="0"/>
              </a:spcAft>
              <a:buClr>
                <a:schemeClr val="dk1"/>
              </a:buClr>
              <a:buSzPts val="1100"/>
              <a:buFont typeface="Arial"/>
              <a:buNone/>
            </a:pPr>
            <a:r>
              <a:rPr lang="en-US" sz="2400"/>
              <a:t>Crowley, Sharon, and Debra Hawhee. </a:t>
            </a:r>
            <a:r>
              <a:rPr lang="en-US" sz="2400" i="1"/>
              <a:t>Ancient Rhetorics for Contemporary Students.</a:t>
            </a:r>
            <a:r>
              <a:rPr lang="en-US" sz="2400"/>
              <a:t> </a:t>
            </a:r>
            <a:r>
              <a:rPr lang="en-US" sz="2400">
                <a:highlight>
                  <a:srgbClr val="DFDFDF"/>
                </a:highlight>
              </a:rPr>
              <a:t>3rd ed.,</a:t>
            </a:r>
            <a:r>
              <a:rPr lang="en-US" sz="2400"/>
              <a:t> Pearson, 2004.</a:t>
            </a:r>
            <a:endParaRPr sz="2400"/>
          </a:p>
          <a:p>
            <a:pPr marL="342900" lvl="0" indent="-190500">
              <a:spcBef>
                <a:spcPts val="640"/>
              </a:spcBef>
              <a:spcAft>
                <a:spcPts val="0"/>
              </a:spcAft>
              <a:buNone/>
            </a:pPr>
            <a:endParaRPr/>
          </a:p>
        </p:txBody>
      </p:sp>
    </p:spTree>
  </p:cSld>
  <p:clrMapOvr>
    <a:masterClrMapping/>
  </p:clrMapOvr>
</p:sld>
</file>

<file path=ppt/theme/theme1.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2034</Words>
  <Application>Microsoft Office PowerPoint</Application>
  <PresentationFormat>On-screen Show (4:3)</PresentationFormat>
  <Paragraphs>136</Paragraphs>
  <Slides>25</Slides>
  <Notes>25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Arial Black</vt:lpstr>
      <vt:lpstr>Noto Sans Symbols</vt:lpstr>
      <vt:lpstr>1_Pixel</vt:lpstr>
      <vt:lpstr>Pixel</vt:lpstr>
      <vt:lpstr>MLA Review</vt:lpstr>
      <vt:lpstr>MLA AT A GLANCE</vt:lpstr>
      <vt:lpstr>  Works Cited Start by consulting the list of core elements. These are the general pieces of information that MLA suggests including in each Works Cited entry. In your citation, the elements should be listed in the following order: </vt:lpstr>
      <vt:lpstr>Author</vt:lpstr>
      <vt:lpstr>Title of source</vt:lpstr>
      <vt:lpstr>Title of source cont... </vt:lpstr>
      <vt:lpstr>Title of container </vt:lpstr>
      <vt:lpstr>Title of container cont... </vt:lpstr>
      <vt:lpstr>Version</vt:lpstr>
      <vt:lpstr>Number</vt:lpstr>
      <vt:lpstr>Publisher Note: the publisher’s name need not be included in the following sources: periodicals, works published by their author or editor, a website whose title is the same name as its publisher, a website that makes works available but does not actually publish them (such as YouTube, WordPress, or JSTOR).</vt:lpstr>
      <vt:lpstr>Publication date The same source may have been published on more than one date, such as an online version of an original source. When the source has more than one date, it is sufficient to use the date that is most relevant to your use of it. If you’re unsure about which date to use, go with the date of the source’s original publication.</vt:lpstr>
      <vt:lpstr>Publication date cont...</vt:lpstr>
      <vt:lpstr>Location</vt:lpstr>
      <vt:lpstr>Location cont</vt:lpstr>
      <vt:lpstr>Works Cited</vt:lpstr>
      <vt:lpstr>Basic in-text citation rules</vt:lpstr>
      <vt:lpstr>Basic in-text citation rules cont</vt:lpstr>
      <vt:lpstr>Creating in-text citations </vt:lpstr>
      <vt:lpstr>Long quotations</vt:lpstr>
      <vt:lpstr>Long quotations cont</vt:lpstr>
      <vt:lpstr>Parenthetical Citations Tips</vt:lpstr>
      <vt:lpstr>Paraphrasing and summarizing tips</vt:lpstr>
      <vt:lpstr>MLA Formatting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MLA Review</dc:title>
  <dc:creator>Jamieson, Julie M</dc:creator>
  <cp:lastModifiedBy>Windows User</cp:lastModifiedBy>
  <cp:revision>1</cp:revision>
  <dcterms:modified xsi:type="dcterms:W3CDTF">2018-02-06T19:54:22Z</dcterms:modified>
</cp:coreProperties>
</file>