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0555A2B-3E0C-4266-AC6C-B9F436DB28C0}" type="datetimeFigureOut">
              <a:rPr lang="en-US"/>
              <a:pPr>
                <a:defRPr/>
              </a:pPr>
              <a:t>8/26/2013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7850"/>
            <a:ext cx="5607050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8F43249-C8AE-4302-AE1B-620AC7EF16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C7F69C8-3E13-4676-8F2F-CBF08859612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B2A21-A0E0-4F1D-9B7A-8B61F5B7FDC9}" type="datetimeFigureOut">
              <a:rPr lang="en-US"/>
              <a:pPr>
                <a:defRPr/>
              </a:pPr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F7ED0-88DF-4B79-B1A1-CB2C60372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9EE5B-DBAA-42AE-9A4F-7C54F5E7750D}" type="datetimeFigureOut">
              <a:rPr lang="en-US"/>
              <a:pPr>
                <a:defRPr/>
              </a:pPr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4E7D2-815A-43F0-9347-23D292C5D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1E72A-8256-484F-A0CC-305EA4C86B55}" type="datetimeFigureOut">
              <a:rPr lang="en-US"/>
              <a:pPr>
                <a:defRPr/>
              </a:pPr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13336-A92E-4700-8601-B378A6DB9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CA2AB-36CA-4429-9C50-6B715F9B60B5}" type="datetimeFigureOut">
              <a:rPr lang="en-US"/>
              <a:pPr>
                <a:defRPr/>
              </a:pPr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16CAB-9640-481B-B16D-D6AD263E20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F3F32-2D38-4B75-B504-B4282C64C9DC}" type="datetimeFigureOut">
              <a:rPr lang="en-US"/>
              <a:pPr>
                <a:defRPr/>
              </a:pPr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0C70A-341F-421C-9E78-5C7C74B0A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88010-FAEF-4153-B64C-243AFA0B6ACD}" type="datetimeFigureOut">
              <a:rPr lang="en-US"/>
              <a:pPr>
                <a:defRPr/>
              </a:pPr>
              <a:t>8/26/2013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F7D9F-5635-42F0-A1C2-4E28D50F2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CA4E2-7889-4F13-9FDD-71CD929C7078}" type="datetimeFigureOut">
              <a:rPr lang="en-US"/>
              <a:pPr>
                <a:defRPr/>
              </a:pPr>
              <a:t>8/26/2013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F1F0F-CF78-41D2-B9C7-F7190B0E88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32ED9-60E6-4290-A9EA-B53C4AF75568}" type="datetimeFigureOut">
              <a:rPr lang="en-US"/>
              <a:pPr>
                <a:defRPr/>
              </a:pPr>
              <a:t>8/26/2013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8677A-6CE3-4214-B94F-2A68CDA2AA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407A5-B440-45C6-B93E-F866870E24A4}" type="datetimeFigureOut">
              <a:rPr lang="en-US"/>
              <a:pPr>
                <a:defRPr/>
              </a:pPr>
              <a:t>8/26/2013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CAD53-15A4-4491-8746-A07604DD55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4DB36-B0EF-4068-97CC-7B8FA96847FB}" type="datetimeFigureOut">
              <a:rPr lang="en-US"/>
              <a:pPr>
                <a:defRPr/>
              </a:pPr>
              <a:t>8/26/2013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603FC-DAC6-4C96-913A-B5EC54179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0A980-D6EC-4ED9-B365-C800A9CD1048}" type="datetimeFigureOut">
              <a:rPr lang="en-US"/>
              <a:pPr>
                <a:defRPr/>
              </a:pPr>
              <a:t>8/26/2013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004C0-D3D0-4576-A850-287CF20FF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AE6E1E-1393-4787-8FDB-A31AE62A2C20}" type="datetimeFigureOut">
              <a:rPr lang="en-US"/>
              <a:pPr>
                <a:defRPr/>
              </a:pPr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5DEC19D-32F6-4176-BE11-7FAC99623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ChangeArrowheads="1"/>
          </p:cNvSpPr>
          <p:nvPr/>
        </p:nvSpPr>
        <p:spPr bwMode="auto">
          <a:xfrm>
            <a:off x="169863" y="304800"/>
            <a:ext cx="65357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Informational Text . . .</a:t>
            </a:r>
            <a:endParaRPr lang="en-US" sz="4000">
              <a:ea typeface="Calibri" pitchFamily="34" charset="0"/>
              <a:cs typeface="Arial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14313" y="914400"/>
            <a:ext cx="8610600" cy="5257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6"/>
          <p:cNvCxnSpPr>
            <a:stCxn id="5" idx="0"/>
            <a:endCxn id="5" idx="2"/>
          </p:cNvCxnSpPr>
          <p:nvPr/>
        </p:nvCxnSpPr>
        <p:spPr>
          <a:xfrm>
            <a:off x="4519613" y="914400"/>
            <a:ext cx="0" cy="5257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1"/>
            <a:endCxn id="5" idx="3"/>
          </p:cNvCxnSpPr>
          <p:nvPr/>
        </p:nvCxnSpPr>
        <p:spPr>
          <a:xfrm>
            <a:off x="214313" y="3543300"/>
            <a:ext cx="861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1" name="Rectangle 9"/>
          <p:cNvSpPr>
            <a:spLocks noChangeArrowheads="1"/>
          </p:cNvSpPr>
          <p:nvPr/>
        </p:nvSpPr>
        <p:spPr bwMode="auto">
          <a:xfrm>
            <a:off x="138113" y="6275388"/>
            <a:ext cx="87630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0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Reading Strategy:  </a:t>
            </a:r>
            <a:r>
              <a:rPr lang="en-US" sz="1000" i="1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Close and Critical Reading</a:t>
            </a:r>
            <a:endParaRPr lang="en-US" sz="1000">
              <a:ea typeface="Calibri" pitchFamily="34" charset="0"/>
              <a:cs typeface="Arial" charset="0"/>
            </a:endParaRPr>
          </a:p>
          <a:p>
            <a:pPr eaLnBrk="0" hangingPunct="0"/>
            <a:r>
              <a:rPr lang="en-US" sz="10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Bookmarks can be found at:  http://missionliteracy.com/page68/assets/Close%20and%Critical%Reading%20bookmarks%20June%202010.pdf</a:t>
            </a:r>
            <a:endParaRPr lang="en-US" sz="1000">
              <a:cs typeface="Arial" charset="0"/>
            </a:endParaRPr>
          </a:p>
        </p:txBody>
      </p:sp>
      <p:sp>
        <p:nvSpPr>
          <p:cNvPr id="14342" name="TextBox 10"/>
          <p:cNvSpPr txBox="1">
            <a:spLocks noChangeArrowheads="1"/>
          </p:cNvSpPr>
          <p:nvPr/>
        </p:nvSpPr>
        <p:spPr bwMode="auto">
          <a:xfrm>
            <a:off x="1676400" y="1019175"/>
            <a:ext cx="1447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u="sng">
                <a:latin typeface="Bell MT" pitchFamily="18" charset="0"/>
              </a:rPr>
              <a:t>What does it say?</a:t>
            </a:r>
          </a:p>
        </p:txBody>
      </p:sp>
      <p:sp>
        <p:nvSpPr>
          <p:cNvPr id="14343" name="TextBox 11"/>
          <p:cNvSpPr txBox="1">
            <a:spLocks noChangeArrowheads="1"/>
          </p:cNvSpPr>
          <p:nvPr/>
        </p:nvSpPr>
        <p:spPr bwMode="auto">
          <a:xfrm>
            <a:off x="609600" y="1295400"/>
            <a:ext cx="35052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u="sng">
                <a:latin typeface="Bell MT" pitchFamily="18" charset="0"/>
              </a:rPr>
              <a:t>CC1:</a:t>
            </a:r>
            <a:r>
              <a:rPr lang="en-US" sz="1100">
                <a:latin typeface="Bell MT" pitchFamily="18" charset="0"/>
              </a:rPr>
              <a:t>  Summary, Gist, Topics</a:t>
            </a:r>
          </a:p>
        </p:txBody>
      </p:sp>
      <p:sp>
        <p:nvSpPr>
          <p:cNvPr id="14344" name="TextBox 12"/>
          <p:cNvSpPr txBox="1">
            <a:spLocks noChangeArrowheads="1"/>
          </p:cNvSpPr>
          <p:nvPr/>
        </p:nvSpPr>
        <p:spPr bwMode="auto">
          <a:xfrm>
            <a:off x="5791200" y="1066800"/>
            <a:ext cx="2057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u="sng">
                <a:latin typeface="Bell MT" pitchFamily="18" charset="0"/>
              </a:rPr>
              <a:t>How does the text say it?</a:t>
            </a:r>
          </a:p>
        </p:txBody>
      </p:sp>
      <p:sp>
        <p:nvSpPr>
          <p:cNvPr id="14345" name="TextBox 14"/>
          <p:cNvSpPr txBox="1">
            <a:spLocks noChangeArrowheads="1"/>
          </p:cNvSpPr>
          <p:nvPr/>
        </p:nvSpPr>
        <p:spPr bwMode="auto">
          <a:xfrm>
            <a:off x="4797425" y="1285875"/>
            <a:ext cx="35052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u="sng">
                <a:latin typeface="Bell MT" pitchFamily="18" charset="0"/>
              </a:rPr>
              <a:t>CC4:  </a:t>
            </a:r>
            <a:r>
              <a:rPr lang="en-US" sz="1100">
                <a:latin typeface="Bell MT" pitchFamily="18" charset="0"/>
              </a:rPr>
              <a:t>Text Features, Support, Evidence, Style</a:t>
            </a:r>
          </a:p>
        </p:txBody>
      </p:sp>
      <p:sp>
        <p:nvSpPr>
          <p:cNvPr id="14346" name="TextBox 15"/>
          <p:cNvSpPr txBox="1">
            <a:spLocks noChangeArrowheads="1"/>
          </p:cNvSpPr>
          <p:nvPr/>
        </p:nvSpPr>
        <p:spPr bwMode="auto">
          <a:xfrm>
            <a:off x="1752600" y="3686175"/>
            <a:ext cx="1676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u="sng">
                <a:latin typeface="Bell MT" pitchFamily="18" charset="0"/>
              </a:rPr>
              <a:t>What does it mean?</a:t>
            </a:r>
          </a:p>
        </p:txBody>
      </p:sp>
      <p:sp>
        <p:nvSpPr>
          <p:cNvPr id="14347" name="TextBox 20"/>
          <p:cNvSpPr txBox="1">
            <a:spLocks noChangeArrowheads="1"/>
          </p:cNvSpPr>
          <p:nvPr/>
        </p:nvSpPr>
        <p:spPr bwMode="auto">
          <a:xfrm>
            <a:off x="381000" y="3886200"/>
            <a:ext cx="38862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u="sng">
                <a:latin typeface="Bell MT" pitchFamily="18" charset="0"/>
              </a:rPr>
              <a:t>CC2:</a:t>
            </a:r>
            <a:r>
              <a:rPr lang="en-US" sz="1100">
                <a:latin typeface="Bell MT" pitchFamily="18" charset="0"/>
              </a:rPr>
              <a:t>  Purpose</a:t>
            </a:r>
          </a:p>
          <a:p>
            <a:r>
              <a:rPr lang="en-US" sz="1100" u="sng">
                <a:latin typeface="Bell MT" pitchFamily="18" charset="0"/>
              </a:rPr>
              <a:t>CC6</a:t>
            </a:r>
            <a:r>
              <a:rPr lang="en-US" sz="1100">
                <a:latin typeface="Bell MT" pitchFamily="18" charset="0"/>
              </a:rPr>
              <a:t>:  Claim, Author’s Message</a:t>
            </a:r>
          </a:p>
        </p:txBody>
      </p:sp>
      <p:sp>
        <p:nvSpPr>
          <p:cNvPr id="14348" name="TextBox 27"/>
          <p:cNvSpPr txBox="1">
            <a:spLocks noChangeArrowheads="1"/>
          </p:cNvSpPr>
          <p:nvPr/>
        </p:nvSpPr>
        <p:spPr bwMode="auto">
          <a:xfrm>
            <a:off x="5486400" y="3686175"/>
            <a:ext cx="2667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u="sng">
                <a:latin typeface="Bell MT" pitchFamily="18" charset="0"/>
              </a:rPr>
              <a:t>So . . . What does it mean to me?</a:t>
            </a:r>
          </a:p>
        </p:txBody>
      </p:sp>
      <p:sp>
        <p:nvSpPr>
          <p:cNvPr id="14349" name="TextBox 28"/>
          <p:cNvSpPr txBox="1">
            <a:spLocks noChangeArrowheads="1"/>
          </p:cNvSpPr>
          <p:nvPr/>
        </p:nvSpPr>
        <p:spPr bwMode="auto">
          <a:xfrm>
            <a:off x="4648200" y="3886200"/>
            <a:ext cx="38862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u="sng">
                <a:latin typeface="Bell MT" pitchFamily="18" charset="0"/>
              </a:rPr>
              <a:t>CC7</a:t>
            </a:r>
            <a:r>
              <a:rPr lang="en-US" sz="1100">
                <a:latin typeface="Bell MT" pitchFamily="18" charset="0"/>
              </a:rPr>
              <a:t>:  Relevancy</a:t>
            </a:r>
          </a:p>
          <a:p>
            <a:r>
              <a:rPr lang="en-US" sz="1100" u="sng">
                <a:latin typeface="Bell MT" pitchFamily="18" charset="0"/>
              </a:rPr>
              <a:t>CC9</a:t>
            </a:r>
            <a:r>
              <a:rPr lang="en-US" sz="1100">
                <a:latin typeface="Bell MT" pitchFamily="18" charset="0"/>
              </a:rPr>
              <a:t>:  Personal Connection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58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Arial</vt:lpstr>
      <vt:lpstr>Bookman Old Style</vt:lpstr>
      <vt:lpstr>Times New Roman</vt:lpstr>
      <vt:lpstr>Bell MT</vt:lpstr>
      <vt:lpstr>Office Theme</vt:lpstr>
      <vt:lpstr>Slide 1</vt:lpstr>
    </vt:vector>
  </TitlesOfParts>
  <Company>Dearborn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defuser</cp:lastModifiedBy>
  <cp:revision>9</cp:revision>
  <cp:lastPrinted>2013-04-24T18:16:34Z</cp:lastPrinted>
  <dcterms:created xsi:type="dcterms:W3CDTF">2013-04-24T17:59:46Z</dcterms:created>
  <dcterms:modified xsi:type="dcterms:W3CDTF">2013-08-26T16:12:21Z</dcterms:modified>
</cp:coreProperties>
</file>