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9" d="100"/>
          <a:sy n="79" d="100"/>
        </p:scale>
        <p:origin x="16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8AA716-A191-4F52-B771-2981C95BD3A3}" type="datetimeFigureOut">
              <a:rPr lang="en-US" smtClean="0"/>
              <a:t>9/1/2020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D58E68-0B6D-4614-AF92-3E15F9F707B0}" type="slidenum">
              <a:rPr lang="en-US" smtClean="0"/>
              <a:t>‹#›</a:t>
            </a:fld>
            <a:endParaRPr lang="en-US"/>
          </a:p>
        </p:txBody>
      </p:sp>
    </p:spTree>
    <p:extLst>
      <p:ext uri="{BB962C8B-B14F-4D97-AF65-F5344CB8AC3E}">
        <p14:creationId xmlns:p14="http://schemas.microsoft.com/office/powerpoint/2010/main" val="1199973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478656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92986e8885_0_1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92986e8885_0_1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780660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92986e8885_0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92986e8885_0_1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161971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95ef3b9cc3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95ef3b9cc3_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76368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92986e888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92986e888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34227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92986e8885_0_1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92986e8885_0_1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51541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92986e8885_0_2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92986e8885_0_2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95303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92986e8885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92986e8885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23960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92986e8885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92986e8885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84108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92986e8885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92986e8885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661801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95ef3b9cc3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95ef3b9cc3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49946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92986e8885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92986e8885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8174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A2004F-891C-45F2-98DC-C3DCD0593BF4}"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CE51F-47C5-47F5-B5D7-AD445E56DF70}" type="slidenum">
              <a:rPr lang="en-US" smtClean="0"/>
              <a:t>‹#›</a:t>
            </a:fld>
            <a:endParaRPr lang="en-US"/>
          </a:p>
        </p:txBody>
      </p:sp>
    </p:spTree>
    <p:extLst>
      <p:ext uri="{BB962C8B-B14F-4D97-AF65-F5344CB8AC3E}">
        <p14:creationId xmlns:p14="http://schemas.microsoft.com/office/powerpoint/2010/main" val="990852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A2004F-891C-45F2-98DC-C3DCD0593BF4}"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CE51F-47C5-47F5-B5D7-AD445E56DF70}" type="slidenum">
              <a:rPr lang="en-US" smtClean="0"/>
              <a:t>‹#›</a:t>
            </a:fld>
            <a:endParaRPr lang="en-US"/>
          </a:p>
        </p:txBody>
      </p:sp>
    </p:spTree>
    <p:extLst>
      <p:ext uri="{BB962C8B-B14F-4D97-AF65-F5344CB8AC3E}">
        <p14:creationId xmlns:p14="http://schemas.microsoft.com/office/powerpoint/2010/main" val="299634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A2004F-891C-45F2-98DC-C3DCD0593BF4}"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CE51F-47C5-47F5-B5D7-AD445E56DF70}" type="slidenum">
              <a:rPr lang="en-US" smtClean="0"/>
              <a:t>‹#›</a:t>
            </a:fld>
            <a:endParaRPr lang="en-US"/>
          </a:p>
        </p:txBody>
      </p:sp>
    </p:spTree>
    <p:extLst>
      <p:ext uri="{BB962C8B-B14F-4D97-AF65-F5344CB8AC3E}">
        <p14:creationId xmlns:p14="http://schemas.microsoft.com/office/powerpoint/2010/main" val="23381697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5"/>
        <p:cNvGrpSpPr/>
        <p:nvPr/>
      </p:nvGrpSpPr>
      <p:grpSpPr>
        <a:xfrm>
          <a:off x="0" y="0"/>
          <a:ext cx="0" cy="0"/>
          <a:chOff x="0" y="0"/>
          <a:chExt cx="0" cy="0"/>
        </a:xfrm>
      </p:grpSpPr>
      <p:sp>
        <p:nvSpPr>
          <p:cNvPr id="26" name="Google Shape;26;p4"/>
          <p:cNvSpPr/>
          <p:nvPr/>
        </p:nvSpPr>
        <p:spPr>
          <a:xfrm>
            <a:off x="-100" y="6727600"/>
            <a:ext cx="12192000" cy="130400"/>
          </a:xfrm>
          <a:prstGeom prst="rect">
            <a:avLst/>
          </a:prstGeom>
          <a:solidFill>
            <a:schemeClr val="accent3"/>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7" name="Google Shape;27;p4"/>
          <p:cNvSpPr txBox="1">
            <a:spLocks noGrp="1"/>
          </p:cNvSpPr>
          <p:nvPr>
            <p:ph type="title"/>
          </p:nvPr>
        </p:nvSpPr>
        <p:spPr>
          <a:xfrm>
            <a:off x="415600" y="593367"/>
            <a:ext cx="11360800" cy="9432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415600" y="1688433"/>
            <a:ext cx="11360800" cy="4403600"/>
          </a:xfrm>
          <a:prstGeom prst="rect">
            <a:avLst/>
          </a:prstGeom>
        </p:spPr>
        <p:txBody>
          <a:bodyPr spcFirstLastPara="1" wrap="square" lIns="91425" tIns="91425" rIns="91425" bIns="91425" anchor="t" anchorCtr="0">
            <a:noAutofit/>
          </a:bodyPr>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29" name="Google Shape;2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917738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A2004F-891C-45F2-98DC-C3DCD0593BF4}"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CE51F-47C5-47F5-B5D7-AD445E56DF70}" type="slidenum">
              <a:rPr lang="en-US" smtClean="0"/>
              <a:t>‹#›</a:t>
            </a:fld>
            <a:endParaRPr lang="en-US"/>
          </a:p>
        </p:txBody>
      </p:sp>
    </p:spTree>
    <p:extLst>
      <p:ext uri="{BB962C8B-B14F-4D97-AF65-F5344CB8AC3E}">
        <p14:creationId xmlns:p14="http://schemas.microsoft.com/office/powerpoint/2010/main" val="1875813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A2004F-891C-45F2-98DC-C3DCD0593BF4}" type="datetimeFigureOut">
              <a:rPr lang="en-US" smtClean="0"/>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CE51F-47C5-47F5-B5D7-AD445E56DF70}" type="slidenum">
              <a:rPr lang="en-US" smtClean="0"/>
              <a:t>‹#›</a:t>
            </a:fld>
            <a:endParaRPr lang="en-US"/>
          </a:p>
        </p:txBody>
      </p:sp>
    </p:spTree>
    <p:extLst>
      <p:ext uri="{BB962C8B-B14F-4D97-AF65-F5344CB8AC3E}">
        <p14:creationId xmlns:p14="http://schemas.microsoft.com/office/powerpoint/2010/main" val="1146545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A2004F-891C-45F2-98DC-C3DCD0593BF4}" type="datetimeFigureOut">
              <a:rPr lang="en-US" smtClean="0"/>
              <a:t>9/1/2020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6CE51F-47C5-47F5-B5D7-AD445E56DF70}" type="slidenum">
              <a:rPr lang="en-US" smtClean="0"/>
              <a:t>‹#›</a:t>
            </a:fld>
            <a:endParaRPr lang="en-US"/>
          </a:p>
        </p:txBody>
      </p:sp>
    </p:spTree>
    <p:extLst>
      <p:ext uri="{BB962C8B-B14F-4D97-AF65-F5344CB8AC3E}">
        <p14:creationId xmlns:p14="http://schemas.microsoft.com/office/powerpoint/2010/main" val="1600845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A2004F-891C-45F2-98DC-C3DCD0593BF4}" type="datetimeFigureOut">
              <a:rPr lang="en-US" smtClean="0"/>
              <a:t>9/1/2020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6CE51F-47C5-47F5-B5D7-AD445E56DF70}" type="slidenum">
              <a:rPr lang="en-US" smtClean="0"/>
              <a:t>‹#›</a:t>
            </a:fld>
            <a:endParaRPr lang="en-US"/>
          </a:p>
        </p:txBody>
      </p:sp>
    </p:spTree>
    <p:extLst>
      <p:ext uri="{BB962C8B-B14F-4D97-AF65-F5344CB8AC3E}">
        <p14:creationId xmlns:p14="http://schemas.microsoft.com/office/powerpoint/2010/main" val="2124741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A2004F-891C-45F2-98DC-C3DCD0593BF4}" type="datetimeFigureOut">
              <a:rPr lang="en-US" smtClean="0"/>
              <a:t>9/1/2020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6CE51F-47C5-47F5-B5D7-AD445E56DF70}" type="slidenum">
              <a:rPr lang="en-US" smtClean="0"/>
              <a:t>‹#›</a:t>
            </a:fld>
            <a:endParaRPr lang="en-US"/>
          </a:p>
        </p:txBody>
      </p:sp>
    </p:spTree>
    <p:extLst>
      <p:ext uri="{BB962C8B-B14F-4D97-AF65-F5344CB8AC3E}">
        <p14:creationId xmlns:p14="http://schemas.microsoft.com/office/powerpoint/2010/main" val="1289153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A2004F-891C-45F2-98DC-C3DCD0593BF4}" type="datetimeFigureOut">
              <a:rPr lang="en-US" smtClean="0"/>
              <a:t>9/1/2020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6CE51F-47C5-47F5-B5D7-AD445E56DF70}" type="slidenum">
              <a:rPr lang="en-US" smtClean="0"/>
              <a:t>‹#›</a:t>
            </a:fld>
            <a:endParaRPr lang="en-US"/>
          </a:p>
        </p:txBody>
      </p:sp>
    </p:spTree>
    <p:extLst>
      <p:ext uri="{BB962C8B-B14F-4D97-AF65-F5344CB8AC3E}">
        <p14:creationId xmlns:p14="http://schemas.microsoft.com/office/powerpoint/2010/main" val="3849531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A2004F-891C-45F2-98DC-C3DCD0593BF4}" type="datetimeFigureOut">
              <a:rPr lang="en-US" smtClean="0"/>
              <a:t>9/1/2020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6CE51F-47C5-47F5-B5D7-AD445E56DF70}" type="slidenum">
              <a:rPr lang="en-US" smtClean="0"/>
              <a:t>‹#›</a:t>
            </a:fld>
            <a:endParaRPr lang="en-US"/>
          </a:p>
        </p:txBody>
      </p:sp>
    </p:spTree>
    <p:extLst>
      <p:ext uri="{BB962C8B-B14F-4D97-AF65-F5344CB8AC3E}">
        <p14:creationId xmlns:p14="http://schemas.microsoft.com/office/powerpoint/2010/main" val="2600089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A2004F-891C-45F2-98DC-C3DCD0593BF4}" type="datetimeFigureOut">
              <a:rPr lang="en-US" smtClean="0"/>
              <a:t>9/1/2020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6CE51F-47C5-47F5-B5D7-AD445E56DF70}" type="slidenum">
              <a:rPr lang="en-US" smtClean="0"/>
              <a:t>‹#›</a:t>
            </a:fld>
            <a:endParaRPr lang="en-US"/>
          </a:p>
        </p:txBody>
      </p:sp>
    </p:spTree>
    <p:extLst>
      <p:ext uri="{BB962C8B-B14F-4D97-AF65-F5344CB8AC3E}">
        <p14:creationId xmlns:p14="http://schemas.microsoft.com/office/powerpoint/2010/main" val="1089317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A2004F-891C-45F2-98DC-C3DCD0593BF4}" type="datetimeFigureOut">
              <a:rPr lang="en-US" smtClean="0"/>
              <a:t>9/1/2020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6CE51F-47C5-47F5-B5D7-AD445E56DF70}" type="slidenum">
              <a:rPr lang="en-US" smtClean="0"/>
              <a:t>‹#›</a:t>
            </a:fld>
            <a:endParaRPr lang="en-US"/>
          </a:p>
        </p:txBody>
      </p:sp>
    </p:spTree>
    <p:extLst>
      <p:ext uri="{BB962C8B-B14F-4D97-AF65-F5344CB8AC3E}">
        <p14:creationId xmlns:p14="http://schemas.microsoft.com/office/powerpoint/2010/main" val="3130646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dearbornschools.org/backtoschoo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s://iblog.dearbornschools.org/izbicki/"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iblog.dearbornschools.org/izbicki/"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hyperlink" Target="https://haigh.dearbornschools.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1338867" y="2335685"/>
            <a:ext cx="9515600" cy="1363200"/>
          </a:xfrm>
          <a:prstGeom prst="rect">
            <a:avLst/>
          </a:prstGeom>
        </p:spPr>
        <p:txBody>
          <a:bodyPr spcFirstLastPara="1" vert="horz" wrap="square" lIns="121900" tIns="121900" rIns="121900" bIns="121900" rtlCol="0" anchor="b" anchorCtr="0">
            <a:noAutofit/>
          </a:bodyPr>
          <a:lstStyle/>
          <a:p>
            <a:pPr>
              <a:spcBef>
                <a:spcPts val="0"/>
              </a:spcBef>
            </a:pPr>
            <a:r>
              <a:rPr lang="en" dirty="0">
                <a:solidFill>
                  <a:schemeClr val="accent1">
                    <a:lumMod val="75000"/>
                  </a:schemeClr>
                </a:solidFill>
              </a:rPr>
              <a:t>Student /Parent </a:t>
            </a:r>
            <a:r>
              <a:rPr lang="en" dirty="0" smtClean="0">
                <a:solidFill>
                  <a:schemeClr val="accent1">
                    <a:lumMod val="75000"/>
                  </a:schemeClr>
                </a:solidFill>
              </a:rPr>
              <a:t>Orientation</a:t>
            </a:r>
            <a:br>
              <a:rPr lang="en" dirty="0" smtClean="0">
                <a:solidFill>
                  <a:schemeClr val="accent1">
                    <a:lumMod val="75000"/>
                  </a:schemeClr>
                </a:solidFill>
              </a:rPr>
            </a:br>
            <a:r>
              <a:rPr lang="en" dirty="0" smtClean="0">
                <a:solidFill>
                  <a:schemeClr val="accent1">
                    <a:lumMod val="75000"/>
                  </a:schemeClr>
                </a:solidFill>
              </a:rPr>
              <a:t>Informational Slideshow</a:t>
            </a:r>
            <a:endParaRPr dirty="0">
              <a:solidFill>
                <a:schemeClr val="accent1">
                  <a:lumMod val="75000"/>
                </a:schemeClr>
              </a:solidFill>
            </a:endParaRPr>
          </a:p>
        </p:txBody>
      </p:sp>
      <p:sp>
        <p:nvSpPr>
          <p:cNvPr id="67" name="Google Shape;67;p13"/>
          <p:cNvSpPr txBox="1">
            <a:spLocks noGrp="1"/>
          </p:cNvSpPr>
          <p:nvPr>
            <p:ph type="subTitle" idx="1"/>
          </p:nvPr>
        </p:nvSpPr>
        <p:spPr>
          <a:xfrm>
            <a:off x="2849633" y="3800052"/>
            <a:ext cx="6494000" cy="1056800"/>
          </a:xfrm>
          <a:prstGeom prst="rect">
            <a:avLst/>
          </a:prstGeom>
        </p:spPr>
        <p:txBody>
          <a:bodyPr spcFirstLastPara="1" vert="horz" wrap="square" lIns="121900" tIns="121900" rIns="121900" bIns="121900" rtlCol="0" anchor="t" anchorCtr="0">
            <a:noAutofit/>
          </a:bodyPr>
          <a:lstStyle/>
          <a:p>
            <a:pPr>
              <a:spcBef>
                <a:spcPts val="0"/>
              </a:spcBef>
            </a:pPr>
            <a:r>
              <a:rPr lang="en-US" dirty="0" smtClean="0">
                <a:solidFill>
                  <a:srgbClr val="7030A0"/>
                </a:solidFill>
              </a:rPr>
              <a:t>Haigh Elementary</a:t>
            </a:r>
          </a:p>
          <a:p>
            <a:pPr>
              <a:spcBef>
                <a:spcPts val="0"/>
              </a:spcBef>
            </a:pPr>
            <a:r>
              <a:rPr lang="en-US" dirty="0" smtClean="0">
                <a:solidFill>
                  <a:srgbClr val="7030A0"/>
                </a:solidFill>
              </a:rPr>
              <a:t>Mrs. </a:t>
            </a:r>
            <a:r>
              <a:rPr lang="en-US" dirty="0" err="1" smtClean="0">
                <a:solidFill>
                  <a:srgbClr val="7030A0"/>
                </a:solidFill>
              </a:rPr>
              <a:t>Izbicki</a:t>
            </a:r>
            <a:endParaRPr lang="en-US" dirty="0" smtClean="0">
              <a:solidFill>
                <a:srgbClr val="7030A0"/>
              </a:solidFill>
            </a:endParaRPr>
          </a:p>
          <a:p>
            <a:pPr>
              <a:spcBef>
                <a:spcPts val="0"/>
              </a:spcBef>
            </a:pPr>
            <a:r>
              <a:rPr lang="en-US" dirty="0" smtClean="0">
                <a:solidFill>
                  <a:srgbClr val="7030A0"/>
                </a:solidFill>
              </a:rPr>
              <a:t>2</a:t>
            </a:r>
            <a:r>
              <a:rPr lang="en-US" baseline="30000" dirty="0" smtClean="0">
                <a:solidFill>
                  <a:srgbClr val="7030A0"/>
                </a:solidFill>
              </a:rPr>
              <a:t>nd</a:t>
            </a:r>
            <a:r>
              <a:rPr lang="en-US" dirty="0" smtClean="0">
                <a:solidFill>
                  <a:srgbClr val="7030A0"/>
                </a:solidFill>
              </a:rPr>
              <a:t> grade</a:t>
            </a:r>
          </a:p>
        </p:txBody>
      </p:sp>
    </p:spTree>
    <p:extLst>
      <p:ext uri="{BB962C8B-B14F-4D97-AF65-F5344CB8AC3E}">
        <p14:creationId xmlns:p14="http://schemas.microsoft.com/office/powerpoint/2010/main" val="1525266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5"/>
          <p:cNvSpPr txBox="1">
            <a:spLocks noGrp="1"/>
          </p:cNvSpPr>
          <p:nvPr>
            <p:ph type="title"/>
          </p:nvPr>
        </p:nvSpPr>
        <p:spPr>
          <a:xfrm>
            <a:off x="415600" y="593367"/>
            <a:ext cx="11360800" cy="943200"/>
          </a:xfrm>
          <a:prstGeom prst="rect">
            <a:avLst/>
          </a:prstGeom>
        </p:spPr>
        <p:txBody>
          <a:bodyPr spcFirstLastPara="1" vert="horz" wrap="square" lIns="121900" tIns="121900" rIns="121900" bIns="121900" rtlCol="0" anchor="t" anchorCtr="0">
            <a:noAutofit/>
          </a:bodyPr>
          <a:lstStyle/>
          <a:p>
            <a:r>
              <a:rPr lang="en" dirty="0">
                <a:solidFill>
                  <a:schemeClr val="accent1"/>
                </a:solidFill>
              </a:rPr>
              <a:t>Learning Labs</a:t>
            </a:r>
            <a:r>
              <a:rPr lang="en" dirty="0"/>
              <a:t>	 </a:t>
            </a:r>
            <a:endParaRPr dirty="0"/>
          </a:p>
        </p:txBody>
      </p:sp>
      <p:sp>
        <p:nvSpPr>
          <p:cNvPr id="139" name="Google Shape;139;p25"/>
          <p:cNvSpPr txBox="1">
            <a:spLocks noGrp="1"/>
          </p:cNvSpPr>
          <p:nvPr>
            <p:ph type="body" idx="1"/>
          </p:nvPr>
        </p:nvSpPr>
        <p:spPr>
          <a:xfrm>
            <a:off x="415600" y="1688433"/>
            <a:ext cx="11360800" cy="4403600"/>
          </a:xfrm>
          <a:prstGeom prst="rect">
            <a:avLst/>
          </a:prstGeom>
        </p:spPr>
        <p:txBody>
          <a:bodyPr spcFirstLastPara="1" vert="horz" wrap="square" lIns="121900" tIns="121900" rIns="121900" bIns="121900" rtlCol="0" anchor="t" anchorCtr="0">
            <a:noAutofit/>
          </a:bodyPr>
          <a:lstStyle/>
          <a:p>
            <a:pPr>
              <a:lnSpc>
                <a:spcPct val="115000"/>
              </a:lnSpc>
              <a:buClr>
                <a:srgbClr val="000000"/>
              </a:buClr>
            </a:pPr>
            <a:r>
              <a:rPr lang="en">
                <a:solidFill>
                  <a:srgbClr val="000000"/>
                </a:solidFill>
              </a:rPr>
              <a:t>Small groups that will offer additional in-person assistance to students for academic and social-emotional issues. </a:t>
            </a:r>
            <a:endParaRPr>
              <a:solidFill>
                <a:srgbClr val="000000"/>
              </a:solidFill>
            </a:endParaRPr>
          </a:p>
          <a:p>
            <a:pPr>
              <a:lnSpc>
                <a:spcPct val="115000"/>
              </a:lnSpc>
              <a:buClr>
                <a:srgbClr val="000000"/>
              </a:buClr>
            </a:pPr>
            <a:r>
              <a:rPr lang="en">
                <a:solidFill>
                  <a:srgbClr val="000000"/>
                </a:solidFill>
              </a:rPr>
              <a:t>Learning labs are intended to support and supplement online learning.</a:t>
            </a:r>
            <a:endParaRPr>
              <a:solidFill>
                <a:srgbClr val="000000"/>
              </a:solidFill>
            </a:endParaRPr>
          </a:p>
          <a:p>
            <a:pPr>
              <a:lnSpc>
                <a:spcPct val="115000"/>
              </a:lnSpc>
              <a:buClr>
                <a:srgbClr val="000000"/>
              </a:buClr>
            </a:pPr>
            <a:r>
              <a:rPr lang="en">
                <a:solidFill>
                  <a:srgbClr val="000000"/>
                </a:solidFill>
              </a:rPr>
              <a:t>Learning labs will begin on September 21, 2020.  </a:t>
            </a:r>
            <a:endParaRPr>
              <a:solidFill>
                <a:srgbClr val="000000"/>
              </a:solidFill>
            </a:endParaRPr>
          </a:p>
          <a:p>
            <a:pPr indent="0">
              <a:lnSpc>
                <a:spcPct val="115000"/>
              </a:lnSpc>
              <a:spcBef>
                <a:spcPts val="800"/>
              </a:spcBef>
              <a:buNone/>
            </a:pPr>
            <a:endParaRPr>
              <a:solidFill>
                <a:srgbClr val="000000"/>
              </a:solidFill>
            </a:endParaRPr>
          </a:p>
          <a:p>
            <a:pPr>
              <a:lnSpc>
                <a:spcPct val="115000"/>
              </a:lnSpc>
              <a:spcBef>
                <a:spcPts val="800"/>
              </a:spcBef>
            </a:pPr>
            <a:r>
              <a:rPr lang="en"/>
              <a:t>By invitation only</a:t>
            </a:r>
            <a:endParaRPr/>
          </a:p>
          <a:p>
            <a:pPr lvl="1">
              <a:lnSpc>
                <a:spcPct val="115000"/>
              </a:lnSpc>
              <a:spcBef>
                <a:spcPts val="0"/>
              </a:spcBef>
            </a:pPr>
            <a:r>
              <a:rPr lang="en"/>
              <a:t>Parents will provide timely drop off and pick up</a:t>
            </a:r>
            <a:endParaRPr/>
          </a:p>
          <a:p>
            <a:pPr marL="1219170" indent="0">
              <a:spcBef>
                <a:spcPts val="2133"/>
              </a:spcBef>
              <a:buNone/>
            </a:pPr>
            <a:endParaRPr/>
          </a:p>
          <a:p>
            <a:pPr marL="0" indent="0">
              <a:spcBef>
                <a:spcPts val="2133"/>
              </a:spcBef>
              <a:spcAft>
                <a:spcPts val="800"/>
              </a:spcAft>
              <a:buNone/>
            </a:pPr>
            <a:endParaRPr/>
          </a:p>
        </p:txBody>
      </p:sp>
    </p:spTree>
    <p:extLst>
      <p:ext uri="{BB962C8B-B14F-4D97-AF65-F5344CB8AC3E}">
        <p14:creationId xmlns:p14="http://schemas.microsoft.com/office/powerpoint/2010/main" val="3572752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6"/>
          <p:cNvSpPr txBox="1">
            <a:spLocks noGrp="1"/>
          </p:cNvSpPr>
          <p:nvPr>
            <p:ph type="title"/>
          </p:nvPr>
        </p:nvSpPr>
        <p:spPr>
          <a:xfrm>
            <a:off x="415600" y="593367"/>
            <a:ext cx="11360800" cy="943200"/>
          </a:xfrm>
          <a:prstGeom prst="rect">
            <a:avLst/>
          </a:prstGeom>
        </p:spPr>
        <p:txBody>
          <a:bodyPr spcFirstLastPara="1" vert="horz" wrap="square" lIns="121900" tIns="121900" rIns="121900" bIns="121900" rtlCol="0" anchor="t" anchorCtr="0">
            <a:noAutofit/>
          </a:bodyPr>
          <a:lstStyle/>
          <a:p>
            <a:r>
              <a:rPr lang="en" dirty="0">
                <a:solidFill>
                  <a:schemeClr val="accent1"/>
                </a:solidFill>
              </a:rPr>
              <a:t>Learning Labs Continued	</a:t>
            </a:r>
            <a:endParaRPr dirty="0">
              <a:solidFill>
                <a:schemeClr val="accent1"/>
              </a:solidFill>
            </a:endParaRPr>
          </a:p>
        </p:txBody>
      </p:sp>
      <p:sp>
        <p:nvSpPr>
          <p:cNvPr id="145" name="Google Shape;145;p26"/>
          <p:cNvSpPr txBox="1">
            <a:spLocks noGrp="1"/>
          </p:cNvSpPr>
          <p:nvPr>
            <p:ph type="body" idx="1"/>
          </p:nvPr>
        </p:nvSpPr>
        <p:spPr>
          <a:xfrm>
            <a:off x="415600" y="1688433"/>
            <a:ext cx="11360800" cy="4403600"/>
          </a:xfrm>
          <a:prstGeom prst="rect">
            <a:avLst/>
          </a:prstGeom>
        </p:spPr>
        <p:txBody>
          <a:bodyPr spcFirstLastPara="1" vert="horz" wrap="square" lIns="121900" tIns="121900" rIns="121900" bIns="121900" rtlCol="0" anchor="t" anchorCtr="0">
            <a:noAutofit/>
          </a:bodyPr>
          <a:lstStyle/>
          <a:p>
            <a:pPr marL="0" indent="0">
              <a:buNone/>
            </a:pPr>
            <a:r>
              <a:rPr lang="en"/>
              <a:t>Learning Labs </a:t>
            </a:r>
            <a:endParaRPr/>
          </a:p>
          <a:p>
            <a:pPr>
              <a:spcBef>
                <a:spcPts val="2133"/>
              </a:spcBef>
            </a:pPr>
            <a:r>
              <a:rPr lang="en"/>
              <a:t>Will follow social distancing guidelines (6 feet apart)</a:t>
            </a:r>
            <a:endParaRPr/>
          </a:p>
          <a:p>
            <a:r>
              <a:rPr lang="en"/>
              <a:t>Students need to bring and wear a mask</a:t>
            </a:r>
            <a:endParaRPr/>
          </a:p>
          <a:p>
            <a:r>
              <a:rPr lang="en"/>
              <a:t>Students will bring all necessary materials</a:t>
            </a:r>
            <a:endParaRPr/>
          </a:p>
          <a:p>
            <a:pPr lvl="1">
              <a:spcBef>
                <a:spcPts val="0"/>
              </a:spcBef>
            </a:pPr>
            <a:r>
              <a:rPr lang="en"/>
              <a:t>(the materials that students should bring will be the materials that were given to each child and kept in the white nautical bag.)</a:t>
            </a:r>
            <a:endParaRPr/>
          </a:p>
        </p:txBody>
      </p:sp>
    </p:spTree>
    <p:extLst>
      <p:ext uri="{BB962C8B-B14F-4D97-AF65-F5344CB8AC3E}">
        <p14:creationId xmlns:p14="http://schemas.microsoft.com/office/powerpoint/2010/main" val="4129512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7"/>
          <p:cNvSpPr txBox="1">
            <a:spLocks noGrp="1"/>
          </p:cNvSpPr>
          <p:nvPr>
            <p:ph type="title"/>
          </p:nvPr>
        </p:nvSpPr>
        <p:spPr>
          <a:xfrm>
            <a:off x="415600" y="593367"/>
            <a:ext cx="11360800" cy="943200"/>
          </a:xfrm>
          <a:prstGeom prst="rect">
            <a:avLst/>
          </a:prstGeom>
        </p:spPr>
        <p:txBody>
          <a:bodyPr spcFirstLastPara="1" vert="horz" wrap="square" lIns="121900" tIns="121900" rIns="121900" bIns="121900" rtlCol="0" anchor="t" anchorCtr="0">
            <a:noAutofit/>
          </a:bodyPr>
          <a:lstStyle/>
          <a:p>
            <a:r>
              <a:rPr lang="en" dirty="0">
                <a:solidFill>
                  <a:schemeClr val="accent1"/>
                </a:solidFill>
              </a:rPr>
              <a:t>Conclusion</a:t>
            </a:r>
            <a:endParaRPr dirty="0">
              <a:solidFill>
                <a:schemeClr val="accent1"/>
              </a:solidFill>
            </a:endParaRPr>
          </a:p>
        </p:txBody>
      </p:sp>
      <p:sp>
        <p:nvSpPr>
          <p:cNvPr id="151" name="Google Shape;151;p27"/>
          <p:cNvSpPr txBox="1">
            <a:spLocks noGrp="1"/>
          </p:cNvSpPr>
          <p:nvPr>
            <p:ph type="body" idx="1"/>
          </p:nvPr>
        </p:nvSpPr>
        <p:spPr>
          <a:xfrm>
            <a:off x="415600" y="1688433"/>
            <a:ext cx="11360800" cy="4403600"/>
          </a:xfrm>
          <a:prstGeom prst="rect">
            <a:avLst/>
          </a:prstGeom>
        </p:spPr>
        <p:txBody>
          <a:bodyPr spcFirstLastPara="1" vert="horz" wrap="square" lIns="121900" tIns="121900" rIns="121900" bIns="121900" rtlCol="0" anchor="t" anchorCtr="0">
            <a:noAutofit/>
          </a:bodyPr>
          <a:lstStyle/>
          <a:p>
            <a:pPr marL="0" indent="0">
              <a:spcAft>
                <a:spcPts val="2133"/>
              </a:spcAft>
              <a:buNone/>
            </a:pPr>
            <a:r>
              <a:rPr lang="en" sz="2000" dirty="0">
                <a:solidFill>
                  <a:srgbClr val="333333"/>
                </a:solidFill>
                <a:highlight>
                  <a:srgbClr val="FFFFFF"/>
                </a:highlight>
                <a:latin typeface="Helvetica Neue"/>
                <a:ea typeface="Helvetica Neue"/>
                <a:cs typeface="Helvetica Neue"/>
                <a:sym typeface="Helvetica Neue"/>
              </a:rPr>
              <a:t>We will be sailing into a new school year with many adventures and challenges.  Although the beginning of this school year will be different than any in the past, all of </a:t>
            </a:r>
            <a:r>
              <a:rPr lang="en" sz="2000" b="1" dirty="0">
                <a:solidFill>
                  <a:srgbClr val="333333"/>
                </a:solidFill>
                <a:highlight>
                  <a:srgbClr val="FFFFFF"/>
                </a:highlight>
                <a:latin typeface="Helvetica Neue"/>
                <a:ea typeface="Helvetica Neue"/>
                <a:cs typeface="Helvetica Neue"/>
                <a:sym typeface="Helvetica Neue"/>
              </a:rPr>
              <a:t>us </a:t>
            </a:r>
            <a:r>
              <a:rPr lang="en" sz="2000" dirty="0">
                <a:solidFill>
                  <a:srgbClr val="333333"/>
                </a:solidFill>
                <a:highlight>
                  <a:srgbClr val="FFFFFF"/>
                </a:highlight>
                <a:latin typeface="Helvetica Neue"/>
                <a:ea typeface="Helvetica Neue"/>
                <a:cs typeface="Helvetica Neue"/>
                <a:sym typeface="Helvetica Neue"/>
              </a:rPr>
              <a:t>at Haigh School are anxious to welcome you all back to school! Please be patient and understanding.  We are all on this voyage together!  </a:t>
            </a:r>
            <a:endParaRPr dirty="0"/>
          </a:p>
        </p:txBody>
      </p:sp>
    </p:spTree>
    <p:extLst>
      <p:ext uri="{BB962C8B-B14F-4D97-AF65-F5344CB8AC3E}">
        <p14:creationId xmlns:p14="http://schemas.microsoft.com/office/powerpoint/2010/main" val="3618317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415600" y="593367"/>
            <a:ext cx="11360800" cy="943200"/>
          </a:xfrm>
          <a:prstGeom prst="rect">
            <a:avLst/>
          </a:prstGeom>
        </p:spPr>
        <p:txBody>
          <a:bodyPr spcFirstLastPara="1" vert="horz" wrap="square" lIns="121900" tIns="121900" rIns="121900" bIns="121900" rtlCol="0" anchor="t" anchorCtr="0">
            <a:noAutofit/>
          </a:bodyPr>
          <a:lstStyle/>
          <a:p>
            <a:r>
              <a:rPr lang="en" dirty="0">
                <a:solidFill>
                  <a:schemeClr val="accent1"/>
                </a:solidFill>
              </a:rPr>
              <a:t>Virtual Learning	</a:t>
            </a:r>
            <a:endParaRPr dirty="0">
              <a:solidFill>
                <a:schemeClr val="accent1"/>
              </a:solidFill>
            </a:endParaRPr>
          </a:p>
        </p:txBody>
      </p:sp>
      <p:sp>
        <p:nvSpPr>
          <p:cNvPr id="73" name="Google Shape;73;p14"/>
          <p:cNvSpPr txBox="1">
            <a:spLocks noGrp="1"/>
          </p:cNvSpPr>
          <p:nvPr>
            <p:ph type="body" idx="1"/>
          </p:nvPr>
        </p:nvSpPr>
        <p:spPr>
          <a:xfrm>
            <a:off x="415600" y="1688433"/>
            <a:ext cx="11360800" cy="4403600"/>
          </a:xfrm>
          <a:prstGeom prst="rect">
            <a:avLst/>
          </a:prstGeom>
        </p:spPr>
        <p:txBody>
          <a:bodyPr spcFirstLastPara="1" vert="horz" wrap="square" lIns="121900" tIns="121900" rIns="121900" bIns="121900" rtlCol="0" anchor="t" anchorCtr="0">
            <a:noAutofit/>
          </a:bodyPr>
          <a:lstStyle/>
          <a:p>
            <a:pPr marL="0" indent="0">
              <a:buNone/>
            </a:pPr>
            <a:r>
              <a:rPr lang="en" dirty="0"/>
              <a:t>Your child will be participating in virtual learning at Haigh Elementary</a:t>
            </a:r>
            <a:endParaRPr dirty="0"/>
          </a:p>
          <a:p>
            <a:pPr marL="1219170">
              <a:spcBef>
                <a:spcPts val="2133"/>
              </a:spcBef>
            </a:pPr>
            <a:r>
              <a:rPr lang="en" dirty="0"/>
              <a:t>August 31-Oct 1</a:t>
            </a:r>
            <a:endParaRPr dirty="0"/>
          </a:p>
          <a:p>
            <a:pPr marL="1219170"/>
            <a:r>
              <a:rPr lang="en" dirty="0"/>
              <a:t>At this time the district will reassess with direction from the State of Michigan</a:t>
            </a:r>
            <a:endParaRPr dirty="0"/>
          </a:p>
          <a:p>
            <a:pPr marL="0" indent="0">
              <a:spcBef>
                <a:spcPts val="2133"/>
              </a:spcBef>
              <a:buNone/>
            </a:pPr>
            <a:r>
              <a:rPr lang="en" dirty="0"/>
              <a:t>What does this mean?</a:t>
            </a:r>
            <a:endParaRPr dirty="0"/>
          </a:p>
          <a:p>
            <a:pPr>
              <a:spcBef>
                <a:spcPts val="2133"/>
              </a:spcBef>
            </a:pPr>
            <a:r>
              <a:rPr lang="en" dirty="0"/>
              <a:t>Lessons taught by Haigh Teacher</a:t>
            </a:r>
            <a:endParaRPr dirty="0"/>
          </a:p>
          <a:p>
            <a:r>
              <a:rPr lang="en" dirty="0"/>
              <a:t>Live lessons and assignments provided by Haigh Teachers</a:t>
            </a:r>
            <a:endParaRPr dirty="0"/>
          </a:p>
          <a:p>
            <a:pPr marL="0" indent="0">
              <a:spcBef>
                <a:spcPts val="2133"/>
              </a:spcBef>
              <a:spcAft>
                <a:spcPts val="2133"/>
              </a:spcAft>
              <a:buNone/>
            </a:pPr>
            <a:r>
              <a:rPr lang="en" u="sng" dirty="0">
                <a:solidFill>
                  <a:schemeClr val="hlink"/>
                </a:solidFill>
                <a:hlinkClick r:id="rId3"/>
              </a:rPr>
              <a:t>Dearborn Public Schools Reopening Plan</a:t>
            </a:r>
            <a:endParaRPr dirty="0"/>
          </a:p>
        </p:txBody>
      </p:sp>
    </p:spTree>
    <p:extLst>
      <p:ext uri="{BB962C8B-B14F-4D97-AF65-F5344CB8AC3E}">
        <p14:creationId xmlns:p14="http://schemas.microsoft.com/office/powerpoint/2010/main" val="3524572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5"/>
          <p:cNvSpPr txBox="1">
            <a:spLocks noGrp="1"/>
          </p:cNvSpPr>
          <p:nvPr>
            <p:ph type="title"/>
          </p:nvPr>
        </p:nvSpPr>
        <p:spPr>
          <a:xfrm>
            <a:off x="415600" y="593367"/>
            <a:ext cx="11360800" cy="943200"/>
          </a:xfrm>
          <a:prstGeom prst="rect">
            <a:avLst/>
          </a:prstGeom>
        </p:spPr>
        <p:txBody>
          <a:bodyPr spcFirstLastPara="1" vert="horz" wrap="square" lIns="121900" tIns="121900" rIns="121900" bIns="121900" rtlCol="0" anchor="t" anchorCtr="0">
            <a:noAutofit/>
          </a:bodyPr>
          <a:lstStyle/>
          <a:p>
            <a:r>
              <a:rPr lang="en" dirty="0">
                <a:solidFill>
                  <a:schemeClr val="accent1"/>
                </a:solidFill>
              </a:rPr>
              <a:t>Morning learning (8:55 to 11:45) </a:t>
            </a:r>
            <a:endParaRPr dirty="0">
              <a:solidFill>
                <a:schemeClr val="accent1"/>
              </a:solidFill>
            </a:endParaRPr>
          </a:p>
        </p:txBody>
      </p:sp>
      <p:sp>
        <p:nvSpPr>
          <p:cNvPr id="79" name="Google Shape;79;p15"/>
          <p:cNvSpPr txBox="1">
            <a:spLocks noGrp="1"/>
          </p:cNvSpPr>
          <p:nvPr>
            <p:ph type="body" idx="1"/>
          </p:nvPr>
        </p:nvSpPr>
        <p:spPr>
          <a:xfrm>
            <a:off x="415600" y="1688433"/>
            <a:ext cx="11360800" cy="4403600"/>
          </a:xfrm>
          <a:prstGeom prst="rect">
            <a:avLst/>
          </a:prstGeom>
        </p:spPr>
        <p:txBody>
          <a:bodyPr spcFirstLastPara="1" vert="horz" wrap="square" lIns="121900" tIns="121900" rIns="121900" bIns="121900" rtlCol="0" anchor="t" anchorCtr="0">
            <a:noAutofit/>
          </a:bodyPr>
          <a:lstStyle/>
          <a:p>
            <a:pPr marL="0" indent="0">
              <a:lnSpc>
                <a:spcPct val="150000"/>
              </a:lnSpc>
              <a:buNone/>
            </a:pPr>
            <a:r>
              <a:rPr lang="en">
                <a:solidFill>
                  <a:srgbClr val="000000"/>
                </a:solidFill>
                <a:latin typeface="Arial"/>
                <a:ea typeface="Arial"/>
                <a:cs typeface="Arial"/>
                <a:sym typeface="Arial"/>
              </a:rPr>
              <a:t>Students</a:t>
            </a:r>
            <a:r>
              <a:rPr lang="en">
                <a:solidFill>
                  <a:srgbClr val="000000"/>
                </a:solidFill>
              </a:rPr>
              <a:t> will not be working online the entire school day.  Teachers will post more detailed schedules for students on Schoology and on their teacher’s blog once class begins. </a:t>
            </a:r>
            <a:endParaRPr>
              <a:solidFill>
                <a:srgbClr val="000000"/>
              </a:solidFill>
            </a:endParaRPr>
          </a:p>
          <a:p>
            <a:pPr marL="0" indent="0">
              <a:lnSpc>
                <a:spcPct val="150000"/>
              </a:lnSpc>
              <a:spcBef>
                <a:spcPts val="800"/>
              </a:spcBef>
              <a:buNone/>
            </a:pPr>
            <a:r>
              <a:rPr lang="en">
                <a:solidFill>
                  <a:srgbClr val="000000"/>
                </a:solidFill>
              </a:rPr>
              <a:t>In broad terms, elementary students will spend the time before lunch (8:55 to 11:45) working on reading and math with their teacher.  This will include a mix of lessons from the teacher, small group work with the teacher, and independent work at home.</a:t>
            </a:r>
            <a:endParaRPr>
              <a:solidFill>
                <a:srgbClr val="000000"/>
              </a:solidFill>
            </a:endParaRPr>
          </a:p>
          <a:p>
            <a:pPr marL="0" indent="0">
              <a:lnSpc>
                <a:spcPct val="100000"/>
              </a:lnSpc>
              <a:spcBef>
                <a:spcPts val="800"/>
              </a:spcBef>
              <a:spcAft>
                <a:spcPts val="800"/>
              </a:spcAft>
              <a:buNone/>
            </a:pPr>
            <a:endParaRPr/>
          </a:p>
        </p:txBody>
      </p:sp>
    </p:spTree>
    <p:extLst>
      <p:ext uri="{BB962C8B-B14F-4D97-AF65-F5344CB8AC3E}">
        <p14:creationId xmlns:p14="http://schemas.microsoft.com/office/powerpoint/2010/main" val="3720170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6"/>
          <p:cNvSpPr txBox="1">
            <a:spLocks noGrp="1"/>
          </p:cNvSpPr>
          <p:nvPr>
            <p:ph type="title"/>
          </p:nvPr>
        </p:nvSpPr>
        <p:spPr>
          <a:xfrm>
            <a:off x="415600" y="593367"/>
            <a:ext cx="11360800" cy="943200"/>
          </a:xfrm>
          <a:prstGeom prst="rect">
            <a:avLst/>
          </a:prstGeom>
        </p:spPr>
        <p:txBody>
          <a:bodyPr spcFirstLastPara="1" vert="horz" wrap="square" lIns="121900" tIns="121900" rIns="121900" bIns="121900" rtlCol="0" anchor="t" anchorCtr="0">
            <a:noAutofit/>
          </a:bodyPr>
          <a:lstStyle/>
          <a:p>
            <a:pPr>
              <a:spcBef>
                <a:spcPts val="0"/>
              </a:spcBef>
            </a:pPr>
            <a:r>
              <a:rPr lang="en" dirty="0">
                <a:solidFill>
                  <a:schemeClr val="accent1"/>
                </a:solidFill>
              </a:rPr>
              <a:t>Afternoon Learning (1:55 to 3:50)</a:t>
            </a:r>
            <a:endParaRPr dirty="0">
              <a:solidFill>
                <a:schemeClr val="accent1"/>
              </a:solidFill>
            </a:endParaRPr>
          </a:p>
        </p:txBody>
      </p:sp>
      <p:sp>
        <p:nvSpPr>
          <p:cNvPr id="85" name="Google Shape;85;p16"/>
          <p:cNvSpPr txBox="1">
            <a:spLocks noGrp="1"/>
          </p:cNvSpPr>
          <p:nvPr>
            <p:ph type="body" idx="4294967295"/>
          </p:nvPr>
        </p:nvSpPr>
        <p:spPr>
          <a:xfrm>
            <a:off x="618800" y="2221133"/>
            <a:ext cx="11360800" cy="4074000"/>
          </a:xfrm>
          <a:prstGeom prst="rect">
            <a:avLst/>
          </a:prstGeom>
        </p:spPr>
        <p:txBody>
          <a:bodyPr spcFirstLastPara="1" vert="horz" wrap="square" lIns="121900" tIns="121900" rIns="121900" bIns="121900" rtlCol="0" anchor="t" anchorCtr="0">
            <a:noAutofit/>
          </a:bodyPr>
          <a:lstStyle/>
          <a:p>
            <a:pPr marL="0" indent="0">
              <a:lnSpc>
                <a:spcPct val="150000"/>
              </a:lnSpc>
              <a:spcBef>
                <a:spcPts val="0"/>
              </a:spcBef>
              <a:spcAft>
                <a:spcPts val="800"/>
              </a:spcAft>
              <a:buNone/>
            </a:pPr>
            <a:r>
              <a:rPr lang="en">
                <a:solidFill>
                  <a:srgbClr val="000000"/>
                </a:solidFill>
              </a:rPr>
              <a:t>The afternoons from (12:25 to 1:20) will be used for asynchronous or synchronous  work for  students with special area teachers.  From (1:20-3:50) teachers will reach out for more one-on-one or small groups with students for interventions and monitoring.  This is also the time where some students will be invited to come to their school in person to participate in learning labs.</a:t>
            </a:r>
            <a:endParaRPr/>
          </a:p>
        </p:txBody>
      </p:sp>
    </p:spTree>
    <p:extLst>
      <p:ext uri="{BB962C8B-B14F-4D97-AF65-F5344CB8AC3E}">
        <p14:creationId xmlns:p14="http://schemas.microsoft.com/office/powerpoint/2010/main" val="1705311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9"/>
          <p:cNvSpPr txBox="1">
            <a:spLocks noGrp="1"/>
          </p:cNvSpPr>
          <p:nvPr>
            <p:ph type="title"/>
          </p:nvPr>
        </p:nvSpPr>
        <p:spPr>
          <a:xfrm>
            <a:off x="415600" y="593367"/>
            <a:ext cx="11360800" cy="943200"/>
          </a:xfrm>
          <a:prstGeom prst="rect">
            <a:avLst/>
          </a:prstGeom>
        </p:spPr>
        <p:txBody>
          <a:bodyPr spcFirstLastPara="1" vert="horz" wrap="square" lIns="121900" tIns="121900" rIns="121900" bIns="121900" rtlCol="0" anchor="t" anchorCtr="0">
            <a:noAutofit/>
          </a:bodyPr>
          <a:lstStyle/>
          <a:p>
            <a:r>
              <a:rPr lang="en" dirty="0">
                <a:solidFill>
                  <a:schemeClr val="accent1"/>
                </a:solidFill>
              </a:rPr>
              <a:t>Student Expectations</a:t>
            </a:r>
            <a:r>
              <a:rPr lang="en" dirty="0"/>
              <a:t>	</a:t>
            </a:r>
            <a:endParaRPr dirty="0"/>
          </a:p>
        </p:txBody>
      </p:sp>
      <p:sp>
        <p:nvSpPr>
          <p:cNvPr id="103" name="Google Shape;103;p19"/>
          <p:cNvSpPr txBox="1">
            <a:spLocks noGrp="1"/>
          </p:cNvSpPr>
          <p:nvPr>
            <p:ph type="body" idx="1"/>
          </p:nvPr>
        </p:nvSpPr>
        <p:spPr>
          <a:xfrm>
            <a:off x="415600" y="1377696"/>
            <a:ext cx="11360800" cy="4714337"/>
          </a:xfrm>
          <a:prstGeom prst="rect">
            <a:avLst/>
          </a:prstGeom>
        </p:spPr>
        <p:txBody>
          <a:bodyPr spcFirstLastPara="1" vert="horz" wrap="square" lIns="121900" tIns="121900" rIns="121900" bIns="121900" rtlCol="0" anchor="t" anchorCtr="0">
            <a:noAutofit/>
          </a:bodyPr>
          <a:lstStyle/>
          <a:p>
            <a:r>
              <a:rPr lang="en" dirty="0"/>
              <a:t>Students are expected to log on everyday by 8:55am for attendance and their first live lesson of the day.  </a:t>
            </a:r>
            <a:r>
              <a:rPr lang="en" dirty="0" smtClean="0"/>
              <a:t>If you cannot, please message me.  All lessons will be recorded for viewing at a later time. </a:t>
            </a:r>
            <a:endParaRPr dirty="0"/>
          </a:p>
          <a:p>
            <a:r>
              <a:rPr lang="en" dirty="0"/>
              <a:t>Students will be expected to be available during the school day for live lessons as well as small group virtual lessons.</a:t>
            </a:r>
            <a:endParaRPr dirty="0"/>
          </a:p>
          <a:p>
            <a:r>
              <a:rPr lang="en" dirty="0"/>
              <a:t>Students are expected to participate during the lessons.</a:t>
            </a:r>
            <a:endParaRPr dirty="0"/>
          </a:p>
          <a:p>
            <a:r>
              <a:rPr lang="en" dirty="0"/>
              <a:t>Students are expected to be respectful of teacher and other students during lessons.</a:t>
            </a:r>
            <a:endParaRPr dirty="0"/>
          </a:p>
          <a:p>
            <a:r>
              <a:rPr lang="en" dirty="0"/>
              <a:t>Students are expected to be prepared with materials as directed by teacher.</a:t>
            </a:r>
            <a:endParaRPr dirty="0"/>
          </a:p>
          <a:p>
            <a:r>
              <a:rPr lang="en" dirty="0"/>
              <a:t>Students are expected to communicate with the teacher if they have any problems with technology, lessons or homework.</a:t>
            </a:r>
            <a:endParaRPr dirty="0"/>
          </a:p>
          <a:p>
            <a:pPr marL="0" indent="0">
              <a:spcBef>
                <a:spcPts val="2133"/>
              </a:spcBef>
              <a:spcAft>
                <a:spcPts val="2133"/>
              </a:spcAft>
              <a:buNone/>
            </a:pPr>
            <a:endParaRPr dirty="0"/>
          </a:p>
        </p:txBody>
      </p:sp>
    </p:spTree>
    <p:extLst>
      <p:ext uri="{BB962C8B-B14F-4D97-AF65-F5344CB8AC3E}">
        <p14:creationId xmlns:p14="http://schemas.microsoft.com/office/powerpoint/2010/main" val="2954688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0"/>
          <p:cNvSpPr txBox="1">
            <a:spLocks noGrp="1"/>
          </p:cNvSpPr>
          <p:nvPr>
            <p:ph type="title"/>
          </p:nvPr>
        </p:nvSpPr>
        <p:spPr>
          <a:xfrm>
            <a:off x="415600" y="593367"/>
            <a:ext cx="11360800" cy="943200"/>
          </a:xfrm>
          <a:prstGeom prst="rect">
            <a:avLst/>
          </a:prstGeom>
        </p:spPr>
        <p:txBody>
          <a:bodyPr spcFirstLastPara="1" vert="horz" wrap="square" lIns="121900" tIns="121900" rIns="121900" bIns="121900" rtlCol="0" anchor="t" anchorCtr="0">
            <a:noAutofit/>
          </a:bodyPr>
          <a:lstStyle/>
          <a:p>
            <a:r>
              <a:rPr lang="en" dirty="0">
                <a:solidFill>
                  <a:schemeClr val="accent1"/>
                </a:solidFill>
              </a:rPr>
              <a:t>Parent Expectations	</a:t>
            </a:r>
            <a:endParaRPr dirty="0">
              <a:solidFill>
                <a:schemeClr val="accent1"/>
              </a:solidFill>
            </a:endParaRPr>
          </a:p>
        </p:txBody>
      </p:sp>
      <p:sp>
        <p:nvSpPr>
          <p:cNvPr id="109" name="Google Shape;109;p20"/>
          <p:cNvSpPr txBox="1">
            <a:spLocks noGrp="1"/>
          </p:cNvSpPr>
          <p:nvPr>
            <p:ph type="body" idx="1"/>
          </p:nvPr>
        </p:nvSpPr>
        <p:spPr>
          <a:xfrm>
            <a:off x="415600" y="1688433"/>
            <a:ext cx="11360800" cy="4403600"/>
          </a:xfrm>
          <a:prstGeom prst="rect">
            <a:avLst/>
          </a:prstGeom>
        </p:spPr>
        <p:txBody>
          <a:bodyPr spcFirstLastPara="1" vert="horz" wrap="square" lIns="121900" tIns="121900" rIns="121900" bIns="121900" rtlCol="0" anchor="t" anchorCtr="0">
            <a:noAutofit/>
          </a:bodyPr>
          <a:lstStyle/>
          <a:p>
            <a:r>
              <a:rPr lang="en"/>
              <a:t>Parents are expected to make sure their child(ren) are available for virtual school each day.</a:t>
            </a:r>
            <a:endParaRPr/>
          </a:p>
          <a:p>
            <a:r>
              <a:rPr lang="en"/>
              <a:t>Parents are expected to encourage students to participate during lessons respectfully.</a:t>
            </a:r>
            <a:endParaRPr/>
          </a:p>
          <a:p>
            <a:r>
              <a:rPr lang="en"/>
              <a:t>Parents are encouraged to provide their child(ren) a quiet spot for the live lessons as well as a quiet spot to complete any assignments.</a:t>
            </a:r>
            <a:endParaRPr/>
          </a:p>
          <a:p>
            <a:r>
              <a:rPr lang="en"/>
              <a:t>Parents are encouraged to contact the teacher with any problems or concerns.</a:t>
            </a:r>
            <a:endParaRPr/>
          </a:p>
          <a:p>
            <a:pPr lvl="1">
              <a:spcBef>
                <a:spcPts val="0"/>
              </a:spcBef>
            </a:pPr>
            <a:r>
              <a:rPr lang="en"/>
              <a:t>Teachers will be available during the normal school day.</a:t>
            </a:r>
            <a:endParaRPr/>
          </a:p>
          <a:p>
            <a:pPr lvl="1">
              <a:spcBef>
                <a:spcPts val="0"/>
              </a:spcBef>
            </a:pPr>
            <a:r>
              <a:rPr lang="en"/>
              <a:t>Teacher will be available for appointments during the normal school day.</a:t>
            </a:r>
            <a:endParaRPr/>
          </a:p>
        </p:txBody>
      </p:sp>
    </p:spTree>
    <p:extLst>
      <p:ext uri="{BB962C8B-B14F-4D97-AF65-F5344CB8AC3E}">
        <p14:creationId xmlns:p14="http://schemas.microsoft.com/office/powerpoint/2010/main" val="3641006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1"/>
          <p:cNvSpPr txBox="1">
            <a:spLocks noGrp="1"/>
          </p:cNvSpPr>
          <p:nvPr>
            <p:ph type="title"/>
          </p:nvPr>
        </p:nvSpPr>
        <p:spPr>
          <a:xfrm>
            <a:off x="415600" y="593367"/>
            <a:ext cx="11360800" cy="943200"/>
          </a:xfrm>
          <a:prstGeom prst="rect">
            <a:avLst/>
          </a:prstGeom>
        </p:spPr>
        <p:txBody>
          <a:bodyPr spcFirstLastPara="1" vert="horz" wrap="square" lIns="121900" tIns="121900" rIns="121900" bIns="121900" rtlCol="0" anchor="t" anchorCtr="0">
            <a:noAutofit/>
          </a:bodyPr>
          <a:lstStyle/>
          <a:p>
            <a:r>
              <a:rPr lang="en" dirty="0">
                <a:solidFill>
                  <a:schemeClr val="accent1"/>
                </a:solidFill>
              </a:rPr>
              <a:t>Teacher Expectations</a:t>
            </a:r>
            <a:r>
              <a:rPr lang="en" dirty="0"/>
              <a:t>	</a:t>
            </a:r>
            <a:endParaRPr dirty="0"/>
          </a:p>
        </p:txBody>
      </p:sp>
      <p:sp>
        <p:nvSpPr>
          <p:cNvPr id="115" name="Google Shape;115;p21"/>
          <p:cNvSpPr txBox="1">
            <a:spLocks noGrp="1"/>
          </p:cNvSpPr>
          <p:nvPr>
            <p:ph type="body" idx="1"/>
          </p:nvPr>
        </p:nvSpPr>
        <p:spPr>
          <a:xfrm>
            <a:off x="415600" y="1688433"/>
            <a:ext cx="11360800" cy="4403600"/>
          </a:xfrm>
          <a:prstGeom prst="rect">
            <a:avLst/>
          </a:prstGeom>
        </p:spPr>
        <p:txBody>
          <a:bodyPr spcFirstLastPara="1" vert="horz" wrap="square" lIns="121900" tIns="121900" rIns="121900" bIns="121900" rtlCol="0" anchor="t" anchorCtr="0">
            <a:noAutofit/>
          </a:bodyPr>
          <a:lstStyle/>
          <a:p>
            <a:pPr marL="0" indent="0">
              <a:buNone/>
            </a:pPr>
            <a:r>
              <a:rPr lang="en" dirty="0"/>
              <a:t>Teachers will be available during the school day.</a:t>
            </a:r>
            <a:endParaRPr dirty="0"/>
          </a:p>
          <a:p>
            <a:pPr marL="0" indent="0">
              <a:spcBef>
                <a:spcPts val="2133"/>
              </a:spcBef>
              <a:buNone/>
            </a:pPr>
            <a:r>
              <a:rPr lang="en" dirty="0"/>
              <a:t>	8:55-3:50 (during virtual school)</a:t>
            </a:r>
            <a:endParaRPr dirty="0"/>
          </a:p>
          <a:p>
            <a:pPr marL="0" indent="0">
              <a:spcBef>
                <a:spcPts val="2133"/>
              </a:spcBef>
              <a:buNone/>
            </a:pPr>
            <a:r>
              <a:rPr lang="en" dirty="0"/>
              <a:t>Teacher will provide live lessons during the </a:t>
            </a:r>
            <a:r>
              <a:rPr lang="en" dirty="0" smtClean="0"/>
              <a:t>day and small group intervention in the afternoons if they feel that child needs extra help in Reading and/or Math. </a:t>
            </a:r>
            <a:endParaRPr dirty="0"/>
          </a:p>
          <a:p>
            <a:pPr marL="0" indent="0">
              <a:spcBef>
                <a:spcPts val="2133"/>
              </a:spcBef>
              <a:buNone/>
            </a:pPr>
            <a:endParaRPr dirty="0"/>
          </a:p>
          <a:p>
            <a:pPr marL="0" indent="0">
              <a:spcBef>
                <a:spcPts val="2133"/>
              </a:spcBef>
              <a:spcAft>
                <a:spcPts val="2133"/>
              </a:spcAft>
              <a:buNone/>
            </a:pPr>
            <a:endParaRPr dirty="0"/>
          </a:p>
        </p:txBody>
      </p:sp>
    </p:spTree>
    <p:extLst>
      <p:ext uri="{BB962C8B-B14F-4D97-AF65-F5344CB8AC3E}">
        <p14:creationId xmlns:p14="http://schemas.microsoft.com/office/powerpoint/2010/main" val="3825838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2"/>
          <p:cNvSpPr txBox="1">
            <a:spLocks noGrp="1"/>
          </p:cNvSpPr>
          <p:nvPr>
            <p:ph type="title"/>
          </p:nvPr>
        </p:nvSpPr>
        <p:spPr>
          <a:xfrm>
            <a:off x="415600" y="593367"/>
            <a:ext cx="11360800" cy="943200"/>
          </a:xfrm>
          <a:prstGeom prst="rect">
            <a:avLst/>
          </a:prstGeom>
        </p:spPr>
        <p:txBody>
          <a:bodyPr spcFirstLastPara="1" vert="horz" wrap="square" lIns="121900" tIns="121900" rIns="121900" bIns="121900" rtlCol="0" anchor="t" anchorCtr="0">
            <a:noAutofit/>
          </a:bodyPr>
          <a:lstStyle/>
          <a:p>
            <a:r>
              <a:rPr lang="en" dirty="0">
                <a:solidFill>
                  <a:schemeClr val="accent1"/>
                </a:solidFill>
              </a:rPr>
              <a:t>Additional Information</a:t>
            </a:r>
            <a:endParaRPr dirty="0">
              <a:solidFill>
                <a:schemeClr val="accent1"/>
              </a:solidFill>
            </a:endParaRPr>
          </a:p>
        </p:txBody>
      </p:sp>
      <p:sp>
        <p:nvSpPr>
          <p:cNvPr id="121" name="Google Shape;121;p22"/>
          <p:cNvSpPr txBox="1">
            <a:spLocks noGrp="1"/>
          </p:cNvSpPr>
          <p:nvPr>
            <p:ph type="body" idx="1"/>
          </p:nvPr>
        </p:nvSpPr>
        <p:spPr>
          <a:xfrm>
            <a:off x="415600" y="1688433"/>
            <a:ext cx="11360800" cy="4403600"/>
          </a:xfrm>
          <a:prstGeom prst="rect">
            <a:avLst/>
          </a:prstGeom>
        </p:spPr>
        <p:txBody>
          <a:bodyPr spcFirstLastPara="1" vert="horz" wrap="square" lIns="121900" tIns="121900" rIns="121900" bIns="121900" rtlCol="0" anchor="t" anchorCtr="0">
            <a:noAutofit/>
          </a:bodyPr>
          <a:lstStyle/>
          <a:p>
            <a:pPr marL="0" indent="0">
              <a:buNone/>
            </a:pPr>
            <a:r>
              <a:rPr lang="en" dirty="0"/>
              <a:t>Teacher email:  </a:t>
            </a:r>
            <a:r>
              <a:rPr lang="en" dirty="0" smtClean="0">
                <a:solidFill>
                  <a:schemeClr val="accent5"/>
                </a:solidFill>
              </a:rPr>
              <a:t>izbicke </a:t>
            </a:r>
            <a:r>
              <a:rPr lang="en" dirty="0">
                <a:solidFill>
                  <a:schemeClr val="accent5"/>
                </a:solidFill>
              </a:rPr>
              <a:t>@dearborn schools.org</a:t>
            </a:r>
            <a:endParaRPr dirty="0">
              <a:solidFill>
                <a:schemeClr val="accent5"/>
              </a:solidFill>
            </a:endParaRPr>
          </a:p>
          <a:p>
            <a:pPr marL="0" indent="0">
              <a:spcBef>
                <a:spcPts val="2133"/>
              </a:spcBef>
              <a:buNone/>
            </a:pPr>
            <a:r>
              <a:rPr lang="en" dirty="0"/>
              <a:t>Teacher blog: </a:t>
            </a:r>
            <a:r>
              <a:rPr lang="en" sz="2267" u="sng" dirty="0">
                <a:solidFill>
                  <a:schemeClr val="hlink"/>
                </a:solidFill>
                <a:latin typeface="Arial"/>
                <a:ea typeface="Arial"/>
                <a:cs typeface="Arial"/>
                <a:sym typeface="Arial"/>
                <a:hlinkClick r:id="rId3"/>
              </a:rPr>
              <a:t>https://</a:t>
            </a:r>
            <a:r>
              <a:rPr lang="en" sz="2267" u="sng" dirty="0" smtClean="0">
                <a:solidFill>
                  <a:schemeClr val="hlink"/>
                </a:solidFill>
                <a:latin typeface="Arial"/>
                <a:ea typeface="Arial"/>
                <a:cs typeface="Arial"/>
                <a:sym typeface="Arial"/>
                <a:hlinkClick r:id="rId3"/>
              </a:rPr>
              <a:t>iblog.dearbornschools.org/izbicki/</a:t>
            </a:r>
            <a:endParaRPr sz="4533" dirty="0"/>
          </a:p>
          <a:p>
            <a:pPr marL="0" indent="0">
              <a:spcBef>
                <a:spcPts val="2133"/>
              </a:spcBef>
              <a:buNone/>
            </a:pPr>
            <a:r>
              <a:rPr lang="en" dirty="0"/>
              <a:t>Teacher office hours: </a:t>
            </a:r>
            <a:r>
              <a:rPr lang="en-US" dirty="0" smtClean="0"/>
              <a:t>You can contact me anytime within the school day- 8:55 am- 3:55pm for assistance and questions, by email, phone, or through Schoology. </a:t>
            </a:r>
            <a:endParaRPr dirty="0"/>
          </a:p>
          <a:p>
            <a:pPr marL="0" indent="0">
              <a:spcBef>
                <a:spcPts val="2133"/>
              </a:spcBef>
              <a:buNone/>
            </a:pPr>
            <a:r>
              <a:rPr lang="en" dirty="0"/>
              <a:t>Haigh phone number is 313- 827-6200  </a:t>
            </a:r>
            <a:endParaRPr dirty="0"/>
          </a:p>
        </p:txBody>
      </p:sp>
    </p:spTree>
    <p:extLst>
      <p:ext uri="{BB962C8B-B14F-4D97-AF65-F5344CB8AC3E}">
        <p14:creationId xmlns:p14="http://schemas.microsoft.com/office/powerpoint/2010/main" val="168677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3"/>
          <p:cNvSpPr txBox="1">
            <a:spLocks noGrp="1"/>
          </p:cNvSpPr>
          <p:nvPr>
            <p:ph type="title"/>
          </p:nvPr>
        </p:nvSpPr>
        <p:spPr>
          <a:xfrm>
            <a:off x="415600" y="593367"/>
            <a:ext cx="11360800" cy="943200"/>
          </a:xfrm>
          <a:prstGeom prst="rect">
            <a:avLst/>
          </a:prstGeom>
        </p:spPr>
        <p:txBody>
          <a:bodyPr spcFirstLastPara="1" vert="horz" wrap="square" lIns="121900" tIns="121900" rIns="121900" bIns="121900" rtlCol="0" anchor="t" anchorCtr="0">
            <a:noAutofit/>
          </a:bodyPr>
          <a:lstStyle/>
          <a:p>
            <a:r>
              <a:rPr lang="en" dirty="0">
                <a:solidFill>
                  <a:schemeClr val="accent1"/>
                </a:solidFill>
              </a:rPr>
              <a:t>Digital communication tools</a:t>
            </a:r>
            <a:r>
              <a:rPr lang="en" dirty="0"/>
              <a:t>	</a:t>
            </a:r>
            <a:endParaRPr dirty="0"/>
          </a:p>
        </p:txBody>
      </p:sp>
      <p:sp>
        <p:nvSpPr>
          <p:cNvPr id="127" name="Google Shape;127;p23"/>
          <p:cNvSpPr txBox="1">
            <a:spLocks noGrp="1"/>
          </p:cNvSpPr>
          <p:nvPr>
            <p:ph type="body" idx="1"/>
          </p:nvPr>
        </p:nvSpPr>
        <p:spPr>
          <a:xfrm>
            <a:off x="415600" y="1688433"/>
            <a:ext cx="11360800" cy="4403600"/>
          </a:xfrm>
          <a:prstGeom prst="rect">
            <a:avLst/>
          </a:prstGeom>
        </p:spPr>
        <p:txBody>
          <a:bodyPr spcFirstLastPara="1" vert="horz" wrap="square" lIns="121900" tIns="121900" rIns="121900" bIns="121900" rtlCol="0" anchor="t" anchorCtr="0">
            <a:noAutofit/>
          </a:bodyPr>
          <a:lstStyle/>
          <a:p>
            <a:pPr marL="0" indent="0">
              <a:buNone/>
            </a:pPr>
            <a:r>
              <a:rPr lang="en" b="1" dirty="0">
                <a:solidFill>
                  <a:srgbClr val="0000FF"/>
                </a:solidFill>
              </a:rPr>
              <a:t>Schoology</a:t>
            </a:r>
            <a:r>
              <a:rPr lang="en" dirty="0"/>
              <a:t> - the new district method of providing online </a:t>
            </a:r>
            <a:r>
              <a:rPr lang="en" dirty="0" smtClean="0"/>
              <a:t>learning</a:t>
            </a:r>
            <a:r>
              <a:rPr lang="en" dirty="0"/>
              <a:t> </a:t>
            </a:r>
            <a:r>
              <a:rPr lang="en" dirty="0" smtClean="0"/>
              <a:t>(more info to come) </a:t>
            </a:r>
            <a:endParaRPr dirty="0"/>
          </a:p>
          <a:p>
            <a:pPr marL="0" indent="0">
              <a:spcBef>
                <a:spcPts val="2133"/>
              </a:spcBef>
              <a:buNone/>
            </a:pPr>
            <a:r>
              <a:rPr lang="en" b="1" dirty="0">
                <a:solidFill>
                  <a:srgbClr val="0000FF"/>
                </a:solidFill>
              </a:rPr>
              <a:t>Zoom</a:t>
            </a:r>
            <a:r>
              <a:rPr lang="en" dirty="0"/>
              <a:t> - Teachers will use Zoom for live lessons.  The meeting links with times,  ID numbers and passwords will be available on my blog and schoology when available.</a:t>
            </a:r>
            <a:endParaRPr dirty="0"/>
          </a:p>
          <a:p>
            <a:pPr marL="0" indent="0">
              <a:spcBef>
                <a:spcPts val="2133"/>
              </a:spcBef>
              <a:buNone/>
            </a:pPr>
            <a:r>
              <a:rPr lang="en" b="1" dirty="0">
                <a:solidFill>
                  <a:srgbClr val="0000FF"/>
                </a:solidFill>
              </a:rPr>
              <a:t>Teacher Blog </a:t>
            </a:r>
            <a:r>
              <a:rPr lang="en" dirty="0"/>
              <a:t>- </a:t>
            </a:r>
            <a:r>
              <a:rPr lang="en" sz="2133" u="sng" dirty="0">
                <a:solidFill>
                  <a:schemeClr val="hlink"/>
                </a:solidFill>
                <a:latin typeface="Arial"/>
                <a:ea typeface="Arial"/>
                <a:cs typeface="Arial"/>
                <a:sym typeface="Arial"/>
                <a:hlinkClick r:id="rId3"/>
              </a:rPr>
              <a:t>https://</a:t>
            </a:r>
            <a:r>
              <a:rPr lang="en" sz="2133" u="sng" dirty="0" smtClean="0">
                <a:solidFill>
                  <a:schemeClr val="hlink"/>
                </a:solidFill>
                <a:latin typeface="Arial"/>
                <a:ea typeface="Arial"/>
                <a:cs typeface="Arial"/>
                <a:sym typeface="Arial"/>
                <a:hlinkClick r:id="rId3"/>
              </a:rPr>
              <a:t>iblog.dearbornschools.org/izbicki/</a:t>
            </a:r>
            <a:endParaRPr sz="3067" dirty="0"/>
          </a:p>
          <a:p>
            <a:pPr marL="0" indent="0">
              <a:spcBef>
                <a:spcPts val="2133"/>
              </a:spcBef>
              <a:buNone/>
            </a:pPr>
            <a:r>
              <a:rPr lang="en" b="1" dirty="0">
                <a:solidFill>
                  <a:srgbClr val="0000FF"/>
                </a:solidFill>
              </a:rPr>
              <a:t>School Blog </a:t>
            </a:r>
            <a:r>
              <a:rPr lang="en" dirty="0"/>
              <a:t>- </a:t>
            </a:r>
            <a:r>
              <a:rPr lang="en" sz="2533" u="sng" dirty="0">
                <a:solidFill>
                  <a:schemeClr val="hlink"/>
                </a:solidFill>
                <a:latin typeface="Arial"/>
                <a:ea typeface="Arial"/>
                <a:cs typeface="Arial"/>
                <a:sym typeface="Arial"/>
                <a:hlinkClick r:id="rId4"/>
              </a:rPr>
              <a:t>https://haigh.dearbornschools.org/</a:t>
            </a:r>
            <a:endParaRPr sz="3733" u="sng" dirty="0">
              <a:solidFill>
                <a:schemeClr val="accent5"/>
              </a:solidFill>
            </a:endParaRPr>
          </a:p>
          <a:p>
            <a:pPr marL="0" indent="0">
              <a:spcBef>
                <a:spcPts val="2133"/>
              </a:spcBef>
              <a:buNone/>
            </a:pPr>
            <a:r>
              <a:rPr lang="en" b="1" dirty="0">
                <a:solidFill>
                  <a:srgbClr val="0000FF"/>
                </a:solidFill>
              </a:rPr>
              <a:t>Teacher email</a:t>
            </a:r>
            <a:r>
              <a:rPr lang="en" dirty="0"/>
              <a:t>  - </a:t>
            </a:r>
            <a:r>
              <a:rPr lang="en" dirty="0" smtClean="0"/>
              <a:t>izbicke@dearbornschools.org</a:t>
            </a:r>
            <a:endParaRPr dirty="0"/>
          </a:p>
          <a:p>
            <a:pPr marL="0" indent="0">
              <a:spcBef>
                <a:spcPts val="2133"/>
              </a:spcBef>
              <a:spcAft>
                <a:spcPts val="2133"/>
              </a:spcAft>
              <a:buNone/>
            </a:pPr>
            <a:endParaRPr u="sng" dirty="0">
              <a:solidFill>
                <a:schemeClr val="accent5"/>
              </a:solidFill>
            </a:endParaRPr>
          </a:p>
        </p:txBody>
      </p:sp>
    </p:spTree>
    <p:extLst>
      <p:ext uri="{BB962C8B-B14F-4D97-AF65-F5344CB8AC3E}">
        <p14:creationId xmlns:p14="http://schemas.microsoft.com/office/powerpoint/2010/main" val="15769054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736</Words>
  <Application>Microsoft Office PowerPoint</Application>
  <PresentationFormat>Widescreen</PresentationFormat>
  <Paragraphs>61</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Helvetica Neue</vt:lpstr>
      <vt:lpstr>Office Theme</vt:lpstr>
      <vt:lpstr>Student /Parent Orientation Informational Slideshow</vt:lpstr>
      <vt:lpstr>Virtual Learning </vt:lpstr>
      <vt:lpstr>Morning learning (8:55 to 11:45) </vt:lpstr>
      <vt:lpstr>Afternoon Learning (1:55 to 3:50)</vt:lpstr>
      <vt:lpstr>Student Expectations </vt:lpstr>
      <vt:lpstr>Parent Expectations </vt:lpstr>
      <vt:lpstr>Teacher Expectations </vt:lpstr>
      <vt:lpstr>Additional Information</vt:lpstr>
      <vt:lpstr>Digital communication tools </vt:lpstr>
      <vt:lpstr>Learning Labs  </vt:lpstr>
      <vt:lpstr>Learning Labs Continued </vt:lpstr>
      <vt:lpstr>Conclusion</vt:lpstr>
    </vt:vector>
  </TitlesOfParts>
  <Company>Dearborn Public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/Parent Orientation Informational Slideshow</dc:title>
  <dc:creator>Izbicki, Erika A</dc:creator>
  <cp:lastModifiedBy>Izbicki, Erika A</cp:lastModifiedBy>
  <cp:revision>2</cp:revision>
  <dcterms:created xsi:type="dcterms:W3CDTF">2020-09-01T13:12:14Z</dcterms:created>
  <dcterms:modified xsi:type="dcterms:W3CDTF">2020-09-01T13:15:47Z</dcterms:modified>
</cp:coreProperties>
</file>