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58" r:id="rId7"/>
    <p:sldId id="263" r:id="rId8"/>
    <p:sldId id="265" r:id="rId9"/>
    <p:sldId id="266" r:id="rId10"/>
    <p:sldId id="267" r:id="rId11"/>
    <p:sldId id="271" r:id="rId12"/>
    <p:sldId id="273" r:id="rId13"/>
    <p:sldId id="274" r:id="rId14"/>
    <p:sldId id="276" r:id="rId15"/>
    <p:sldId id="279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1" autoAdjust="0"/>
    <p:restoredTop sz="94674"/>
  </p:normalViewPr>
  <p:slideViewPr>
    <p:cSldViewPr>
      <p:cViewPr varScale="1">
        <p:scale>
          <a:sx n="108" d="100"/>
          <a:sy n="108" d="100"/>
        </p:scale>
        <p:origin x="17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07E69-7E27-4AF5-BE61-D10F96828983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EA710-521F-4F30-A706-1AE7D6A81A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62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EA710-521F-4F30-A706-1AE7D6A81AC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10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B6871-6E20-47E3-B15C-CB8AC747B1C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 Energy (Photosynthesis and Respiration)</a:t>
            </a:r>
            <a:r>
              <a:rPr kumimoji="0" lang="en-US" sz="3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Energy: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Energy for living things comes from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food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 Originally, the energy in food comes from the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sun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2286000"/>
            <a:ext cx="8686801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28600" y="253916"/>
            <a:ext cx="8610600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Aerobic Respiration: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requires oxygen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36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Occurs in the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mitochondria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the cell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36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General formula for aerobic respiration: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" y="1994357"/>
            <a:ext cx="8686800" cy="954107"/>
            <a:chOff x="228600" y="2832557"/>
            <a:chExt cx="8686800" cy="954107"/>
          </a:xfrm>
        </p:grpSpPr>
        <p:sp>
          <p:nvSpPr>
            <p:cNvPr id="31749" name="Rectangle 5"/>
            <p:cNvSpPr>
              <a:spLocks noChangeArrowheads="1"/>
            </p:cNvSpPr>
            <p:nvPr/>
          </p:nvSpPr>
          <p:spPr bwMode="auto">
            <a:xfrm>
              <a:off x="228600" y="2832557"/>
              <a:ext cx="86868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C</a:t>
              </a:r>
              <a:r>
                <a:rPr kumimoji="0" lang="en-US" sz="2800" b="0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6</a:t>
              </a: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H</a:t>
              </a:r>
              <a:r>
                <a:rPr kumimoji="0" lang="en-US" sz="2800" b="0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12</a:t>
              </a: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O</a:t>
              </a:r>
              <a:r>
                <a:rPr kumimoji="0" lang="en-US" sz="2800" b="0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6 </a:t>
              </a: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+  6O</a:t>
              </a:r>
              <a:r>
                <a:rPr kumimoji="0" lang="en-US" sz="2800" b="0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2                                                </a:t>
              </a: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6</a:t>
              </a:r>
              <a:r>
                <a:rPr kumimoji="0" lang="en-US" sz="2800" b="0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CO</a:t>
              </a:r>
              <a:r>
                <a:rPr kumimoji="0" lang="en-US" sz="2800" b="0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2 </a:t>
              </a: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+  6H</a:t>
              </a:r>
              <a:r>
                <a:rPr kumimoji="0" lang="en-US" sz="2800" b="0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O +</a:t>
              </a:r>
              <a:r>
                <a:rPr kumimoji="0" lang="en-US" sz="2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Energy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latin typeface="Calibri" pitchFamily="34" charset="0"/>
                  <a:cs typeface="Arial" pitchFamily="34" charset="0"/>
                </a:rPr>
                <a:t>       </a:t>
              </a:r>
              <a:r>
                <a:rPr lang="en-US" dirty="0">
                  <a:solidFill>
                    <a:srgbClr val="7030A0"/>
                  </a:solidFill>
                  <a:latin typeface="Calibri" pitchFamily="34" charset="0"/>
                  <a:cs typeface="Arial" pitchFamily="34" charset="0"/>
                </a:rPr>
                <a:t>(Reactants)                                                                     (Product)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590800" y="3352800"/>
              <a:ext cx="2209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28600" y="2558534"/>
            <a:ext cx="8686800" cy="1107996"/>
            <a:chOff x="228600" y="3168134"/>
            <a:chExt cx="8686800" cy="1107996"/>
          </a:xfrm>
        </p:grpSpPr>
        <p:sp>
          <p:nvSpPr>
            <p:cNvPr id="31748" name="Rectangle 4"/>
            <p:cNvSpPr>
              <a:spLocks noChangeArrowheads="1"/>
            </p:cNvSpPr>
            <p:nvPr/>
          </p:nvSpPr>
          <p:spPr bwMode="auto">
            <a:xfrm>
              <a:off x="228600" y="3168134"/>
              <a:ext cx="8686800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glucose  +  oxygen                             carbon dioxide  +  water  +  energy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667000" y="3581400"/>
              <a:ext cx="16764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28600" y="533400"/>
            <a:ext cx="86868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Anaerobic Respiration: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occurs when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 oxygen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available to the cell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Also called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fermentation </a:t>
            </a:r>
            <a:r>
              <a:rPr kumimoji="0" lang="en-US" sz="2800" i="0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which occurs when cells release energy from food without using oxygen.</a:t>
            </a: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lang="en-US" sz="2800" dirty="0">
                <a:latin typeface="Calibri" pitchFamily="34" charset="0"/>
                <a:cs typeface="Arial" pitchFamily="34" charset="0"/>
              </a:rPr>
              <a:t>There are 2 types of fermentation: Alcohol and Lactic Acid</a:t>
            </a:r>
            <a:endParaRPr kumimoji="0" lang="en-US" sz="2800" i="0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236537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i="0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52400" y="267816"/>
            <a:ext cx="86868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32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Alcoholic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fermentation—occurs in </a:t>
            </a:r>
            <a:r>
              <a:rPr kumimoji="0" lang="en-US" sz="32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bacteria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yeast, and plants.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en-US" sz="3200" dirty="0">
                <a:latin typeface="Calibri" pitchFamily="34" charset="0"/>
                <a:cs typeface="Arial" pitchFamily="34" charset="0"/>
              </a:rPr>
              <a:t>It produces alcohol, carbon dioxide and a small amount of energy.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9" name="Picture 5" descr="http://homepage.ntlworld.com/jim.dunleavy/images/brewing_24hr_yeast_he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629025"/>
            <a:ext cx="3810000" cy="3228975"/>
          </a:xfrm>
          <a:prstGeom prst="rect">
            <a:avLst/>
          </a:prstGeom>
          <a:noFill/>
        </p:spPr>
      </p:pic>
      <p:pic>
        <p:nvPicPr>
          <p:cNvPr id="36871" name="Picture 7" descr="http://blogs.nashuatelegraph.com/livefreeordine/files/fresh_baked_bre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630930"/>
            <a:ext cx="2933700" cy="3227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52400" y="228600"/>
            <a:ext cx="8763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Lactic acid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fermentation—occurs in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muscle cells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Lactic acid is produced in the muscles during rapid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exercise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when the body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cannot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supply enough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oxygen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the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tissues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—causes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burning sensation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in muscles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://nutritionresearchcenter.org/healthnews/wp-content/uploads/2008/02/general_muscle_cramps_intro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3528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04800"/>
            <a:ext cx="861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Organisms that use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light energy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from the sun to produce food—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autotrophs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(auto = self)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Ex: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plants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some microorganisms (some bacteria and protists)</a:t>
            </a:r>
          </a:p>
        </p:txBody>
      </p:sp>
      <p:pic>
        <p:nvPicPr>
          <p:cNvPr id="15362" name="Picture 2" descr="http://protist.i.hosei.ac.jp/GIFs/protis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90800"/>
            <a:ext cx="4191000" cy="3691156"/>
          </a:xfrm>
          <a:prstGeom prst="rect">
            <a:avLst/>
          </a:prstGeom>
          <a:noFill/>
        </p:spPr>
      </p:pic>
      <p:pic>
        <p:nvPicPr>
          <p:cNvPr id="15364" name="Picture 4" descr="http://upload.wikimedia.org/wikipedia/commons/thumb/5/5f/Plants_diversity.jpg/400px-Plants_divers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752600"/>
            <a:ext cx="3491345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Organisms that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CANNOT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use the sun’s energy to make food—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heterotrophs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Ex: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animals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and most microorganisms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32861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http://8oinks.com/files/2009/06/bacte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981200"/>
            <a:ext cx="41910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8600" y="227856"/>
            <a:ext cx="86868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Photosynthesis: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Photosynthesis is the process by which the energy of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sunlight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converted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into the energy of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glucose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photosynthe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590800"/>
            <a:ext cx="5915025" cy="33909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143000" y="2514600"/>
            <a:ext cx="20574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15000" y="4572000"/>
            <a:ext cx="20574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52400" y="659488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457200" indent="-2286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Photosynthesis occurs in the </a:t>
            </a:r>
            <a:r>
              <a:rPr lang="en-US" sz="28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chloroplasts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of plants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" name="Picture 4" descr="wavelength reflec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590800"/>
            <a:ext cx="5257800" cy="40390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Chlorophyll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the pigment inside the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chloroplast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 absorbs light for photosynthesis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181600" y="1371600"/>
            <a:ext cx="3657600" cy="5086530"/>
            <a:chOff x="4800600" y="1676400"/>
            <a:chExt cx="3657600" cy="5086530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1676400"/>
              <a:ext cx="2876550" cy="444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4800600" y="5562601"/>
              <a:ext cx="3657600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As the chlorophyll in leaves</a:t>
              </a:r>
              <a:r>
                <a:rPr lang="en-US" dirty="0"/>
                <a:t> decays in the autumn, the green color fades and is replaced by the oranges and reds of carotenoids.</a:t>
              </a:r>
            </a:p>
          </p:txBody>
        </p:sp>
      </p:grpSp>
      <p:pic>
        <p:nvPicPr>
          <p:cNvPr id="23557" name="Picture 5" descr="http://www.webexhibits.org/causesofcolor/images/content/istock000006389237medium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09800"/>
            <a:ext cx="4205682" cy="2797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52400" y="228600"/>
            <a:ext cx="8686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General formula for photosynthesis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28600" y="1524000"/>
            <a:ext cx="8763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carbon dioxide </a:t>
            </a: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+  water  +  light                 </a:t>
            </a: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glucose  +  oxygen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(Reactants)                                  (Product)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066800" y="2362200"/>
            <a:ext cx="76962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6CO</a:t>
            </a:r>
            <a:r>
              <a:rPr kumimoji="0" lang="en-US" sz="26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+  6H</a:t>
            </a:r>
            <a:r>
              <a:rPr kumimoji="0" lang="en-US" sz="26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  +  light                         C</a:t>
            </a:r>
            <a:r>
              <a:rPr kumimoji="0" lang="en-US" sz="26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en-US" sz="26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12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n-US" sz="26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 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+  6O</a:t>
            </a:r>
            <a:r>
              <a:rPr kumimoji="0" lang="en-US" sz="26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48200" y="1828800"/>
            <a:ext cx="1676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48200" y="2590800"/>
            <a:ext cx="1676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photosynthe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3276600"/>
            <a:ext cx="591502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52400" y="859542"/>
            <a:ext cx="8763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Cellular Respiration: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kinds—Aerobic and Anaerobic</a:t>
            </a:r>
            <a:endParaRPr kumimoji="0" 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projectsol.aps.com/images/common/digestion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743200"/>
            <a:ext cx="3797230" cy="3562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Respiration occurs in </a:t>
            </a:r>
            <a:r>
              <a:rPr lang="en-US" sz="28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ALL cells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and can take place either </a:t>
            </a:r>
            <a:r>
              <a:rPr lang="en-US" sz="28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with or without oxygen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present.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7924800" cy="443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1096CC707031408CD9FF9F286BB83A" ma:contentTypeVersion="1" ma:contentTypeDescription="Create a new document." ma:contentTypeScope="" ma:versionID="86c8869a9d9a84e7005a5d293027d473">
  <xsd:schema xmlns:xsd="http://www.w3.org/2001/XMLSchema" xmlns:p="http://schemas.microsoft.com/office/2006/metadata/properties" xmlns:ns2="3dad766c-9e36-455d-8d7c-234eca89fec7" targetNamespace="http://schemas.microsoft.com/office/2006/metadata/properties" ma:root="true" ma:fieldsID="111b1d09fd174d8180c4ea5adcf5fafb" ns2:_="">
    <xsd:import namespace="3dad766c-9e36-455d-8d7c-234eca89fec7"/>
    <xsd:element name="properties">
      <xsd:complexType>
        <xsd:sequence>
          <xsd:element name="documentManagement">
            <xsd:complexType>
              <xsd:all>
                <xsd:element ref="ns2:Resource_x0020_Typ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dad766c-9e36-455d-8d7c-234eca89fec7" elementFormDefault="qualified">
    <xsd:import namespace="http://schemas.microsoft.com/office/2006/documentManagement/types"/>
    <xsd:element name="Resource_x0020_Type" ma:index="8" nillable="true" ma:displayName="Resource Type" ma:default="" ma:internalName="Resource_x0020_Type" ma:requiredMultiChoice="tru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cademic"/>
                        <xsd:enumeration value="AP"/>
                        <xsd:enumeration value="Pre AP"/>
                        <xsd:enumeration value="Parent Resource"/>
                        <xsd:enumeration value="Student Resource"/>
                        <xsd:enumeration value="Publications"/>
                        <xsd:enumeration value="Homework"/>
                        <xsd:enumeration value="Other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Resource_x0020_Type xmlns="3dad766c-9e36-455d-8d7c-234eca89fec7">
      <Value>Academic</Value>
      <Value>Student Resource</Value>
    </Resource_x0020_Typ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CA76AB-4816-448E-8FA7-8D06659FFD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ad766c-9e36-455d-8d7c-234eca89fec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4353118-61BD-452E-BE83-63315C215DB5}">
  <ds:schemaRefs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3dad766c-9e36-455d-8d7c-234eca89fec7"/>
  </ds:schemaRefs>
</ds:datastoreItem>
</file>

<file path=customXml/itemProps3.xml><?xml version="1.0" encoding="utf-8"?>
<ds:datastoreItem xmlns:ds="http://schemas.openxmlformats.org/officeDocument/2006/customXml" ds:itemID="{81509E57-9AAB-401F-8F49-9C0743F108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291</Words>
  <Application>Microsoft Office PowerPoint</Application>
  <PresentationFormat>On-screen Show (4:3)</PresentationFormat>
  <Paragraphs>36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Katy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Energy Powerpoint</dc:title>
  <dc:creator>d0803679</dc:creator>
  <cp:lastModifiedBy>Hassan Irani</cp:lastModifiedBy>
  <cp:revision>95</cp:revision>
  <dcterms:created xsi:type="dcterms:W3CDTF">2009-09-30T15:49:46Z</dcterms:created>
  <dcterms:modified xsi:type="dcterms:W3CDTF">2019-01-10T12:12:30Z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0x010100AF1096CC707031408CD9FF9F286BB83A</vt:lpwstr>
  </property>
</Properties>
</file>