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handoutMasterIdLst>
    <p:handoutMasterId r:id="rId22"/>
  </p:handoutMasterIdLst>
  <p:sldIdLst>
    <p:sldId id="285" r:id="rId2"/>
    <p:sldId id="290" r:id="rId3"/>
    <p:sldId id="268" r:id="rId4"/>
    <p:sldId id="269" r:id="rId5"/>
    <p:sldId id="284" r:id="rId6"/>
    <p:sldId id="288" r:id="rId7"/>
    <p:sldId id="289" r:id="rId8"/>
    <p:sldId id="256" r:id="rId9"/>
    <p:sldId id="257" r:id="rId10"/>
    <p:sldId id="258" r:id="rId11"/>
    <p:sldId id="259" r:id="rId12"/>
    <p:sldId id="260" r:id="rId13"/>
    <p:sldId id="278" r:id="rId14"/>
    <p:sldId id="279" r:id="rId15"/>
    <p:sldId id="280" r:id="rId16"/>
    <p:sldId id="281" r:id="rId17"/>
    <p:sldId id="283" r:id="rId18"/>
    <p:sldId id="282" r:id="rId19"/>
    <p:sldId id="286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9"/>
    <p:restoredTop sz="94674"/>
  </p:normalViewPr>
  <p:slideViewPr>
    <p:cSldViewPr>
      <p:cViewPr varScale="1">
        <p:scale>
          <a:sx n="109" d="100"/>
          <a:sy n="109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C309A-0D6C-064A-8A71-7EAA3CEEB2F5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AA04B-F0DB-354F-8351-698B4F5FA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5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6FB75-39EF-4AC6-B6DC-A4FBA75425F3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3042A4-8E6F-4801-838A-110604E17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Study and review all vocabulary for section1and 2.</a:t>
            </a:r>
          </a:p>
          <a:p>
            <a:r>
              <a:rPr lang="en-US" dirty="0" smtClean="0"/>
              <a:t>Review all BW Questions</a:t>
            </a:r>
          </a:p>
          <a:p>
            <a:r>
              <a:rPr lang="en-US" dirty="0" smtClean="0"/>
              <a:t>*Read section 1 and 2. </a:t>
            </a:r>
            <a:endParaRPr lang="en-US" dirty="0" smtClean="0"/>
          </a:p>
          <a:p>
            <a:r>
              <a:rPr lang="en-US" dirty="0" smtClean="0"/>
              <a:t>Study the figures and tables in chapter 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 smtClean="0"/>
              <a:t>- water moves into the cell. Cell swells</a:t>
            </a:r>
          </a:p>
          <a:p>
            <a:r>
              <a:rPr lang="en-US" sz="4000" b="1" u="sng" dirty="0" smtClean="0"/>
              <a:t>Hypotonic</a:t>
            </a:r>
          </a:p>
          <a:p>
            <a:endParaRPr lang="en-US" sz="4000" dirty="0" smtClean="0"/>
          </a:p>
          <a:p>
            <a:r>
              <a:rPr lang="en-US" sz="4000" dirty="0" smtClean="0"/>
              <a:t>- water moves out of the cell. Cell shrinks.</a:t>
            </a:r>
          </a:p>
          <a:p>
            <a:r>
              <a:rPr lang="en-US" sz="4000" b="1" u="sng" dirty="0" smtClean="0"/>
              <a:t>Hypertonic</a:t>
            </a:r>
          </a:p>
          <a:p>
            <a:endParaRPr lang="en-US" sz="4000" dirty="0" smtClean="0"/>
          </a:p>
          <a:p>
            <a:r>
              <a:rPr lang="en-US" sz="4000" dirty="0" smtClean="0"/>
              <a:t>- concentration of solutes outside and inside the cell are equal.</a:t>
            </a:r>
          </a:p>
          <a:p>
            <a:r>
              <a:rPr lang="en-US" sz="4000" b="1" u="sng" dirty="0" smtClean="0"/>
              <a:t>Isotonic</a:t>
            </a:r>
          </a:p>
          <a:p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u="sng" dirty="0" smtClean="0"/>
              <a:t>large</a:t>
            </a:r>
            <a:r>
              <a:rPr lang="en-US" dirty="0" smtClean="0"/>
              <a:t> molecules try to pass through the cell membrane using carrier proteins.</a:t>
            </a:r>
          </a:p>
          <a:p>
            <a:r>
              <a:rPr lang="en-US" b="1" u="sng" dirty="0"/>
              <a:t>Facilitated </a:t>
            </a:r>
            <a:r>
              <a:rPr lang="en-US" b="1" u="sng" dirty="0" smtClean="0"/>
              <a:t>Diffusions</a:t>
            </a:r>
          </a:p>
          <a:p>
            <a:endParaRPr lang="en-US" dirty="0" smtClean="0"/>
          </a:p>
          <a:p>
            <a:r>
              <a:rPr lang="en-US" dirty="0" smtClean="0"/>
              <a:t> move material from low concentration to high concentration. </a:t>
            </a:r>
          </a:p>
          <a:p>
            <a:pPr>
              <a:buNone/>
            </a:pPr>
            <a:r>
              <a:rPr lang="en-US" dirty="0" smtClean="0"/>
              <a:t>   *requires energy</a:t>
            </a:r>
          </a:p>
          <a:p>
            <a:pPr>
              <a:buNone/>
            </a:pPr>
            <a:r>
              <a:rPr lang="en-US" b="1" u="sng" dirty="0"/>
              <a:t>Active Transport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     Example: </a:t>
            </a:r>
            <a:r>
              <a:rPr lang="en-US" dirty="0" smtClean="0"/>
              <a:t>sodium - potassium pump</a:t>
            </a:r>
            <a:endParaRPr lang="en-US" b="1" u="sng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 move large substances into the cell.</a:t>
            </a:r>
          </a:p>
          <a:p>
            <a:r>
              <a:rPr lang="en-US" sz="4800" b="1" u="sng" dirty="0" smtClean="0"/>
              <a:t>Endocytosis</a:t>
            </a:r>
          </a:p>
          <a:p>
            <a:endParaRPr lang="en-US" sz="4800" dirty="0" smtClean="0"/>
          </a:p>
          <a:p>
            <a:r>
              <a:rPr lang="en-US" sz="4800" dirty="0" smtClean="0"/>
              <a:t> move large substances out of the cell.</a:t>
            </a:r>
          </a:p>
          <a:p>
            <a:r>
              <a:rPr lang="en-US" sz="4800" b="1" dirty="0" smtClean="0"/>
              <a:t>Exocytosis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Sodium, Potassium, calcium and chloride are examples of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4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Transport proteins where ions can pass.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Ion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Proteins used to transport specific substance across a membrane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Carrier proteins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9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condition that causes a blood cell to shrink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Plasmolysis    </a:t>
            </a:r>
          </a:p>
        </p:txBody>
      </p:sp>
    </p:spTree>
    <p:extLst>
      <p:ext uri="{BB962C8B-B14F-4D97-AF65-F5344CB8AC3E}">
        <p14:creationId xmlns:p14="http://schemas.microsoft.com/office/powerpoint/2010/main" val="102073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in concentration of molecules across a distance in a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Concentration gradient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structure that an move excess water out of a paramecia organism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Contractile Vacuoles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7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Sodium potassium pump usually moves potassium___ cell and Sodium____ of cell.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Potassium </a:t>
            </a:r>
          </a:p>
          <a:p>
            <a:r>
              <a:rPr lang="en-US" dirty="0" smtClean="0"/>
              <a:t>Into cell</a:t>
            </a:r>
          </a:p>
          <a:p>
            <a:r>
              <a:rPr lang="en-US" dirty="0" smtClean="0"/>
              <a:t>Sodium </a:t>
            </a:r>
          </a:p>
          <a:p>
            <a:r>
              <a:rPr lang="en-US" dirty="0" smtClean="0"/>
              <a:t>Out of cell.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4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Review the following figures: </a:t>
            </a:r>
          </a:p>
          <a:p>
            <a:r>
              <a:rPr lang="en-US" dirty="0"/>
              <a:t>Figures 5.1,</a:t>
            </a:r>
            <a:r>
              <a:rPr lang="en-US" sz="2800" b="1" dirty="0"/>
              <a:t> </a:t>
            </a:r>
          </a:p>
          <a:p>
            <a:r>
              <a:rPr lang="en-US" dirty="0"/>
              <a:t>Figures 5.4 </a:t>
            </a:r>
          </a:p>
          <a:p>
            <a:r>
              <a:rPr lang="en-US" dirty="0" smtClean="0"/>
              <a:t>Figure </a:t>
            </a:r>
            <a:r>
              <a:rPr lang="en-US" dirty="0"/>
              <a:t>5.5, </a:t>
            </a:r>
          </a:p>
          <a:p>
            <a:r>
              <a:rPr lang="en-US" dirty="0" smtClean="0"/>
              <a:t>Figure </a:t>
            </a:r>
            <a:r>
              <a:rPr lang="en-US" dirty="0"/>
              <a:t>5.6, </a:t>
            </a:r>
          </a:p>
          <a:p>
            <a:r>
              <a:rPr lang="en-US" dirty="0" smtClean="0"/>
              <a:t>Figure </a:t>
            </a:r>
            <a:r>
              <a:rPr lang="en-US" dirty="0"/>
              <a:t>5.7,</a:t>
            </a:r>
          </a:p>
          <a:p>
            <a:r>
              <a:rPr lang="en-US" dirty="0"/>
              <a:t> </a:t>
            </a:r>
            <a:r>
              <a:rPr lang="en-US" dirty="0" smtClean="0"/>
              <a:t>Figure </a:t>
            </a:r>
            <a:r>
              <a:rPr lang="en-US" dirty="0"/>
              <a:t>5.8 </a:t>
            </a:r>
          </a:p>
          <a:p>
            <a:r>
              <a:rPr lang="en-US" dirty="0"/>
              <a:t>Table 5.1 page 99.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quiz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Passive Transport        </a:t>
            </a:r>
            <a:endParaRPr lang="en-US" dirty="0"/>
          </a:p>
          <a:p>
            <a:r>
              <a:rPr lang="en-US" dirty="0" smtClean="0"/>
              <a:t>Diffusion</a:t>
            </a:r>
            <a:endParaRPr lang="en-US" dirty="0"/>
          </a:p>
          <a:p>
            <a:r>
              <a:rPr lang="en-US" dirty="0"/>
              <a:t>Osmosis</a:t>
            </a:r>
          </a:p>
          <a:p>
            <a:r>
              <a:rPr lang="en-US" dirty="0"/>
              <a:t>Hypotonic</a:t>
            </a:r>
          </a:p>
          <a:p>
            <a:r>
              <a:rPr lang="en-US" dirty="0"/>
              <a:t>Hypertonic</a:t>
            </a:r>
          </a:p>
          <a:p>
            <a:r>
              <a:rPr lang="en-US" dirty="0"/>
              <a:t>Isotonic</a:t>
            </a:r>
          </a:p>
          <a:p>
            <a:r>
              <a:rPr lang="en-US" dirty="0"/>
              <a:t>Ion Channels</a:t>
            </a:r>
          </a:p>
          <a:p>
            <a:r>
              <a:rPr lang="en-US" dirty="0"/>
              <a:t>Transport proteins</a:t>
            </a:r>
          </a:p>
          <a:p>
            <a:r>
              <a:rPr lang="en-US" dirty="0"/>
              <a:t>Carrier Proteins</a:t>
            </a:r>
          </a:p>
          <a:p>
            <a:r>
              <a:rPr lang="en-US" dirty="0"/>
              <a:t>Facilitated Diffusion</a:t>
            </a:r>
          </a:p>
          <a:p>
            <a:r>
              <a:rPr lang="en-US" dirty="0" smtClean="0"/>
              <a:t>Equilibrium</a:t>
            </a:r>
            <a:endParaRPr lang="en-US" dirty="0"/>
          </a:p>
          <a:p>
            <a:r>
              <a:rPr lang="en-US" i="1" dirty="0" smtClean="0"/>
              <a:t>Ions</a:t>
            </a:r>
          </a:p>
          <a:p>
            <a:r>
              <a:rPr lang="en-US" i="1" dirty="0" smtClean="0"/>
              <a:t>Concentration gradient</a:t>
            </a:r>
          </a:p>
          <a:p>
            <a:r>
              <a:rPr lang="en-US" i="1" dirty="0" smtClean="0"/>
              <a:t>Contractile vacuole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 vocabulary and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Active Transport</a:t>
            </a:r>
          </a:p>
          <a:p>
            <a:r>
              <a:rPr lang="en-US" dirty="0" smtClean="0"/>
              <a:t>Passive Transport</a:t>
            </a:r>
          </a:p>
          <a:p>
            <a:r>
              <a:rPr lang="en-US" dirty="0" smtClean="0"/>
              <a:t>Endocytosis</a:t>
            </a:r>
          </a:p>
          <a:p>
            <a:r>
              <a:rPr lang="en-US" dirty="0" smtClean="0"/>
              <a:t>Exocytosis</a:t>
            </a:r>
          </a:p>
          <a:p>
            <a:r>
              <a:rPr lang="en-US" dirty="0" smtClean="0"/>
              <a:t>Diffusion</a:t>
            </a:r>
          </a:p>
          <a:p>
            <a:r>
              <a:rPr lang="en-US" dirty="0" smtClean="0"/>
              <a:t>Osmosis</a:t>
            </a:r>
          </a:p>
          <a:p>
            <a:r>
              <a:rPr lang="en-US" dirty="0" smtClean="0"/>
              <a:t>Hypotonic</a:t>
            </a:r>
          </a:p>
          <a:p>
            <a:r>
              <a:rPr lang="en-US" dirty="0" smtClean="0"/>
              <a:t>Hypertonic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42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Isotonic</a:t>
            </a:r>
          </a:p>
          <a:p>
            <a:r>
              <a:rPr lang="en-US" dirty="0" smtClean="0"/>
              <a:t>Ion Channels</a:t>
            </a:r>
          </a:p>
          <a:p>
            <a:r>
              <a:rPr lang="en-US" dirty="0" smtClean="0"/>
              <a:t>Transport proteins</a:t>
            </a:r>
          </a:p>
          <a:p>
            <a:r>
              <a:rPr lang="en-US" dirty="0" smtClean="0"/>
              <a:t>Carrier Proteins</a:t>
            </a:r>
          </a:p>
          <a:p>
            <a:r>
              <a:rPr lang="en-US" dirty="0" smtClean="0"/>
              <a:t>Facilitated Diffusion</a:t>
            </a:r>
          </a:p>
          <a:p>
            <a:r>
              <a:rPr lang="en-US" dirty="0" smtClean="0"/>
              <a:t>Sodium potassium pump</a:t>
            </a:r>
          </a:p>
          <a:p>
            <a:r>
              <a:rPr lang="en-US" dirty="0" smtClean="0"/>
              <a:t>Equilibrium</a:t>
            </a:r>
          </a:p>
          <a:p>
            <a:r>
              <a:rPr lang="en-US" i="1" dirty="0" smtClean="0"/>
              <a:t>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7616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Contractile vacuole</a:t>
            </a:r>
          </a:p>
          <a:p>
            <a:r>
              <a:rPr lang="en-US" dirty="0" smtClean="0"/>
              <a:t>Plasmolysis</a:t>
            </a:r>
          </a:p>
          <a:p>
            <a:r>
              <a:rPr lang="en-US" dirty="0" smtClean="0"/>
              <a:t>Concentration gradient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3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B9762-54CA-BD47-A3B1-2100CBA5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Chapter 5 Chapter </a:t>
            </a:r>
            <a:r>
              <a:rPr lang="en-US" b="1" dirty="0" smtClean="0"/>
              <a:t>review 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B6150-3E82-9546-9A78-8E8981A87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5181600"/>
          </a:xfrm>
        </p:spPr>
        <p:txBody>
          <a:bodyPr/>
          <a:lstStyle/>
          <a:p>
            <a:r>
              <a:rPr lang="en-US" sz="3200" b="1" dirty="0" smtClean="0"/>
              <a:t>Write </a:t>
            </a:r>
            <a:r>
              <a:rPr lang="en-US" sz="3200" b="1" dirty="0"/>
              <a:t>in complete sentences and very neat. </a:t>
            </a:r>
            <a:r>
              <a:rPr lang="en-US" sz="3200" b="1" dirty="0" smtClean="0"/>
              <a:t>Individual </a:t>
            </a:r>
            <a:r>
              <a:rPr lang="en-US" sz="3200" b="1" dirty="0"/>
              <a:t>work: Stay in your assigned seats. </a:t>
            </a:r>
            <a:endParaRPr lang="en-US" sz="3200" b="1" dirty="0" smtClean="0"/>
          </a:p>
          <a:p>
            <a:r>
              <a:rPr lang="en-US" sz="3200" b="1" dirty="0" smtClean="0"/>
              <a:t>Skip a line between each questions. </a:t>
            </a:r>
            <a:endParaRPr lang="en-US" sz="3200" dirty="0"/>
          </a:p>
          <a:p>
            <a:r>
              <a:rPr lang="en-US" sz="3200" dirty="0"/>
              <a:t>Page 108.  #1, #2, #5,#6, #7, #8 #9 #10, #11, #12, #13, #14, #15, #16, #17, #18, #19, #23</a:t>
            </a:r>
          </a:p>
          <a:p>
            <a:r>
              <a:rPr lang="en-US" sz="3200" dirty="0"/>
              <a:t>Page 109: #1 to #7. Practice </a:t>
            </a:r>
            <a:r>
              <a:rPr lang="en-US" sz="3200" dirty="0" smtClean="0"/>
              <a:t>test and short response. </a:t>
            </a:r>
            <a:endParaRPr lang="en-US" sz="3200" dirty="0"/>
          </a:p>
          <a:p>
            <a:r>
              <a:rPr lang="en-US" sz="3200" b="1" dirty="0"/>
              <a:t>Due Date: Wednesday at the end of the hour: </a:t>
            </a:r>
            <a:r>
              <a:rPr lang="en-US" sz="3200" b="1" dirty="0" smtClean="0"/>
              <a:t>12/19/18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Biology Review Chapter 5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1" y="1676400"/>
            <a:ext cx="8305800" cy="4876800"/>
          </a:xfrm>
        </p:spPr>
        <p:txBody>
          <a:bodyPr>
            <a:normAutofit/>
          </a:bodyPr>
          <a:lstStyle/>
          <a:p>
            <a:r>
              <a:rPr lang="en-US" sz="3200" u="sng" dirty="0"/>
              <a:t>Passive Transport</a:t>
            </a:r>
            <a:endParaRPr lang="en-US" sz="3200" dirty="0"/>
          </a:p>
          <a:p>
            <a:r>
              <a:rPr lang="en-US" dirty="0" smtClean="0"/>
              <a:t>no energy required to cross the cell </a:t>
            </a:r>
            <a:r>
              <a:rPr lang="en-US" sz="2400" dirty="0" smtClean="0"/>
              <a:t>membrane. </a:t>
            </a:r>
          </a:p>
          <a:p>
            <a:endParaRPr lang="en-US" sz="2400" u="sng" dirty="0" smtClean="0"/>
          </a:p>
          <a:p>
            <a:r>
              <a:rPr lang="en-US" sz="2400" u="sng" dirty="0" smtClean="0"/>
              <a:t>Passive Transport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movement of molecules from high concentration to area of lower concentration.</a:t>
            </a:r>
          </a:p>
          <a:p>
            <a:pPr>
              <a:buNone/>
            </a:pPr>
            <a:endParaRPr lang="en-US" sz="2400" u="sng" dirty="0" smtClean="0"/>
          </a:p>
          <a:p>
            <a:pPr>
              <a:buNone/>
            </a:pPr>
            <a:r>
              <a:rPr lang="en-US" sz="2400" u="sng" dirty="0" smtClean="0"/>
              <a:t>Diffusion </a:t>
            </a:r>
            <a:endParaRPr lang="en-US" sz="2400" dirty="0"/>
          </a:p>
          <a:p>
            <a:r>
              <a:rPr lang="en-US" sz="2400" dirty="0" smtClean="0"/>
              <a:t>Concentration of molecules that will be the same or equal.</a:t>
            </a:r>
          </a:p>
          <a:p>
            <a:r>
              <a:rPr lang="en-US" sz="2400" u="sng" dirty="0"/>
              <a:t>Equilibrium </a:t>
            </a:r>
            <a:endParaRPr lang="en-US" sz="2400" dirty="0"/>
          </a:p>
          <a:p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process by which </a:t>
            </a:r>
            <a:r>
              <a:rPr lang="en-US" sz="2800" u="sng" dirty="0" smtClean="0"/>
              <a:t>water </a:t>
            </a:r>
            <a:r>
              <a:rPr lang="en-US" sz="2800" dirty="0" smtClean="0"/>
              <a:t> molecules diffuse across a cell membrane from and area of high concentration to and area of lower concentration. </a:t>
            </a:r>
          </a:p>
          <a:p>
            <a:r>
              <a:rPr lang="en-US" sz="2800" dirty="0" smtClean="0"/>
              <a:t>No energy is required</a:t>
            </a:r>
          </a:p>
          <a:p>
            <a:r>
              <a:rPr lang="en-US" sz="4000" b="1" u="sng" dirty="0"/>
              <a:t>Osmosis</a:t>
            </a:r>
            <a:endParaRPr lang="en-US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1374</TotalTime>
  <Words>481</Words>
  <Application>Microsoft Office PowerPoint</Application>
  <PresentationFormat>On-screen Show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Tw Cen MT</vt:lpstr>
      <vt:lpstr>Wingdings</vt:lpstr>
      <vt:lpstr>Wingdings 2</vt:lpstr>
      <vt:lpstr>Median</vt:lpstr>
      <vt:lpstr>Chapter 5 Test</vt:lpstr>
      <vt:lpstr>PowerPoint Presentation</vt:lpstr>
      <vt:lpstr>Chapter 5 vocabulary and notes</vt:lpstr>
      <vt:lpstr>PowerPoint Presentation</vt:lpstr>
      <vt:lpstr>PowerPoint Presentation</vt:lpstr>
      <vt:lpstr>Chapter 5 Chapter review Questions</vt:lpstr>
      <vt:lpstr>PowerPoint Presentation</vt:lpstr>
      <vt:lpstr>Biology Review Chapter 5 </vt:lpstr>
      <vt:lpstr>PowerPoint Presentation</vt:lpstr>
      <vt:lpstr>PowerPoint Presentation</vt:lpstr>
      <vt:lpstr>PowerPoint Presentation</vt:lpstr>
      <vt:lpstr>PowerPoint Presentation</vt:lpstr>
      <vt:lpstr>Sodium, Potassium, calcium and chloride are examples of  </vt:lpstr>
      <vt:lpstr>Transport proteins where ions can pass.</vt:lpstr>
      <vt:lpstr>Proteins used to transport specific substance across a membrane</vt:lpstr>
      <vt:lpstr>A condition that causes a blood cell to shrink</vt:lpstr>
      <vt:lpstr>Difference in concentration of molecules across a distance in a cell</vt:lpstr>
      <vt:lpstr>A structure that an move excess water out of a paramecia organism </vt:lpstr>
      <vt:lpstr>Sodium potassium pump usually moves potassium___ cell and Sodium____ of cell.  </vt:lpstr>
      <vt:lpstr>Section 1 quiz Matching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Notes</dc:title>
  <dc:creator>Hilda</dc:creator>
  <cp:lastModifiedBy>Hassan Irani</cp:lastModifiedBy>
  <cp:revision>50</cp:revision>
  <cp:lastPrinted>2016-12-14T18:49:52Z</cp:lastPrinted>
  <dcterms:created xsi:type="dcterms:W3CDTF">2014-01-06T15:40:57Z</dcterms:created>
  <dcterms:modified xsi:type="dcterms:W3CDTF">2018-12-18T15:30:04Z</dcterms:modified>
</cp:coreProperties>
</file>