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6"/>
  </p:handoutMasterIdLst>
  <p:sldIdLst>
    <p:sldId id="30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04" r:id="rId20"/>
    <p:sldId id="306" r:id="rId21"/>
    <p:sldId id="273" r:id="rId22"/>
    <p:sldId id="274" r:id="rId23"/>
    <p:sldId id="275" r:id="rId24"/>
    <p:sldId id="276" r:id="rId25"/>
    <p:sldId id="277" r:id="rId26"/>
    <p:sldId id="278" r:id="rId27"/>
    <p:sldId id="279" r:id="rId28"/>
    <p:sldId id="280" r:id="rId29"/>
    <p:sldId id="281" r:id="rId30"/>
    <p:sldId id="282" r:id="rId31"/>
    <p:sldId id="307" r:id="rId32"/>
    <p:sldId id="308" r:id="rId33"/>
    <p:sldId id="299" r:id="rId34"/>
    <p:sldId id="309" r:id="rId35"/>
    <p:sldId id="300" r:id="rId36"/>
    <p:sldId id="283" r:id="rId37"/>
    <p:sldId id="284" r:id="rId38"/>
    <p:sldId id="285" r:id="rId39"/>
    <p:sldId id="286" r:id="rId40"/>
    <p:sldId id="301" r:id="rId41"/>
    <p:sldId id="287" r:id="rId42"/>
    <p:sldId id="288" r:id="rId43"/>
    <p:sldId id="289" r:id="rId44"/>
    <p:sldId id="290" r:id="rId45"/>
    <p:sldId id="302" r:id="rId46"/>
    <p:sldId id="310" r:id="rId47"/>
    <p:sldId id="291" r:id="rId48"/>
    <p:sldId id="292" r:id="rId49"/>
    <p:sldId id="293" r:id="rId50"/>
    <p:sldId id="294" r:id="rId51"/>
    <p:sldId id="295" r:id="rId52"/>
    <p:sldId id="296" r:id="rId53"/>
    <p:sldId id="297" r:id="rId54"/>
    <p:sldId id="29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5017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fld id="{922C161A-3E63-4E8A-8DC2-03AE13215172}" type="datetimeFigureOut">
              <a:rPr lang="en-US"/>
              <a:pPr>
                <a:defRPr/>
              </a:pPr>
              <a:t>11/17/2014</a:t>
            </a:fld>
            <a:endParaRPr lang="en-US" dirty="0"/>
          </a:p>
        </p:txBody>
      </p:sp>
      <p:sp>
        <p:nvSpPr>
          <p:cNvPr id="5018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5018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863FBE2-DBC5-4B99-AD9E-A0D2B63B3C4A}" type="slidenum">
              <a:rPr lang="en-US"/>
              <a:pPr>
                <a:defRPr/>
              </a:pPr>
              <a:t>‹#›</a:t>
            </a:fld>
            <a:endParaRPr lang="en-US" dirty="0"/>
          </a:p>
        </p:txBody>
      </p:sp>
    </p:spTree>
    <p:extLst>
      <p:ext uri="{BB962C8B-B14F-4D97-AF65-F5344CB8AC3E}">
        <p14:creationId xmlns:p14="http://schemas.microsoft.com/office/powerpoint/2010/main" val="10305540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4-10-30T11:45:48.151"/>
    </inkml:context>
    <inkml:brush xml:id="br0">
      <inkml:brushProperty name="width" value="0.05292" units="cm"/>
      <inkml:brushProperty name="height" value="0.05292" units="cm"/>
      <inkml:brushProperty name="color" value="#FF0000"/>
    </inkml:brush>
  </inkml:definitions>
  <inkml:trace contextRef="#ctx0" brushRef="#br0">11060 10372,'0'0,"17"0,-17 0,36 0,-19 0,1 0,35 0,-18 0,36 0,-19 0,-16 0,-1 0,18 0,-18 0,0 0,18 0,-17 0,-1 0,18 0,0 0,0 0,-18 0,18 0,-18 0,-17 0,17 0,0 17,36-17,-18 0,0 0,17 0,-17 0,0 0,0 0,0 0,0 0,-18 0,0 0,18 0,-17 0,17 0,-18 0,18 0,-18 0,0 0,36 0,-36 0,18 0,18 0,-18 0,-1 0,19 0,-18 0,17 0,-17 0,18 0,-18 0,35 0,-35 0,0 0,-18 0,18 0,-18 0,1 0,17 0,-1 0,-16 0,17 0,-18 0,0 0,1 0,-1 0,18 0,-18 0,0 0,1 0,-1 0,-18 0,19 0,-19 0,19 0,-19 0,1 0,0 0,-1 0,1 0,17 0,0 0,1 0,-1 0,0 0,1 0,-1 0,0 0,0 0,18 0,-17 0,-1 0,-18 0,1 0,-18 0,18 0,-1 0,-17 0,18 0,-18 0,18 0,-18 0,35 0,-35 0,18 0,-1 0,1 0,17 0,-35 0,35 0,-35 0,18 0,-18 0,18 0,-1 0,-17 0,18 0,0 0,-1 0,-17 0,18 0,-18 0,18 0</inkml:trace>
  <inkml:trace contextRef="#ctx0" brushRef="#br0" timeOffset="3784">8661 13811,'-18'0,"18"0,53 0,0 0,0 0,17 0,19 0,-19 0,36 0,0 0,-36 0,19 0,-1 0,-18 0,18 0,18 0,-35 0,-1 0,-17 0,18 0,-1 0,-17 0,0 0,0 0,0 0,18 0,-18 0,17 0,-17 0,0 0,0 0,0 0,0 0,0 0,0 0,-1 0,1 0,0 0,0 0,0 0,18 0,-36 0,18 0,0 0,0 0,0 0,-18 0,18 0,-18 0,0 0,18 0,0 0,0 0,18 0,-18 0,17 0,-17 0,0 0,0 0,0 0,17 0,-17 0,18 0,-18 0,17 0,-17 0,0 0,18 0,-18 0,-18 0,18 0,-18 0,18 0,0 0,-18 0,18 0,18 0,17 0,-35 0,35 0,-17 0,34 0,-34 0,35 0,-36 0,1 0,-1 0,1 0,17 0,-17 0,-18 0,0 0,17 0,-52 0,35 0,-18 0,-17 0,-1 0,1 0,0 0,17 0,18 0,0 0,17 0,18 0,18 0,-18 0,18 0,18 0,-36 0,71 0,-71 0,35 0,-17 0,-35 0,35-17,-36-1,71 0,-88 18,18-17,-18 17,0 0,-1 0,19-18,-18 18,0 0,0 0,-18 0,-17 0,-1 0,19 0,-36 0,17 0,19-18,-36 18,17 0,1 0,-1 0,-17 0,36 0,-19 0,1 0,17 0,1 0,-19 0,1-17,17 17,-17 0,-1 0,-17 0,18 0,0 0,-1 0,1 0,-18 0,18 0,-1 0,1 0,-1 0,1 0,35 0,-35 0,-1 0,19 0,-19 0,19 0,-19 0,-17 0,18 0,-18 0,17 0,1 0,-18 0,18 0,-18 0,17 0,1 0,-18 0,18 0,-18 0,17 0,-17 0,18 0,0 0,-18 0,17 0,-17 0,18 0,-1 0,-17 0,18 0,-18 0,18 0,-18 0,17 0,1 0,-18 0,18 0,-18 0,17 0,-17 0,18 0,0 0,-18 0,35 0,0 0,0 0,-35 0,36 0,-19 17,1-17,-18 0</inkml:trace>
  <inkml:trace contextRef="#ctx0" brushRef="#br0" timeOffset="7576">13635 10442,'0'0,"0"0,0 18,0 0,0 17,0-18,0 1,0 17,0 18,0-35,0 0,0-1,0 18,0-17,0 0,0-1,0-17,0 36,18-19,-18 1,0 17,0-17,0-1,0 1,0-18,0 35,17 1,-17-19,0 1,0 0,0-1,0 19,0-36,0 17,0 36,0-53,0 18,0 17,0-17,0-1,0 1,0 0,0 17,0-35,0 17,18 19,-18-36,0 35,17 0,-17-17,0 0,18 17,-18 0,0 0,0 1,0-1,0 0,18-17,-18 35,0-36,0 1,0 17,0 1,0-19,0 1,0 17,17-17,-17 17,0-17,0 17,0-17,0-1,0 1,0 0,0-1,0 1,18-1,-18 1,0-18,0 35,18-17,-18 0,0 35,0-18,0-35,17 35,1 0,-18-17,0 0,0 35,0-36,0 19,0-19,18 18,-18-17,0 0,0 17,17-17,-17 17,18-17,-18-1,0-17,0 18,0 17,0-35,0 18,0 35,0-53,17 35,-17-17,0-1,18 19,-18-1,0-18,0 1,0 0,0-1,0 1,0 0,0-1,0 19,0-19,0 1,0-1,0-17,0 36,0-36,0 17,0 1,0 0,0-1,0 1,0 0,0-18,0 17,0 1,0-1,0-17,0 18,0-18,0 18,0-18,0 17,0 1,0-18,0 18,0-18,0 17,0 1,0-18,0 18,0-18,0 17,0-17,0 18,0 0,0-18,18 17,-18-17,0 18,0-1,0 1,17-18,-17 18,18-1,-18-17,0 18</inkml:trace>
  <inkml:trace contextRef="#ctx0" brushRef="#br0" timeOffset="13384">7285 15787,'18'0,"-18"0,17 0,1 0,17 0,-17 0,17 0,0 0,1 0,16 0,-16 0,-19 0,19 0,-19 0,1 0,0 0,-18 0,17 0,1 0,-1 0,19 0,-1 0,0 0,1 0,17 0,-18 0,18 0,17 0,-17 0,0 0,0 0,-18 0,1 0,16 0,-16 0,17 0,-18 0,0 0,1 0,-19 0,18 0,-17 0,0 0,-1 0,19 0,-36 0,17 0,1 0,17 0,-17 0,-1 0,19 0,-1 0,0 0,1 0,-1 0,18 0,0 0,0 0,-18 0,0 0,0 0,18 0,0 0,0 0,0 0,0 0,-35 0,17 0,-17 0,17 0,-18 0,1 0,17 0,-17 0,0 0,17 0,0 0,18 0,-18 0,18 0,-17 0,17 0,-1 0,1 0,36 0,-19 0,1 0,35 0,-18 0,35 0,-52 0,35 0,-18 0,0 0,0 0,-17 0,17 0,-35 0,0 0,17 0,1 0,-18 0,0 0,0 0,-18 0,0 0,0 0,1 0,-19 0,36 0,-17 0,16 0,-16 0,17 0,0 0,-18 0,18 0,0 0,-18 0,18 0,-18 0,18 0,0 0,0 0,-18 0,18 0,0 0,18 0,-19 0,1 0,0 0,0 0,18 0,-1 0,1 0,17 0,-17 0,-18 0,-1 0,1 0,0 0,0 0,0 0,0 0,0 0,18 0,17 0,-53 0,36 0,-1 0,-17 0,0 0,18 0,-19 0,1 0,0 0,0 0,-18 0,18 0,-17 0,-1 0,0 0,18 0,0 0,-35 0,35 0,-18 0,0 0,36 0,-36 0,0 0,1 0,-1 0,0 0,36 0,-54 0,19 0,-19 0,18 0,-17 0,17 0,-17 0,0 0,-1 0,1 0,0 0,-1 0,1 0,17 0,-17 0,-1 0,19 0,-19 0,19 0,-1 0,-17 0,17 0,-18 0,36 0,-35 0,17 0,1 0,16 0,-34 0,17 0,-17 0,35 0,-35 0,35 0,-18 0,0 0,18 0,0 0,0 0,0 0,-18 0,0 0,1 0,-1 0,0 0,-17 0,17 0,-17 0,17 0,0 0,-17 0,0 0,-1 0,1 0,17 0,-35 0,35 0,-17 0,0 0,17 0,-17 0,17 0,-18 0,19 0,-1 0,-17 0,17 0,0 0,-17 0,-1 0,19 0,-19 0,1 0,17 0,-17 0,0 0,17 0,-17 0,-1 0,1 0,35 0,-53 0,35 0,-17 0,17 0,-17 0,17 0,-18 0,1 0,0 0,35 0,-36 0,1 0,17 0,0 0,-17 0,17 0,-17 0,0 0,-1 0,19 0,-36 0,17 0,19 0,-1 0,-18 0,19 0,-1 0,-17 0,-1 0,36 0,-53 0,18 0,17 0,-35 0,35 0,-35 0,18 0,0 0,-1 0,1 0,0 0,-1-18,18 18,-17 0,0 0,-1 0,-17 0,36 0,-19 0,1 0,-18 0,18 0,-1-17,19 17,-19 0,1 0,-1-18,1 18,0 0,-1 0,1 0,-18 0,35 0,-35 0,18 0,-18 0,35-18,-17 18,-1 0,-17 0,18 0,0 0,-1-17,-17 17,18 0,-18 0,18 0,-18 0,17 0,1 0,-18 0,18 0,-18 0,17 0,1 0,-18 0,17 0,19 0,-36 0,17 0,-17 0,18 0,0 0,-18 0,17 0,-17 0,18 0,0 0,-1 0,-17 0,36 17,-36-17,17 0,1 0,17 18,-35-18,18 18,-18-18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FD564F-B96B-406B-A25A-F3ED55BB890E}" type="datetimeFigureOut">
              <a:rPr lang="en-US"/>
              <a:pPr>
                <a:defRPr/>
              </a:pPr>
              <a:t>11/17/2014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C5BA9E-E705-45DE-B21D-7B3319C3407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343D70-B3CD-4C9C-A7CC-D3C898B7FF58}" type="datetimeFigureOut">
              <a:rPr lang="en-US"/>
              <a:pPr>
                <a:defRPr/>
              </a:pPr>
              <a:t>11/17/2014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A88560-18A2-4CD0-A590-34CE6E45218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F26E16-E2D9-498E-8005-C1400C4C38FF}" type="datetimeFigureOut">
              <a:rPr lang="en-US"/>
              <a:pPr>
                <a:defRPr/>
              </a:pPr>
              <a:t>11/17/2014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2520D1-05C1-4B54-ACD5-96F7F7AB81D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179700-C0D2-4574-BF73-1BEB17A8E925}" type="datetimeFigureOut">
              <a:rPr lang="en-US"/>
              <a:pPr>
                <a:defRPr/>
              </a:pPr>
              <a:t>11/17/2014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13C984-A38C-4165-B579-C4AA7C26A1D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827E89-55AE-4B81-9E7E-708580222D42}" type="datetimeFigureOut">
              <a:rPr lang="en-US"/>
              <a:pPr>
                <a:defRPr/>
              </a:pPr>
              <a:t>11/17/2014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D385D5-53C1-4FA0-8B68-E4F1A6C0AC9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43AFE8-93CB-452B-9789-F55446BA4824}" type="datetimeFigureOut">
              <a:rPr lang="en-US"/>
              <a:pPr>
                <a:defRPr/>
              </a:pPr>
              <a:t>11/17/2014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8B575F-FE6B-46BB-B2BD-197C7280BB6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04CBD1-B533-472D-AB1C-B2BC2C769F4F}" type="datetimeFigureOut">
              <a:rPr lang="en-US"/>
              <a:pPr>
                <a:defRPr/>
              </a:pPr>
              <a:t>11/17/2014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1E9105-DD84-4488-B0D4-B0619A3B335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77044C-65BD-4EDF-B71E-2BA7F32E05EF}" type="datetimeFigureOut">
              <a:rPr lang="en-US"/>
              <a:pPr>
                <a:defRPr/>
              </a:pPr>
              <a:t>11/17/2014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02B133-30AD-4332-81E8-3BF4FC06042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929B97-CB5F-4416-B35F-DBC5C650A247}" type="datetimeFigureOut">
              <a:rPr lang="en-US"/>
              <a:pPr>
                <a:defRPr/>
              </a:pPr>
              <a:t>11/17/2014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6DCC2D-60EA-4F6F-A104-489C2EAE361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48B7BF-C622-440F-9F8A-81347B761B20}" type="datetimeFigureOut">
              <a:rPr lang="en-US"/>
              <a:pPr>
                <a:defRPr/>
              </a:pPr>
              <a:t>11/17/2014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4FBCCD-A2BE-4146-83FC-225018A7FD7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C9F320-9F8C-464D-9BC1-3D1642DADD65}" type="datetimeFigureOut">
              <a:rPr lang="en-US"/>
              <a:pPr>
                <a:defRPr/>
              </a:pPr>
              <a:t>11/17/2014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75E914-5F7A-4C23-9089-2448A309841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B1B492C-8BE3-4F79-B225-7C45C6CFA7CD}" type="datetimeFigureOut">
              <a:rPr lang="en-US"/>
              <a:pPr>
                <a:defRPr/>
              </a:pPr>
              <a:t>11/17/2014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7F42D1-E81D-418B-BF22-78B01E8991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imgres?imgurl=http://1.bp.blogspot.com/-JCcRRGDDnJo/TgAr7h-1BmI/AAAAAAAAACY/oo7F4st-rpw/s1600/Sacraments.jpg&amp;imgrefurl=http://dialectofpraxis.blogspot.com/2011_06_01_archive.html&amp;usg=__QgQzMSENVec7CCX_6v4467mR8Bs=&amp;h=325&amp;w=288&amp;sz=36&amp;hl=en&amp;start=89&amp;zoom=1&amp;tbnid=LsBZm1Qgg9-hpM:&amp;tbnh=118&amp;tbnw=105&amp;ei=0JCxTuHDE8SqsQLzj83FAQ&amp;prev=/images?q=Sacraments&amp;start=84&amp;um=1&amp;hl=en&amp;safe=active&amp;sa=N&amp;tbm=isch&amp;um=1&amp;itbs=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p:txBody>
          <a:bodyPr/>
          <a:lstStyle/>
          <a:p>
            <a:pPr eaLnBrk="1" hangingPunct="1"/>
            <a:r>
              <a:rPr lang="en-US" altLang="en-US" sz="4800" u="sng" smtClean="0">
                <a:latin typeface="Constantia" pitchFamily="18" charset="0"/>
              </a:rPr>
              <a:t>Bell Work</a:t>
            </a:r>
            <a:r>
              <a:rPr lang="en-US" altLang="en-US" sz="4000" smtClean="0">
                <a:latin typeface="Constantia" pitchFamily="18" charset="0"/>
              </a:rPr>
              <a:t/>
            </a:r>
            <a:br>
              <a:rPr lang="en-US" altLang="en-US" sz="4000" smtClean="0">
                <a:latin typeface="Constantia" pitchFamily="18" charset="0"/>
              </a:rPr>
            </a:br>
            <a:r>
              <a:rPr lang="en-US" altLang="en-US" sz="3600" smtClean="0">
                <a:latin typeface="Constantia" pitchFamily="18" charset="0"/>
              </a:rPr>
              <a:t>Monday 10/27</a:t>
            </a:r>
            <a:endParaRPr lang="en-US" altLang="en-US" sz="3600" smtClean="0"/>
          </a:p>
        </p:txBody>
      </p:sp>
      <p:sp>
        <p:nvSpPr>
          <p:cNvPr id="3075" name="Content Placeholder 2"/>
          <p:cNvSpPr>
            <a:spLocks noGrp="1"/>
          </p:cNvSpPr>
          <p:nvPr>
            <p:ph idx="4294967295"/>
          </p:nvPr>
        </p:nvSpPr>
        <p:spPr>
          <a:xfrm>
            <a:off x="381000" y="1524000"/>
            <a:ext cx="8229600" cy="4525963"/>
          </a:xfrm>
        </p:spPr>
        <p:txBody>
          <a:bodyPr/>
          <a:lstStyle/>
          <a:p>
            <a:pPr algn="ctr" eaLnBrk="1" hangingPunct="1">
              <a:buFontTx/>
              <a:buNone/>
            </a:pPr>
            <a:endParaRPr lang="en-US" altLang="en-US" dirty="0" smtClean="0">
              <a:latin typeface="Times New Roman" pitchFamily="18" charset="0"/>
              <a:cs typeface="Times New Roman" pitchFamily="18" charset="0"/>
            </a:endParaRPr>
          </a:p>
          <a:p>
            <a:pPr algn="ctr" eaLnBrk="1" hangingPunct="1">
              <a:buFontTx/>
              <a:buNone/>
            </a:pPr>
            <a:endParaRPr lang="en-US" altLang="en-US" dirty="0">
              <a:latin typeface="Times New Roman" pitchFamily="18" charset="0"/>
              <a:cs typeface="Times New Roman" pitchFamily="18" charset="0"/>
            </a:endParaRPr>
          </a:p>
          <a:p>
            <a:pPr algn="ctr" eaLnBrk="1" hangingPunct="1">
              <a:buFontTx/>
              <a:buNone/>
            </a:pPr>
            <a:endParaRPr lang="en-US" altLang="en-US" dirty="0" smtClean="0">
              <a:latin typeface="Times New Roman" pitchFamily="18" charset="0"/>
              <a:cs typeface="Times New Roman" pitchFamily="18" charset="0"/>
            </a:endParaRPr>
          </a:p>
          <a:p>
            <a:pPr algn="ctr" eaLnBrk="1" hangingPunct="1">
              <a:buFontTx/>
              <a:buNone/>
            </a:pPr>
            <a:r>
              <a:rPr lang="en-US" altLang="en-US" dirty="0" smtClean="0">
                <a:latin typeface="Times New Roman" pitchFamily="18" charset="0"/>
                <a:cs typeface="Times New Roman" pitchFamily="18" charset="0"/>
              </a:rPr>
              <a:t>Turn to page 350 and answer the three “Geography Questions” located under the previewing main ideas section</a:t>
            </a:r>
            <a:endParaRPr lang="en-US" altLang="en-US" dirty="0" smtClean="0"/>
          </a:p>
          <a:p>
            <a:pPr algn="ctr" eaLnBrk="1" hangingPunct="1">
              <a:buFontTx/>
              <a:buNone/>
            </a:pPr>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19290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Germans Adopt Christianity</a:t>
            </a:r>
            <a:endParaRPr lang="en-US" smtClean="0"/>
          </a:p>
        </p:txBody>
      </p:sp>
      <p:sp>
        <p:nvSpPr>
          <p:cNvPr id="3" name="Content Placeholder 2"/>
          <p:cNvSpPr>
            <a:spLocks noGrp="1"/>
          </p:cNvSpPr>
          <p:nvPr>
            <p:ph idx="1"/>
          </p:nvPr>
        </p:nvSpPr>
        <p:spPr>
          <a:xfrm>
            <a:off x="533400" y="1447801"/>
            <a:ext cx="4953000" cy="5206066"/>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Politics played a key role in spreading Christianity. </a:t>
            </a: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By 600 The Church and Franks converted many Germanic people </a:t>
            </a: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Religious travelers often risked their lives bringing religious beliefs to other lands</a:t>
            </a:r>
          </a:p>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Monasteries-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Religious communities built by the Church </a:t>
            </a: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Asked men to give up their possession and serve God</a:t>
            </a:r>
          </a:p>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Nuns-</a:t>
            </a:r>
            <a:r>
              <a:rPr lang="en-US" dirty="0" smtClean="0">
                <a:latin typeface="Times New Roman" pitchFamily="18" charset="0"/>
                <a:cs typeface="Times New Roman" pitchFamily="18" charset="0"/>
              </a:rPr>
              <a:t>Women who served God</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Lived in convents </a:t>
            </a:r>
          </a:p>
        </p:txBody>
      </p:sp>
      <p:pic>
        <p:nvPicPr>
          <p:cNvPr id="22531" name="Picture 2" descr="http://www.internetmonk.com/wp-content/uploads/NunsHavingFunOcean1.jpg"/>
          <p:cNvPicPr>
            <a:picLocks noChangeAspect="1" noChangeArrowheads="1"/>
          </p:cNvPicPr>
          <p:nvPr/>
        </p:nvPicPr>
        <p:blipFill>
          <a:blip r:embed="rId2"/>
          <a:srcRect/>
          <a:stretch>
            <a:fillRect/>
          </a:stretch>
        </p:blipFill>
        <p:spPr bwMode="auto">
          <a:xfrm>
            <a:off x="5410200" y="2133600"/>
            <a:ext cx="3505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Germans Adopt Christianity</a:t>
            </a:r>
            <a:endParaRPr lang="en-US" smtClean="0"/>
          </a:p>
        </p:txBody>
      </p:sp>
      <p:sp>
        <p:nvSpPr>
          <p:cNvPr id="23554" name="Content Placeholder 2"/>
          <p:cNvSpPr>
            <a:spLocks noGrp="1"/>
          </p:cNvSpPr>
          <p:nvPr>
            <p:ph idx="1"/>
          </p:nvPr>
        </p:nvSpPr>
        <p:spPr>
          <a:xfrm>
            <a:off x="457200" y="1600200"/>
            <a:ext cx="4495800" cy="4525963"/>
          </a:xfrm>
        </p:spPr>
        <p:txBody>
          <a:bodyPr/>
          <a:lstStyle/>
          <a:p>
            <a:pPr eaLnBrk="1" hangingPunct="1"/>
            <a:r>
              <a:rPr lang="en-US" b="1" u="sng" dirty="0" smtClean="0">
                <a:latin typeface="Times New Roman" pitchFamily="18" charset="0"/>
                <a:cs typeface="Times New Roman" pitchFamily="18" charset="0"/>
              </a:rPr>
              <a:t>Benedict-</a:t>
            </a:r>
          </a:p>
          <a:p>
            <a:pPr lvl="1" eaLnBrk="1" hangingPunct="1"/>
            <a:r>
              <a:rPr lang="en-US" dirty="0" smtClean="0">
                <a:latin typeface="Times New Roman" pitchFamily="18" charset="0"/>
                <a:cs typeface="Times New Roman" pitchFamily="18" charset="0"/>
              </a:rPr>
              <a:t>Italian monk who wrote rules for living in a monasteries </a:t>
            </a:r>
          </a:p>
          <a:p>
            <a:pPr eaLnBrk="1" hangingPunct="1"/>
            <a:r>
              <a:rPr lang="en-US" b="1" u="sng" dirty="0" err="1" smtClean="0">
                <a:latin typeface="Times New Roman" pitchFamily="18" charset="0"/>
                <a:cs typeface="Times New Roman" pitchFamily="18" charset="0"/>
              </a:rPr>
              <a:t>Scholastica</a:t>
            </a:r>
            <a:r>
              <a:rPr lang="en-US" b="1"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lvl="1" eaLnBrk="1" hangingPunct="1"/>
            <a:r>
              <a:rPr lang="en-US" dirty="0" smtClean="0">
                <a:latin typeface="Times New Roman" pitchFamily="18" charset="0"/>
                <a:cs typeface="Times New Roman" pitchFamily="18" charset="0"/>
              </a:rPr>
              <a:t>Benedict’s sister</a:t>
            </a:r>
          </a:p>
          <a:p>
            <a:pPr lvl="1" eaLnBrk="1" hangingPunct="1"/>
            <a:r>
              <a:rPr lang="en-US" dirty="0" smtClean="0">
                <a:latin typeface="Times New Roman" pitchFamily="18" charset="0"/>
                <a:cs typeface="Times New Roman" pitchFamily="18" charset="0"/>
              </a:rPr>
              <a:t>Adopted his rules for women living in convents </a:t>
            </a:r>
          </a:p>
        </p:txBody>
      </p:sp>
      <p:pic>
        <p:nvPicPr>
          <p:cNvPr id="23555" name="Picture 2" descr="http://www.callingallwitnesses.com/wp-content/uploads/2011/07/StBenedictScholastica.jpg"/>
          <p:cNvPicPr>
            <a:picLocks noChangeAspect="1" noChangeArrowheads="1"/>
          </p:cNvPicPr>
          <p:nvPr/>
        </p:nvPicPr>
        <p:blipFill>
          <a:blip r:embed="rId2"/>
          <a:srcRect/>
          <a:stretch>
            <a:fillRect/>
          </a:stretch>
        </p:blipFill>
        <p:spPr bwMode="auto">
          <a:xfrm>
            <a:off x="5029200" y="1447800"/>
            <a:ext cx="3190875" cy="467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Germans Adopt Christianity</a:t>
            </a:r>
            <a:endParaRPr lang="en-US" smtClean="0"/>
          </a:p>
        </p:txBody>
      </p:sp>
      <p:sp>
        <p:nvSpPr>
          <p:cNvPr id="3" name="Content Placeholder 2"/>
          <p:cNvSpPr>
            <a:spLocks noGrp="1"/>
          </p:cNvSpPr>
          <p:nvPr>
            <p:ph idx="1"/>
          </p:nvPr>
        </p:nvSpPr>
        <p:spPr>
          <a:xfrm>
            <a:off x="457200" y="1600200"/>
            <a:ext cx="5867400" cy="4525963"/>
          </a:xfrm>
        </p:spPr>
        <p:txBody>
          <a:bodyPr rtlCol="0">
            <a:normAutofit lnSpcReduction="10000"/>
          </a:bodyPr>
          <a:lstStyle/>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Monks and nuns-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Devoted their lives to prayer and good works  </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Opened schools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Maintained libraries </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Copied books</a:t>
            </a:r>
          </a:p>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Illuminated Manuscripts-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Beautiful religious writings decorated with ornate pictures </a:t>
            </a:r>
          </a:p>
          <a:p>
            <a:pPr lvl="1" eaLnBrk="1" fontAlgn="auto" hangingPunct="1">
              <a:spcAft>
                <a:spcPts val="0"/>
              </a:spcAft>
              <a:buFont typeface="Arial" pitchFamily="34" charset="0"/>
              <a:buChar char="–"/>
              <a:defRPr/>
            </a:pPr>
            <a:endParaRPr lang="en-US" dirty="0">
              <a:latin typeface="Times New Roman" pitchFamily="18" charset="0"/>
              <a:cs typeface="Times New Roman" pitchFamily="18" charset="0"/>
            </a:endParaRPr>
          </a:p>
        </p:txBody>
      </p:sp>
      <p:pic>
        <p:nvPicPr>
          <p:cNvPr id="24579" name="Picture 2" descr="http://www.abebooks.com/images/books/illuminated-manuscripts/das-gebetbuch-lorenzos-de-medici.jpg"/>
          <p:cNvPicPr>
            <a:picLocks noChangeAspect="1" noChangeArrowheads="1"/>
          </p:cNvPicPr>
          <p:nvPr/>
        </p:nvPicPr>
        <p:blipFill>
          <a:blip r:embed="rId2"/>
          <a:srcRect/>
          <a:stretch>
            <a:fillRect/>
          </a:stretch>
        </p:blipFill>
        <p:spPr bwMode="auto">
          <a:xfrm>
            <a:off x="5410200" y="2743200"/>
            <a:ext cx="3333750"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Germans Adopt Christianity</a:t>
            </a:r>
            <a:endParaRPr lang="en-US" smtClean="0"/>
          </a:p>
        </p:txBody>
      </p:sp>
      <p:sp>
        <p:nvSpPr>
          <p:cNvPr id="25602" name="Content Placeholder 2"/>
          <p:cNvSpPr>
            <a:spLocks noGrp="1"/>
          </p:cNvSpPr>
          <p:nvPr>
            <p:ph idx="1"/>
          </p:nvPr>
        </p:nvSpPr>
        <p:spPr>
          <a:xfrm>
            <a:off x="457200" y="1600200"/>
            <a:ext cx="5410200" cy="4525963"/>
          </a:xfrm>
        </p:spPr>
        <p:txBody>
          <a:bodyPr/>
          <a:lstStyle/>
          <a:p>
            <a:pPr eaLnBrk="1" hangingPunct="1">
              <a:lnSpc>
                <a:spcPct val="90000"/>
              </a:lnSpc>
            </a:pPr>
            <a:r>
              <a:rPr lang="en-US" dirty="0" smtClean="0">
                <a:latin typeface="Times New Roman" pitchFamily="18" charset="0"/>
                <a:cs typeface="Times New Roman" pitchFamily="18" charset="0"/>
              </a:rPr>
              <a:t>590-Gregory I becomes pope</a:t>
            </a:r>
          </a:p>
          <a:p>
            <a:pPr lvl="1" eaLnBrk="1" hangingPunct="1">
              <a:lnSpc>
                <a:spcPct val="90000"/>
              </a:lnSpc>
            </a:pPr>
            <a:r>
              <a:rPr lang="en-US" dirty="0" smtClean="0">
                <a:latin typeface="Times New Roman" pitchFamily="18" charset="0"/>
                <a:cs typeface="Times New Roman" pitchFamily="18" charset="0"/>
              </a:rPr>
              <a:t>Under him the office of the pope expands</a:t>
            </a:r>
          </a:p>
          <a:p>
            <a:pPr lvl="1" eaLnBrk="1" hangingPunct="1">
              <a:lnSpc>
                <a:spcPct val="90000"/>
              </a:lnSpc>
            </a:pPr>
            <a:r>
              <a:rPr lang="en-US" dirty="0" smtClean="0">
                <a:latin typeface="Times New Roman" pitchFamily="18" charset="0"/>
                <a:cs typeface="Times New Roman" pitchFamily="18" charset="0"/>
              </a:rPr>
              <a:t>Becomes secular (worldly) now involved in politics</a:t>
            </a:r>
          </a:p>
          <a:p>
            <a:pPr eaLnBrk="1" hangingPunct="1">
              <a:lnSpc>
                <a:spcPct val="90000"/>
              </a:lnSpc>
            </a:pPr>
            <a:r>
              <a:rPr lang="en-US" b="1" u="sng" dirty="0" smtClean="0">
                <a:latin typeface="Times New Roman" pitchFamily="18" charset="0"/>
                <a:cs typeface="Times New Roman" pitchFamily="18" charset="0"/>
              </a:rPr>
              <a:t>Used Church Funds to-</a:t>
            </a:r>
          </a:p>
          <a:p>
            <a:pPr lvl="1" eaLnBrk="1" hangingPunct="1">
              <a:lnSpc>
                <a:spcPct val="90000"/>
              </a:lnSpc>
            </a:pPr>
            <a:r>
              <a:rPr lang="en-US" dirty="0" smtClean="0">
                <a:latin typeface="Times New Roman" pitchFamily="18" charset="0"/>
                <a:cs typeface="Times New Roman" pitchFamily="18" charset="0"/>
              </a:rPr>
              <a:t>Raise an army</a:t>
            </a:r>
          </a:p>
          <a:p>
            <a:pPr lvl="1" eaLnBrk="1" hangingPunct="1">
              <a:lnSpc>
                <a:spcPct val="90000"/>
              </a:lnSpc>
            </a:pPr>
            <a:r>
              <a:rPr lang="en-US" dirty="0" smtClean="0">
                <a:latin typeface="Times New Roman" pitchFamily="18" charset="0"/>
                <a:cs typeface="Times New Roman" pitchFamily="18" charset="0"/>
              </a:rPr>
              <a:t>Repair roads</a:t>
            </a:r>
          </a:p>
          <a:p>
            <a:pPr lvl="1" eaLnBrk="1" hangingPunct="1">
              <a:lnSpc>
                <a:spcPct val="90000"/>
              </a:lnSpc>
            </a:pPr>
            <a:r>
              <a:rPr lang="en-US" dirty="0" smtClean="0">
                <a:latin typeface="Times New Roman" pitchFamily="18" charset="0"/>
                <a:cs typeface="Times New Roman" pitchFamily="18" charset="0"/>
              </a:rPr>
              <a:t>Help the poor </a:t>
            </a:r>
          </a:p>
        </p:txBody>
      </p:sp>
      <p:pic>
        <p:nvPicPr>
          <p:cNvPr id="25603" name="Picture 2" descr="http://upload.wikimedia.org/wikipedia/commons/thumb/0/07/Gregorythegreat.jpg/220px-Gregorythegreat.jpg"/>
          <p:cNvPicPr>
            <a:picLocks noChangeAspect="1" noChangeArrowheads="1"/>
          </p:cNvPicPr>
          <p:nvPr/>
        </p:nvPicPr>
        <p:blipFill>
          <a:blip r:embed="rId2"/>
          <a:srcRect/>
          <a:stretch>
            <a:fillRect/>
          </a:stretch>
        </p:blipFill>
        <p:spPr bwMode="auto">
          <a:xfrm>
            <a:off x="5867400" y="2209800"/>
            <a:ext cx="2933700" cy="412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An Empire Evolves</a:t>
            </a:r>
            <a:endParaRPr lang="en-US" smtClean="0"/>
          </a:p>
        </p:txBody>
      </p:sp>
      <p:sp>
        <p:nvSpPr>
          <p:cNvPr id="26626" name="Content Placeholder 2"/>
          <p:cNvSpPr>
            <a:spLocks noGrp="1"/>
          </p:cNvSpPr>
          <p:nvPr>
            <p:ph idx="1"/>
          </p:nvPr>
        </p:nvSpPr>
        <p:spPr>
          <a:xfrm>
            <a:off x="457200" y="1600200"/>
            <a:ext cx="4800600" cy="4525963"/>
          </a:xfrm>
        </p:spPr>
        <p:txBody>
          <a:bodyPr/>
          <a:lstStyle/>
          <a:p>
            <a:pPr eaLnBrk="1" hangingPunct="1"/>
            <a:r>
              <a:rPr lang="en-US" smtClean="0">
                <a:latin typeface="Times New Roman" pitchFamily="18" charset="0"/>
                <a:cs typeface="Times New Roman" pitchFamily="18" charset="0"/>
              </a:rPr>
              <a:t>Roman empire dissolved </a:t>
            </a:r>
          </a:p>
          <a:p>
            <a:pPr lvl="1" eaLnBrk="1" hangingPunct="1"/>
            <a:r>
              <a:rPr lang="en-US" smtClean="0">
                <a:latin typeface="Times New Roman" pitchFamily="18" charset="0"/>
                <a:cs typeface="Times New Roman" pitchFamily="18" charset="0"/>
              </a:rPr>
              <a:t>Small kingdoms sprang up</a:t>
            </a:r>
          </a:p>
          <a:p>
            <a:pPr lvl="1" eaLnBrk="1" hangingPunct="1"/>
            <a:r>
              <a:rPr lang="en-US" smtClean="0">
                <a:latin typeface="Times New Roman" pitchFamily="18" charset="0"/>
                <a:cs typeface="Times New Roman" pitchFamily="18" charset="0"/>
              </a:rPr>
              <a:t>England split into 7 kingdoms </a:t>
            </a:r>
          </a:p>
          <a:p>
            <a:pPr lvl="1" eaLnBrk="1" hangingPunct="1"/>
            <a:r>
              <a:rPr lang="en-US" smtClean="0">
                <a:latin typeface="Times New Roman" pitchFamily="18" charset="0"/>
                <a:cs typeface="Times New Roman" pitchFamily="18" charset="0"/>
              </a:rPr>
              <a:t>Gaul-Largest of the kingdoms </a:t>
            </a:r>
          </a:p>
          <a:p>
            <a:pPr lvl="2" eaLnBrk="1" hangingPunct="1"/>
            <a:r>
              <a:rPr lang="en-US" smtClean="0">
                <a:latin typeface="Times New Roman" pitchFamily="18" charset="0"/>
                <a:cs typeface="Times New Roman" pitchFamily="18" charset="0"/>
              </a:rPr>
              <a:t>Controlled by the Franks</a:t>
            </a:r>
          </a:p>
          <a:p>
            <a:pPr lvl="2" eaLnBrk="1" hangingPunct="1">
              <a:buFont typeface="Arial" charset="0"/>
              <a:buNone/>
            </a:pPr>
            <a:endParaRPr lang="en-US" smtClean="0">
              <a:latin typeface="Times New Roman" pitchFamily="18" charset="0"/>
              <a:cs typeface="Times New Roman" pitchFamily="18" charset="0"/>
            </a:endParaRPr>
          </a:p>
        </p:txBody>
      </p:sp>
      <p:pic>
        <p:nvPicPr>
          <p:cNvPr id="26627" name="Picture 2" descr="http://skola.amoskadan.cz/s_aj/esc/images/UK/History/MERCIA.jpg"/>
          <p:cNvPicPr>
            <a:picLocks noChangeAspect="1" noChangeArrowheads="1"/>
          </p:cNvPicPr>
          <p:nvPr/>
        </p:nvPicPr>
        <p:blipFill>
          <a:blip r:embed="rId2"/>
          <a:srcRect/>
          <a:stretch>
            <a:fillRect/>
          </a:stretch>
        </p:blipFill>
        <p:spPr bwMode="auto">
          <a:xfrm>
            <a:off x="5334000" y="1676400"/>
            <a:ext cx="38100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An Empire Evolves</a:t>
            </a:r>
            <a:endParaRPr lang="en-US" smtClean="0"/>
          </a:p>
        </p:txBody>
      </p:sp>
      <p:sp>
        <p:nvSpPr>
          <p:cNvPr id="27650" name="Content Placeholder 2"/>
          <p:cNvSpPr>
            <a:spLocks noGrp="1"/>
          </p:cNvSpPr>
          <p:nvPr>
            <p:ph idx="1"/>
          </p:nvPr>
        </p:nvSpPr>
        <p:spPr/>
        <p:txBody>
          <a:bodyPr/>
          <a:lstStyle/>
          <a:p>
            <a:pPr eaLnBrk="1" hangingPunct="1"/>
            <a:r>
              <a:rPr lang="en-US" b="1" u="sng" dirty="0" smtClean="0">
                <a:latin typeface="Times New Roman" pitchFamily="18" charset="0"/>
                <a:cs typeface="Times New Roman" pitchFamily="18" charset="0"/>
              </a:rPr>
              <a:t>Charles Martel Emerges-</a:t>
            </a:r>
          </a:p>
          <a:p>
            <a:pPr lvl="1" eaLnBrk="1" hangingPunct="1"/>
            <a:r>
              <a:rPr lang="en-US" dirty="0" smtClean="0">
                <a:latin typeface="Times New Roman" pitchFamily="18" charset="0"/>
                <a:cs typeface="Times New Roman" pitchFamily="18" charset="0"/>
              </a:rPr>
              <a:t>Major Domo-Mayor of the palace</a:t>
            </a:r>
          </a:p>
          <a:p>
            <a:pPr lvl="2" eaLnBrk="1" hangingPunct="1"/>
            <a:r>
              <a:rPr lang="en-US" dirty="0" smtClean="0">
                <a:latin typeface="Times New Roman" pitchFamily="18" charset="0"/>
                <a:cs typeface="Times New Roman" pitchFamily="18" charset="0"/>
              </a:rPr>
              <a:t>Most powerful person in the Frankish kingdom </a:t>
            </a:r>
          </a:p>
          <a:p>
            <a:pPr lvl="1" eaLnBrk="1" hangingPunct="1"/>
            <a:r>
              <a:rPr lang="en-US" dirty="0" smtClean="0">
                <a:latin typeface="Times New Roman" pitchFamily="18" charset="0"/>
                <a:cs typeface="Times New Roman" pitchFamily="18" charset="0"/>
              </a:rPr>
              <a:t>719-Charles Martel becomes major domo </a:t>
            </a:r>
          </a:p>
          <a:p>
            <a:pPr lvl="2" eaLnBrk="1" hangingPunct="1"/>
            <a:r>
              <a:rPr lang="en-US" dirty="0" smtClean="0">
                <a:latin typeface="Times New Roman" pitchFamily="18" charset="0"/>
                <a:cs typeface="Times New Roman" pitchFamily="18" charset="0"/>
              </a:rPr>
              <a:t>Nicknamed Charles “The Hammer”</a:t>
            </a:r>
          </a:p>
          <a:p>
            <a:pPr lvl="2" eaLnBrk="1" hangingPunct="1"/>
            <a:r>
              <a:rPr lang="en-US" dirty="0" smtClean="0">
                <a:latin typeface="Times New Roman" pitchFamily="18" charset="0"/>
                <a:cs typeface="Times New Roman" pitchFamily="18" charset="0"/>
              </a:rPr>
              <a:t>Extended the Franks reign North, South and East</a:t>
            </a:r>
          </a:p>
          <a:p>
            <a:pPr lvl="2" eaLnBrk="1" hangingPunct="1"/>
            <a:r>
              <a:rPr lang="en-US" dirty="0" smtClean="0">
                <a:latin typeface="Times New Roman" pitchFamily="18" charset="0"/>
                <a:cs typeface="Times New Roman" pitchFamily="18" charset="0"/>
              </a:rPr>
              <a:t>732-Battle of Tours- Defeated Muslim raiders in Spain </a:t>
            </a:r>
          </a:p>
          <a:p>
            <a:pPr lvl="1" eaLnBrk="1" hangingPunct="1"/>
            <a:r>
              <a:rPr lang="en-US" dirty="0" smtClean="0">
                <a:latin typeface="Times New Roman" pitchFamily="18" charset="0"/>
                <a:cs typeface="Times New Roman" pitchFamily="18" charset="0"/>
              </a:rPr>
              <a:t>Carolingian Dynasty-Ruled the Franks from 751 to 987</a:t>
            </a:r>
          </a:p>
        </p:txBody>
      </p:sp>
      <p:pic>
        <p:nvPicPr>
          <p:cNvPr id="27651" name="Picture 5" descr="Charles_Martel_(686-741)"/>
          <p:cNvPicPr>
            <a:picLocks noChangeAspect="1" noChangeArrowheads="1"/>
          </p:cNvPicPr>
          <p:nvPr/>
        </p:nvPicPr>
        <p:blipFill>
          <a:blip r:embed="rId2"/>
          <a:srcRect/>
          <a:stretch>
            <a:fillRect/>
          </a:stretch>
        </p:blipFill>
        <p:spPr bwMode="auto">
          <a:xfrm>
            <a:off x="6826250" y="304800"/>
            <a:ext cx="2317750" cy="245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Charlemagne Becomes Empire</a:t>
            </a:r>
          </a:p>
        </p:txBody>
      </p:sp>
      <p:sp>
        <p:nvSpPr>
          <p:cNvPr id="28674" name="Content Placeholder 2"/>
          <p:cNvSpPr>
            <a:spLocks noGrp="1"/>
          </p:cNvSpPr>
          <p:nvPr>
            <p:ph idx="1"/>
          </p:nvPr>
        </p:nvSpPr>
        <p:spPr>
          <a:xfrm>
            <a:off x="457200" y="1600200"/>
            <a:ext cx="4191000" cy="4525963"/>
          </a:xfrm>
        </p:spPr>
        <p:txBody>
          <a:bodyPr/>
          <a:lstStyle/>
          <a:p>
            <a:pPr eaLnBrk="1" hangingPunct="1"/>
            <a:r>
              <a:rPr lang="en-US" b="1" u="sng" dirty="0" smtClean="0">
                <a:latin typeface="Times New Roman" pitchFamily="18" charset="0"/>
              </a:rPr>
              <a:t>Charlemagne-</a:t>
            </a:r>
          </a:p>
          <a:p>
            <a:pPr lvl="1" eaLnBrk="1" hangingPunct="1"/>
            <a:r>
              <a:rPr lang="en-US" dirty="0" smtClean="0">
                <a:latin typeface="Times New Roman" pitchFamily="18" charset="0"/>
              </a:rPr>
              <a:t>Charles “The Great”</a:t>
            </a:r>
          </a:p>
          <a:p>
            <a:pPr lvl="1" eaLnBrk="1" hangingPunct="1"/>
            <a:r>
              <a:rPr lang="en-US" dirty="0" smtClean="0">
                <a:latin typeface="Times New Roman" pitchFamily="18" charset="0"/>
              </a:rPr>
              <a:t>Ruled the Franks from 771 to 813</a:t>
            </a:r>
          </a:p>
          <a:p>
            <a:pPr lvl="1" eaLnBrk="1" hangingPunct="1"/>
            <a:r>
              <a:rPr lang="en-US" dirty="0" smtClean="0">
                <a:latin typeface="Times New Roman" pitchFamily="18" charset="0"/>
              </a:rPr>
              <a:t>Tall man 6’4”</a:t>
            </a:r>
          </a:p>
        </p:txBody>
      </p:sp>
      <p:pic>
        <p:nvPicPr>
          <p:cNvPr id="28675" name="Picture 5" descr="c6-charlemagne3"/>
          <p:cNvPicPr>
            <a:picLocks noChangeAspect="1" noChangeArrowheads="1"/>
          </p:cNvPicPr>
          <p:nvPr/>
        </p:nvPicPr>
        <p:blipFill>
          <a:blip r:embed="rId2"/>
          <a:srcRect/>
          <a:stretch>
            <a:fillRect/>
          </a:stretch>
        </p:blipFill>
        <p:spPr bwMode="auto">
          <a:xfrm>
            <a:off x="5105400" y="1447800"/>
            <a:ext cx="3730625" cy="45100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r>
              <a:rPr lang="en-US" u="sng" smtClean="0">
                <a:latin typeface="Times New Roman" pitchFamily="18" charset="0"/>
                <a:cs typeface="Times New Roman" pitchFamily="18" charset="0"/>
              </a:rPr>
              <a:t>Charlemagne Becomes Empire</a:t>
            </a:r>
          </a:p>
        </p:txBody>
      </p:sp>
      <p:sp>
        <p:nvSpPr>
          <p:cNvPr id="29698" name="Rectangle 3"/>
          <p:cNvSpPr>
            <a:spLocks noGrp="1"/>
          </p:cNvSpPr>
          <p:nvPr>
            <p:ph type="body" idx="1"/>
          </p:nvPr>
        </p:nvSpPr>
        <p:spPr>
          <a:xfrm>
            <a:off x="457200" y="1600200"/>
            <a:ext cx="5181600" cy="4525963"/>
          </a:xfrm>
        </p:spPr>
        <p:txBody>
          <a:bodyPr/>
          <a:lstStyle/>
          <a:p>
            <a:pPr eaLnBrk="1" hangingPunct="1">
              <a:lnSpc>
                <a:spcPct val="80000"/>
              </a:lnSpc>
            </a:pPr>
            <a:r>
              <a:rPr lang="en-US" sz="2800" b="1" u="sng" dirty="0" smtClean="0">
                <a:latin typeface="Times New Roman" pitchFamily="18" charset="0"/>
              </a:rPr>
              <a:t>Charlemagne Extends the Franks Rule</a:t>
            </a:r>
          </a:p>
          <a:p>
            <a:pPr lvl="1" eaLnBrk="1" hangingPunct="1">
              <a:lnSpc>
                <a:spcPct val="80000"/>
              </a:lnSpc>
            </a:pPr>
            <a:r>
              <a:rPr lang="en-US" sz="2400" dirty="0" smtClean="0">
                <a:latin typeface="Times New Roman" pitchFamily="18" charset="0"/>
              </a:rPr>
              <a:t>Ruled the greatest empire since Rome</a:t>
            </a:r>
          </a:p>
          <a:p>
            <a:pPr lvl="1" eaLnBrk="1" hangingPunct="1">
              <a:lnSpc>
                <a:spcPct val="80000"/>
              </a:lnSpc>
            </a:pPr>
            <a:r>
              <a:rPr lang="en-US" sz="2400" dirty="0" smtClean="0">
                <a:latin typeface="Times New Roman" pitchFamily="18" charset="0"/>
              </a:rPr>
              <a:t>Conquered new lands to the south and east</a:t>
            </a:r>
          </a:p>
          <a:p>
            <a:pPr lvl="1" eaLnBrk="1" hangingPunct="1">
              <a:lnSpc>
                <a:spcPct val="80000"/>
              </a:lnSpc>
            </a:pPr>
            <a:r>
              <a:rPr lang="en-US" sz="2400" dirty="0" smtClean="0">
                <a:latin typeface="Times New Roman" pitchFamily="18" charset="0"/>
              </a:rPr>
              <a:t>Spread Christianity</a:t>
            </a:r>
          </a:p>
          <a:p>
            <a:pPr lvl="1" eaLnBrk="1" hangingPunct="1">
              <a:lnSpc>
                <a:spcPct val="80000"/>
              </a:lnSpc>
            </a:pPr>
            <a:r>
              <a:rPr lang="en-US" sz="2400" dirty="0" smtClean="0">
                <a:latin typeface="Times New Roman" pitchFamily="18" charset="0"/>
              </a:rPr>
              <a:t>Most powerful King in Western Europe </a:t>
            </a:r>
          </a:p>
          <a:p>
            <a:pPr lvl="1" eaLnBrk="1" hangingPunct="1">
              <a:lnSpc>
                <a:spcPct val="80000"/>
              </a:lnSpc>
            </a:pPr>
            <a:r>
              <a:rPr lang="en-US" sz="2400" dirty="0" smtClean="0">
                <a:latin typeface="Times New Roman" pitchFamily="18" charset="0"/>
              </a:rPr>
              <a:t>800-Pope Leo III crowns him “Roman Emperor”</a:t>
            </a:r>
          </a:p>
          <a:p>
            <a:pPr lvl="2" eaLnBrk="1" hangingPunct="1">
              <a:lnSpc>
                <a:spcPct val="80000"/>
              </a:lnSpc>
            </a:pPr>
            <a:r>
              <a:rPr lang="en-US" sz="2000" dirty="0" smtClean="0">
                <a:latin typeface="Times New Roman" pitchFamily="18" charset="0"/>
              </a:rPr>
              <a:t>Joined Germanic power and the Church</a:t>
            </a:r>
          </a:p>
        </p:txBody>
      </p:sp>
      <p:pic>
        <p:nvPicPr>
          <p:cNvPr id="29699" name="Picture 5" descr="e320634b1c2431ae93c9098e753a173a_1M"/>
          <p:cNvPicPr>
            <a:picLocks noChangeAspect="1" noChangeArrowheads="1"/>
          </p:cNvPicPr>
          <p:nvPr/>
        </p:nvPicPr>
        <p:blipFill>
          <a:blip r:embed="rId2"/>
          <a:srcRect/>
          <a:stretch>
            <a:fillRect/>
          </a:stretch>
        </p:blipFill>
        <p:spPr bwMode="auto">
          <a:xfrm>
            <a:off x="5715000" y="1828800"/>
            <a:ext cx="3100388" cy="37052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en-US" u="sng" smtClean="0">
                <a:latin typeface="Times New Roman" pitchFamily="18" charset="0"/>
                <a:cs typeface="Times New Roman" pitchFamily="18" charset="0"/>
              </a:rPr>
              <a:t>Charlemagne Becomes Empire</a:t>
            </a:r>
          </a:p>
        </p:txBody>
      </p:sp>
      <p:sp>
        <p:nvSpPr>
          <p:cNvPr id="30722" name="Rectangle 3"/>
          <p:cNvSpPr>
            <a:spLocks noGrp="1"/>
          </p:cNvSpPr>
          <p:nvPr>
            <p:ph type="body" idx="1"/>
          </p:nvPr>
        </p:nvSpPr>
        <p:spPr/>
        <p:txBody>
          <a:bodyPr/>
          <a:lstStyle/>
          <a:p>
            <a:pPr eaLnBrk="1" hangingPunct="1"/>
            <a:r>
              <a:rPr lang="en-US" smtClean="0">
                <a:latin typeface="Times New Roman" pitchFamily="18" charset="0"/>
              </a:rPr>
              <a:t>813-Charlemagne crowns his son Louis “The Pious” emperor</a:t>
            </a:r>
          </a:p>
          <a:p>
            <a:pPr lvl="1" eaLnBrk="1" hangingPunct="1"/>
            <a:r>
              <a:rPr lang="en-US" smtClean="0">
                <a:latin typeface="Times New Roman" pitchFamily="18" charset="0"/>
              </a:rPr>
              <a:t>Louis “The Pious”</a:t>
            </a:r>
          </a:p>
          <a:p>
            <a:pPr lvl="2" eaLnBrk="1" hangingPunct="1"/>
            <a:r>
              <a:rPr lang="en-US" smtClean="0">
                <a:latin typeface="Times New Roman" pitchFamily="18" charset="0"/>
              </a:rPr>
              <a:t>Very Religious Man</a:t>
            </a:r>
          </a:p>
          <a:p>
            <a:pPr lvl="2" eaLnBrk="1" hangingPunct="1"/>
            <a:r>
              <a:rPr lang="en-US" smtClean="0">
                <a:latin typeface="Times New Roman" pitchFamily="18" charset="0"/>
              </a:rPr>
              <a:t>Ineffective ruler</a:t>
            </a:r>
          </a:p>
          <a:p>
            <a:pPr lvl="1" eaLnBrk="1" hangingPunct="1"/>
            <a:r>
              <a:rPr lang="en-US" smtClean="0">
                <a:latin typeface="Times New Roman" pitchFamily="18" charset="0"/>
              </a:rPr>
              <a:t>Louis’ three sons</a:t>
            </a:r>
          </a:p>
          <a:p>
            <a:pPr lvl="2" eaLnBrk="1" hangingPunct="1"/>
            <a:r>
              <a:rPr lang="en-US" smtClean="0">
                <a:latin typeface="Times New Roman" pitchFamily="18" charset="0"/>
              </a:rPr>
              <a:t>Lothair, Charles the Bald, Louis the German </a:t>
            </a:r>
          </a:p>
          <a:p>
            <a:pPr lvl="1" eaLnBrk="1" hangingPunct="1"/>
            <a:r>
              <a:rPr lang="en-US" smtClean="0">
                <a:latin typeface="Times New Roman" pitchFamily="18" charset="0"/>
              </a:rPr>
              <a:t>Treaty of Verdun</a:t>
            </a:r>
          </a:p>
          <a:p>
            <a:pPr lvl="2" eaLnBrk="1" hangingPunct="1"/>
            <a:r>
              <a:rPr lang="en-US" smtClean="0">
                <a:latin typeface="Times New Roman" pitchFamily="18" charset="0"/>
              </a:rPr>
              <a:t>Divided Louis’ Kingdom among his three sons</a:t>
            </a:r>
          </a:p>
          <a:p>
            <a:pPr lvl="2" eaLnBrk="1" hangingPunct="1"/>
            <a:endParaRPr lang="en-US" smtClean="0">
              <a:latin typeface="Times New Roman" pitchFamily="18" charset="0"/>
            </a:endParaRPr>
          </a:p>
        </p:txBody>
      </p:sp>
      <p:pic>
        <p:nvPicPr>
          <p:cNvPr id="30723" name="Picture 5" descr="Lodewijk_I_de_Vrome_778-840"/>
          <p:cNvPicPr>
            <a:picLocks noChangeAspect="1" noChangeArrowheads="1"/>
          </p:cNvPicPr>
          <p:nvPr/>
        </p:nvPicPr>
        <p:blipFill>
          <a:blip r:embed="rId2"/>
          <a:srcRect/>
          <a:stretch>
            <a:fillRect/>
          </a:stretch>
        </p:blipFill>
        <p:spPr bwMode="auto">
          <a:xfrm>
            <a:off x="4876800" y="2133600"/>
            <a:ext cx="1893888"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5300" u="sng" dirty="0" smtClean="0">
                <a:latin typeface="Constantia" pitchFamily="18" charset="0"/>
              </a:rPr>
              <a:t>Bell Work</a:t>
            </a:r>
            <a:r>
              <a:rPr lang="en-US" dirty="0" smtClean="0">
                <a:latin typeface="Constantia" pitchFamily="18" charset="0"/>
              </a:rPr>
              <a:t/>
            </a:r>
            <a:br>
              <a:rPr lang="en-US" dirty="0" smtClean="0">
                <a:latin typeface="Constantia" pitchFamily="18" charset="0"/>
              </a:rPr>
            </a:br>
            <a:r>
              <a:rPr lang="en-US" sz="4000" dirty="0" smtClean="0">
                <a:latin typeface="Constantia" pitchFamily="18" charset="0"/>
              </a:rPr>
              <a:t>Thursday 10/30</a:t>
            </a:r>
            <a:endParaRPr lang="en-US" sz="4000" dirty="0" smtClean="0"/>
          </a:p>
        </p:txBody>
      </p:sp>
      <p:sp>
        <p:nvSpPr>
          <p:cNvPr id="6147" name="Content Placeholder 2"/>
          <p:cNvSpPr>
            <a:spLocks noGrp="1"/>
          </p:cNvSpPr>
          <p:nvPr>
            <p:ph idx="1"/>
          </p:nvPr>
        </p:nvSpPr>
        <p:spPr/>
        <p:txBody>
          <a:bodyPr/>
          <a:lstStyle/>
          <a:p>
            <a:pPr algn="ctr" eaLnBrk="1" hangingPunct="1">
              <a:buFontTx/>
              <a:buNone/>
            </a:pPr>
            <a:r>
              <a:rPr lang="en-US" altLang="en-US" u="sng" smtClean="0">
                <a:latin typeface="Times New Roman" pitchFamily="18" charset="0"/>
                <a:cs typeface="Times New Roman" pitchFamily="18" charset="0"/>
              </a:rPr>
              <a:t>Look in your book beginning on page 358 and     begin </a:t>
            </a:r>
            <a:r>
              <a:rPr lang="en-US" altLang="en-US" b="1" i="1" u="sng" smtClean="0">
                <a:latin typeface="Times New Roman" pitchFamily="18" charset="0"/>
                <a:cs typeface="Times New Roman" pitchFamily="18" charset="0"/>
              </a:rPr>
              <a:t>reading</a:t>
            </a:r>
            <a:r>
              <a:rPr lang="en-US" altLang="en-US" u="sng" smtClean="0">
                <a:latin typeface="Times New Roman" pitchFamily="18" charset="0"/>
                <a:cs typeface="Times New Roman" pitchFamily="18" charset="0"/>
              </a:rPr>
              <a:t> to find the answers</a:t>
            </a:r>
            <a:endParaRPr lang="en-US" altLang="en-US" smtClean="0"/>
          </a:p>
          <a:p>
            <a:pPr eaLnBrk="1" hangingPunct="1">
              <a:buFontTx/>
              <a:buChar char="•"/>
            </a:pPr>
            <a:r>
              <a:rPr lang="en-US" altLang="en-US" smtClean="0">
                <a:latin typeface="Times New Roman" pitchFamily="18" charset="0"/>
              </a:rPr>
              <a:t>1.) What group invaded Europe in the 800’s?  </a:t>
            </a:r>
          </a:p>
          <a:p>
            <a:pPr eaLnBrk="1" hangingPunct="1">
              <a:buFontTx/>
              <a:buChar char="•"/>
            </a:pPr>
            <a:endParaRPr lang="en-US" altLang="en-US" smtClean="0">
              <a:latin typeface="Times New Roman" pitchFamily="18" charset="0"/>
            </a:endParaRPr>
          </a:p>
          <a:p>
            <a:pPr eaLnBrk="1" hangingPunct="1">
              <a:buFontTx/>
              <a:buChar char="•"/>
            </a:pPr>
            <a:r>
              <a:rPr lang="en-US" altLang="en-US" smtClean="0">
                <a:latin typeface="Times New Roman" pitchFamily="18" charset="0"/>
              </a:rPr>
              <a:t>2.) What would a lord give a vassal in exchange for military protection? </a:t>
            </a:r>
          </a:p>
          <a:p>
            <a:pPr eaLnBrk="1" hangingPunct="1">
              <a:buFontTx/>
              <a:buChar char="•"/>
            </a:pPr>
            <a:endParaRPr lang="en-US" altLang="en-US" smtClean="0">
              <a:latin typeface="Times New Roman" pitchFamily="18" charset="0"/>
            </a:endParaRPr>
          </a:p>
          <a:p>
            <a:pPr eaLnBrk="1" hangingPunct="1">
              <a:buFontTx/>
              <a:buChar char="•"/>
            </a:pPr>
            <a:r>
              <a:rPr lang="en-US" altLang="en-US" smtClean="0">
                <a:latin typeface="Times New Roman" pitchFamily="18" charset="0"/>
              </a:rPr>
              <a:t>3.) What shape does the structure of Feudal Society look like?</a:t>
            </a:r>
            <a:r>
              <a:rPr lang="en-US" altLang="en-US" smtClean="0"/>
              <a:t> </a:t>
            </a:r>
          </a:p>
          <a:p>
            <a:pPr eaLnBrk="1" hangingPunct="1"/>
            <a:endParaRPr lang="en-US" altLang="en-US" smtClean="0"/>
          </a:p>
        </p:txBody>
      </p:sp>
    </p:spTree>
    <p:extLst>
      <p:ext uri="{BB962C8B-B14F-4D97-AF65-F5344CB8AC3E}">
        <p14:creationId xmlns:p14="http://schemas.microsoft.com/office/powerpoint/2010/main" val="2410614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09600" y="381000"/>
            <a:ext cx="7772400" cy="1470025"/>
          </a:xfrm>
        </p:spPr>
        <p:txBody>
          <a:bodyPr/>
          <a:lstStyle/>
          <a:p>
            <a:pPr eaLnBrk="1" hangingPunct="1"/>
            <a:r>
              <a:rPr lang="en-US" b="1" u="sng" smtClean="0">
                <a:latin typeface="Times New Roman" pitchFamily="18" charset="0"/>
                <a:cs typeface="Times New Roman" pitchFamily="18" charset="0"/>
              </a:rPr>
              <a:t>European Middle Ages</a:t>
            </a:r>
          </a:p>
        </p:txBody>
      </p:sp>
      <p:sp>
        <p:nvSpPr>
          <p:cNvPr id="3" name="Subtitle 2"/>
          <p:cNvSpPr>
            <a:spLocks noGrp="1"/>
          </p:cNvSpPr>
          <p:nvPr>
            <p:ph type="subTitle" idx="1"/>
          </p:nvPr>
        </p:nvSpPr>
        <p:spPr>
          <a:xfrm>
            <a:off x="1371600" y="5638800"/>
            <a:ext cx="6400800" cy="762000"/>
          </a:xfrm>
        </p:spPr>
        <p:txBody>
          <a:bodyPr rtlCol="0">
            <a:normAutofit/>
          </a:bodyPr>
          <a:lstStyle/>
          <a:p>
            <a:pPr eaLnBrk="1" fontAlgn="auto" hangingPunct="1">
              <a:spcAft>
                <a:spcPts val="0"/>
              </a:spcAft>
              <a:buFont typeface="Arial" pitchFamily="34" charset="0"/>
              <a:buNone/>
              <a:defRPr/>
            </a:pPr>
            <a:r>
              <a:rPr lang="en-US" dirty="0" smtClean="0">
                <a:latin typeface="Times New Roman" pitchFamily="18" charset="0"/>
                <a:cs typeface="Times New Roman" pitchFamily="18" charset="0"/>
              </a:rPr>
              <a:t>Chapter 13</a:t>
            </a:r>
            <a:endParaRPr lang="en-US" dirty="0">
              <a:latin typeface="Times New Roman" pitchFamily="18" charset="0"/>
              <a:cs typeface="Times New Roman" pitchFamily="18" charset="0"/>
            </a:endParaRPr>
          </a:p>
        </p:txBody>
      </p:sp>
      <p:pic>
        <p:nvPicPr>
          <p:cNvPr id="14339" name="Picture 2" descr="http://www.shc.edu/theolibrary/graphics/history.jpg"/>
          <p:cNvPicPr>
            <a:picLocks noChangeAspect="1" noChangeArrowheads="1"/>
          </p:cNvPicPr>
          <p:nvPr/>
        </p:nvPicPr>
        <p:blipFill>
          <a:blip r:embed="rId2"/>
          <a:srcRect/>
          <a:stretch>
            <a:fillRect/>
          </a:stretch>
        </p:blipFill>
        <p:spPr bwMode="auto">
          <a:xfrm>
            <a:off x="1981200" y="1600200"/>
            <a:ext cx="52959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152400"/>
            <a:ext cx="8839200" cy="1143000"/>
          </a:xfrm>
        </p:spPr>
        <p:txBody>
          <a:bodyPr>
            <a:normAutofit fontScale="90000"/>
          </a:bodyPr>
          <a:lstStyle/>
          <a:p>
            <a:pPr eaLnBrk="1" hangingPunct="1">
              <a:defRPr/>
            </a:pPr>
            <a:r>
              <a:rPr lang="en-US" altLang="en-US" sz="4800" u="sng" dirty="0" smtClean="0">
                <a:latin typeface="Constantia" pitchFamily="18" charset="0"/>
              </a:rPr>
              <a:t>Learning Targets </a:t>
            </a:r>
            <a:br>
              <a:rPr lang="en-US" altLang="en-US" sz="4800" u="sng" dirty="0" smtClean="0">
                <a:latin typeface="Constantia" pitchFamily="18" charset="0"/>
              </a:rPr>
            </a:br>
            <a:r>
              <a:rPr lang="en-US" altLang="en-US" sz="3800" u="sng" dirty="0" smtClean="0">
                <a:latin typeface="Constantia" pitchFamily="18" charset="0"/>
              </a:rPr>
              <a:t>Chapter 13: </a:t>
            </a:r>
            <a:r>
              <a:rPr lang="en-US" altLang="en-US" sz="3800" u="sng" dirty="0" err="1" smtClean="0">
                <a:latin typeface="Constantia" pitchFamily="18" charset="0"/>
              </a:rPr>
              <a:t>Fotrmation</a:t>
            </a:r>
            <a:r>
              <a:rPr lang="en-US" altLang="en-US" sz="3800" u="sng" dirty="0" smtClean="0">
                <a:latin typeface="Constantia" pitchFamily="18" charset="0"/>
              </a:rPr>
              <a:t> of Western Europe</a:t>
            </a:r>
            <a:endParaRPr lang="en-US" altLang="en-US" sz="3800" dirty="0" smtClean="0"/>
          </a:p>
        </p:txBody>
      </p:sp>
      <p:sp>
        <p:nvSpPr>
          <p:cNvPr id="3075" name="Content Placeholder 2"/>
          <p:cNvSpPr>
            <a:spLocks noGrp="1"/>
          </p:cNvSpPr>
          <p:nvPr>
            <p:ph idx="4294967295"/>
          </p:nvPr>
        </p:nvSpPr>
        <p:spPr>
          <a:xfrm>
            <a:off x="457200" y="1752600"/>
            <a:ext cx="8229600" cy="4525963"/>
          </a:xfrm>
        </p:spPr>
        <p:txBody>
          <a:bodyPr>
            <a:normAutofit/>
          </a:bodyPr>
          <a:lstStyle/>
          <a:p>
            <a:pPr eaLnBrk="1" hangingPunct="1">
              <a:defRPr/>
            </a:pPr>
            <a:r>
              <a:rPr lang="en-US" altLang="en-US" b="1" u="sng" dirty="0" smtClean="0">
                <a:cs typeface="Times New Roman" pitchFamily="18" charset="0"/>
              </a:rPr>
              <a:t>Learning Objective 2: Task 2 (10/30)</a:t>
            </a:r>
            <a:endParaRPr lang="en-US" altLang="en-US" b="1" dirty="0" smtClean="0">
              <a:cs typeface="Times New Roman" pitchFamily="18" charset="0"/>
            </a:endParaRPr>
          </a:p>
          <a:p>
            <a:r>
              <a:rPr lang="en-US" altLang="en-US" sz="3200" b="1" i="1" dirty="0" smtClean="0"/>
              <a:t>To learn this I will be able to</a:t>
            </a:r>
            <a:r>
              <a:rPr lang="en-US" altLang="en-US" sz="3200" b="1" dirty="0" smtClean="0"/>
              <a:t>…</a:t>
            </a:r>
            <a:r>
              <a:rPr lang="en-US" altLang="en-US" sz="3200" dirty="0" smtClean="0"/>
              <a:t>demonstrate </a:t>
            </a:r>
            <a:r>
              <a:rPr lang="en-US" altLang="en-US" dirty="0" smtClean="0"/>
              <a:t>my understanding of </a:t>
            </a:r>
            <a:r>
              <a:rPr lang="en-US" dirty="0" smtClean="0"/>
              <a:t>the </a:t>
            </a:r>
            <a:r>
              <a:rPr lang="en-US" dirty="0"/>
              <a:t>structure/social classes located with the feudal system by diagramming the roles and responsibilities </a:t>
            </a:r>
            <a:r>
              <a:rPr lang="en-US" dirty="0" smtClean="0"/>
              <a:t>through creating guided </a:t>
            </a:r>
            <a:r>
              <a:rPr lang="en-US" dirty="0"/>
              <a:t>notes</a:t>
            </a:r>
          </a:p>
          <a:p>
            <a:pPr eaLnBrk="1" hangingPunct="1">
              <a:defRPr/>
            </a:pPr>
            <a:endParaRPr lang="en-US" altLang="en-US" u="sng" dirty="0" smtClean="0">
              <a:latin typeface="Times New Roman" pitchFamily="18" charset="0"/>
              <a:cs typeface="Times New Roman" pitchFamily="18" charset="0"/>
            </a:endParaRPr>
          </a:p>
          <a:p>
            <a:pPr eaLnBrk="1" hangingPunct="1">
              <a:buFont typeface="Arial" charset="0"/>
              <a:buNone/>
              <a:defRPr/>
            </a:pPr>
            <a:endParaRPr lang="en-US" alt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03560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pPr eaLnBrk="1" hangingPunct="1"/>
            <a:r>
              <a:rPr lang="en-US" u="sng" smtClean="0">
                <a:latin typeface="Times New Roman" pitchFamily="18" charset="0"/>
                <a:cs typeface="Times New Roman" pitchFamily="18" charset="0"/>
              </a:rPr>
              <a:t>Section 2-Feudalism in Europe</a:t>
            </a:r>
          </a:p>
        </p:txBody>
      </p:sp>
      <p:pic>
        <p:nvPicPr>
          <p:cNvPr id="31746" name="Picture 5" descr="knight"/>
          <p:cNvPicPr>
            <a:picLocks noChangeAspect="1" noChangeArrowheads="1"/>
          </p:cNvPicPr>
          <p:nvPr/>
        </p:nvPicPr>
        <p:blipFill>
          <a:blip r:embed="rId2"/>
          <a:srcRect/>
          <a:stretch>
            <a:fillRect/>
          </a:stretch>
        </p:blipFill>
        <p:spPr bwMode="auto">
          <a:xfrm>
            <a:off x="2438400" y="1371600"/>
            <a:ext cx="4622800" cy="505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Invaders Attack Western Europe</a:t>
            </a:r>
          </a:p>
        </p:txBody>
      </p:sp>
      <p:sp>
        <p:nvSpPr>
          <p:cNvPr id="32770" name="Content Placeholder 2"/>
          <p:cNvSpPr>
            <a:spLocks noGrp="1"/>
          </p:cNvSpPr>
          <p:nvPr>
            <p:ph idx="1"/>
          </p:nvPr>
        </p:nvSpPr>
        <p:spPr>
          <a:xfrm>
            <a:off x="457200" y="1600200"/>
            <a:ext cx="4724400" cy="4525963"/>
          </a:xfrm>
        </p:spPr>
        <p:txBody>
          <a:bodyPr/>
          <a:lstStyle/>
          <a:p>
            <a:pPr eaLnBrk="1" hangingPunct="1"/>
            <a:r>
              <a:rPr lang="en-US" b="1" u="sng" dirty="0" smtClean="0">
                <a:latin typeface="Times New Roman" pitchFamily="18" charset="0"/>
                <a:cs typeface="Times New Roman" pitchFamily="18" charset="0"/>
              </a:rPr>
              <a:t>Vikings Invade from the North</a:t>
            </a:r>
          </a:p>
          <a:p>
            <a:pPr lvl="1" eaLnBrk="1" hangingPunct="1"/>
            <a:r>
              <a:rPr lang="en-US" dirty="0" smtClean="0">
                <a:latin typeface="Times New Roman" pitchFamily="18" charset="0"/>
                <a:cs typeface="Times New Roman" pitchFamily="18" charset="0"/>
              </a:rPr>
              <a:t>Sailed from Scandinavia </a:t>
            </a:r>
          </a:p>
          <a:p>
            <a:pPr lvl="1" eaLnBrk="1" hangingPunct="1"/>
            <a:r>
              <a:rPr lang="en-US" dirty="0" smtClean="0">
                <a:latin typeface="Times New Roman" pitchFamily="18" charset="0"/>
                <a:cs typeface="Times New Roman" pitchFamily="18" charset="0"/>
              </a:rPr>
              <a:t>Known as </a:t>
            </a:r>
            <a:r>
              <a:rPr lang="en-US" dirty="0" err="1" smtClean="0">
                <a:latin typeface="Times New Roman" pitchFamily="18" charset="0"/>
                <a:cs typeface="Times New Roman" pitchFamily="18" charset="0"/>
              </a:rPr>
              <a:t>Northmen</a:t>
            </a:r>
            <a:r>
              <a:rPr lang="en-US" dirty="0" smtClean="0">
                <a:latin typeface="Times New Roman" pitchFamily="18" charset="0"/>
                <a:cs typeface="Times New Roman" pitchFamily="18" charset="0"/>
              </a:rPr>
              <a:t> or Norsemen</a:t>
            </a:r>
          </a:p>
          <a:p>
            <a:pPr lvl="1" eaLnBrk="1" hangingPunct="1"/>
            <a:r>
              <a:rPr lang="en-US" dirty="0" smtClean="0">
                <a:latin typeface="Times New Roman" pitchFamily="18" charset="0"/>
                <a:cs typeface="Times New Roman" pitchFamily="18" charset="0"/>
              </a:rPr>
              <a:t>Carried out their raids with swords and heavy wood shields </a:t>
            </a:r>
          </a:p>
          <a:p>
            <a:pPr lvl="1" eaLnBrk="1" hangingPunct="1"/>
            <a:r>
              <a:rPr lang="en-US" dirty="0" smtClean="0">
                <a:latin typeface="Times New Roman" pitchFamily="18" charset="0"/>
                <a:cs typeface="Times New Roman" pitchFamily="18" charset="0"/>
              </a:rPr>
              <a:t>Largest Viking ships carried 300 men</a:t>
            </a:r>
          </a:p>
        </p:txBody>
      </p:sp>
      <p:pic>
        <p:nvPicPr>
          <p:cNvPr id="32771" name="Picture 4" descr="vikings-android-app"/>
          <p:cNvPicPr>
            <a:picLocks noChangeAspect="1" noChangeArrowheads="1"/>
          </p:cNvPicPr>
          <p:nvPr/>
        </p:nvPicPr>
        <p:blipFill>
          <a:blip r:embed="rId2"/>
          <a:srcRect/>
          <a:stretch>
            <a:fillRect/>
          </a:stretch>
        </p:blipFill>
        <p:spPr bwMode="auto">
          <a:xfrm>
            <a:off x="5000625" y="2667000"/>
            <a:ext cx="4143375"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Invaders Attack Western Europe</a:t>
            </a:r>
            <a:endParaRPr lang="en-US" smtClean="0"/>
          </a:p>
        </p:txBody>
      </p:sp>
      <p:sp>
        <p:nvSpPr>
          <p:cNvPr id="33794" name="Content Placeholder 2"/>
          <p:cNvSpPr>
            <a:spLocks noGrp="1"/>
          </p:cNvSpPr>
          <p:nvPr>
            <p:ph idx="1"/>
          </p:nvPr>
        </p:nvSpPr>
        <p:spPr>
          <a:xfrm>
            <a:off x="457200" y="1600200"/>
            <a:ext cx="4800600" cy="4525963"/>
          </a:xfrm>
        </p:spPr>
        <p:txBody>
          <a:bodyPr/>
          <a:lstStyle/>
          <a:p>
            <a:pPr eaLnBrk="1" hangingPunct="1"/>
            <a:r>
              <a:rPr lang="en-US" smtClean="0">
                <a:latin typeface="Times New Roman" pitchFamily="18" charset="0"/>
                <a:cs typeface="Times New Roman" pitchFamily="18" charset="0"/>
              </a:rPr>
              <a:t>Vikings Invade from the North (continued)</a:t>
            </a:r>
          </a:p>
          <a:p>
            <a:pPr lvl="1" eaLnBrk="1" hangingPunct="1"/>
            <a:r>
              <a:rPr lang="en-US" smtClean="0">
                <a:latin typeface="Times New Roman" pitchFamily="18" charset="0"/>
                <a:cs typeface="Times New Roman" pitchFamily="18" charset="0"/>
              </a:rPr>
              <a:t>Acted as warriors, traders, farmers and explorers </a:t>
            </a:r>
          </a:p>
          <a:p>
            <a:pPr lvl="1" eaLnBrk="1" hangingPunct="1"/>
            <a:r>
              <a:rPr lang="en-US" smtClean="0">
                <a:latin typeface="Times New Roman" pitchFamily="18" charset="0"/>
                <a:cs typeface="Times New Roman" pitchFamily="18" charset="0"/>
              </a:rPr>
              <a:t>Leif Ericson</a:t>
            </a:r>
          </a:p>
          <a:p>
            <a:pPr lvl="2" eaLnBrk="1" hangingPunct="1"/>
            <a:r>
              <a:rPr lang="en-US" smtClean="0">
                <a:latin typeface="Times New Roman" pitchFamily="18" charset="0"/>
                <a:cs typeface="Times New Roman" pitchFamily="18" charset="0"/>
              </a:rPr>
              <a:t>Viking explorer who reached North America 500 years before Columbus </a:t>
            </a:r>
          </a:p>
          <a:p>
            <a:pPr lvl="1" eaLnBrk="1" hangingPunct="1"/>
            <a:r>
              <a:rPr lang="en-US" smtClean="0">
                <a:latin typeface="Times New Roman" pitchFamily="18" charset="0"/>
                <a:cs typeface="Times New Roman" pitchFamily="18" charset="0"/>
              </a:rPr>
              <a:t>Vikings began accepting Christianity </a:t>
            </a:r>
          </a:p>
          <a:p>
            <a:pPr eaLnBrk="1" hangingPunct="1"/>
            <a:endParaRPr lang="en-US" smtClean="0"/>
          </a:p>
        </p:txBody>
      </p:sp>
      <p:pic>
        <p:nvPicPr>
          <p:cNvPr id="33795" name="Picture 4" descr="4d310_1162008103304pm"/>
          <p:cNvPicPr>
            <a:picLocks noChangeAspect="1" noChangeArrowheads="1"/>
          </p:cNvPicPr>
          <p:nvPr/>
        </p:nvPicPr>
        <p:blipFill>
          <a:blip r:embed="rId2"/>
          <a:srcRect/>
          <a:stretch>
            <a:fillRect/>
          </a:stretch>
        </p:blipFill>
        <p:spPr bwMode="auto">
          <a:xfrm>
            <a:off x="5715000" y="1676400"/>
            <a:ext cx="285750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Invaders Attack Western Europe</a:t>
            </a:r>
            <a:endParaRPr lang="en-US" smtClean="0"/>
          </a:p>
        </p:txBody>
      </p:sp>
      <p:sp>
        <p:nvSpPr>
          <p:cNvPr id="34818" name="Content Placeholder 2"/>
          <p:cNvSpPr>
            <a:spLocks noGrp="1"/>
          </p:cNvSpPr>
          <p:nvPr>
            <p:ph idx="1"/>
          </p:nvPr>
        </p:nvSpPr>
        <p:spPr>
          <a:xfrm>
            <a:off x="457200" y="1600200"/>
            <a:ext cx="4876800" cy="4525963"/>
          </a:xfrm>
        </p:spPr>
        <p:txBody>
          <a:bodyPr/>
          <a:lstStyle/>
          <a:p>
            <a:pPr eaLnBrk="1" hangingPunct="1"/>
            <a:r>
              <a:rPr lang="en-US" dirty="0" smtClean="0">
                <a:latin typeface="Times New Roman" pitchFamily="18" charset="0"/>
                <a:cs typeface="Times New Roman" pitchFamily="18" charset="0"/>
              </a:rPr>
              <a:t>Magyars and Muslims Attack from the East and South </a:t>
            </a:r>
          </a:p>
          <a:p>
            <a:pPr lvl="1" eaLnBrk="1" hangingPunct="1"/>
            <a:r>
              <a:rPr lang="en-US" dirty="0" smtClean="0">
                <a:latin typeface="Times New Roman" pitchFamily="18" charset="0"/>
                <a:cs typeface="Times New Roman" pitchFamily="18" charset="0"/>
              </a:rPr>
              <a:t>Magyars</a:t>
            </a:r>
          </a:p>
          <a:p>
            <a:pPr lvl="2" eaLnBrk="1" hangingPunct="1"/>
            <a:r>
              <a:rPr lang="en-US" dirty="0" smtClean="0">
                <a:latin typeface="Times New Roman" pitchFamily="18" charset="0"/>
                <a:cs typeface="Times New Roman" pitchFamily="18" charset="0"/>
              </a:rPr>
              <a:t>Nomadic people from Hungary </a:t>
            </a:r>
          </a:p>
          <a:p>
            <a:pPr lvl="2" eaLnBrk="1" hangingPunct="1"/>
            <a:r>
              <a:rPr lang="en-US" dirty="0" smtClean="0">
                <a:latin typeface="Times New Roman" pitchFamily="18" charset="0"/>
                <a:cs typeface="Times New Roman" pitchFamily="18" charset="0"/>
              </a:rPr>
              <a:t>Invaded from the east on horseback around 800</a:t>
            </a:r>
          </a:p>
          <a:p>
            <a:pPr lvl="2" eaLnBrk="1" hangingPunct="1"/>
            <a:r>
              <a:rPr lang="en-US" dirty="0" smtClean="0">
                <a:latin typeface="Times New Roman" pitchFamily="18" charset="0"/>
                <a:cs typeface="Times New Roman" pitchFamily="18" charset="0"/>
              </a:rPr>
              <a:t>Attacked villages and monasteries </a:t>
            </a:r>
          </a:p>
          <a:p>
            <a:pPr lvl="2" eaLnBrk="1" hangingPunct="1"/>
            <a:r>
              <a:rPr lang="en-US" dirty="0" smtClean="0">
                <a:latin typeface="Times New Roman" pitchFamily="18" charset="0"/>
                <a:cs typeface="Times New Roman" pitchFamily="18" charset="0"/>
              </a:rPr>
              <a:t>Took captives as slaves </a:t>
            </a:r>
          </a:p>
        </p:txBody>
      </p:sp>
      <p:pic>
        <p:nvPicPr>
          <p:cNvPr id="34819" name="Picture 4" descr="magyars7a"/>
          <p:cNvPicPr>
            <a:picLocks noChangeAspect="1" noChangeArrowheads="1"/>
          </p:cNvPicPr>
          <p:nvPr/>
        </p:nvPicPr>
        <p:blipFill>
          <a:blip r:embed="rId2"/>
          <a:srcRect/>
          <a:stretch>
            <a:fillRect/>
          </a:stretch>
        </p:blipFill>
        <p:spPr bwMode="auto">
          <a:xfrm>
            <a:off x="5486400" y="1905000"/>
            <a:ext cx="3143250" cy="368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Invaders Attack Western Europe</a:t>
            </a:r>
            <a:endParaRPr lang="en-US" smtClean="0"/>
          </a:p>
        </p:txBody>
      </p:sp>
      <p:sp>
        <p:nvSpPr>
          <p:cNvPr id="35842" name="Content Placeholder 2"/>
          <p:cNvSpPr>
            <a:spLocks noGrp="1"/>
          </p:cNvSpPr>
          <p:nvPr>
            <p:ph idx="1"/>
          </p:nvPr>
        </p:nvSpPr>
        <p:spPr>
          <a:xfrm>
            <a:off x="457200" y="1219200"/>
            <a:ext cx="5334000" cy="4525963"/>
          </a:xfrm>
        </p:spPr>
        <p:txBody>
          <a:bodyPr/>
          <a:lstStyle/>
          <a:p>
            <a:pPr eaLnBrk="1" hangingPunct="1"/>
            <a:r>
              <a:rPr lang="en-US" smtClean="0">
                <a:latin typeface="Times New Roman" pitchFamily="18" charset="0"/>
                <a:cs typeface="Times New Roman" pitchFamily="18" charset="0"/>
              </a:rPr>
              <a:t>Magyars and Muslims Attack from the East and South </a:t>
            </a:r>
          </a:p>
          <a:p>
            <a:pPr lvl="1" eaLnBrk="1" hangingPunct="1"/>
            <a:r>
              <a:rPr lang="en-US" smtClean="0">
                <a:latin typeface="Times New Roman" pitchFamily="18" charset="0"/>
                <a:cs typeface="Times New Roman" pitchFamily="18" charset="0"/>
              </a:rPr>
              <a:t>Muslims </a:t>
            </a:r>
          </a:p>
          <a:p>
            <a:pPr lvl="2" eaLnBrk="1" hangingPunct="1"/>
            <a:r>
              <a:rPr lang="en-US" smtClean="0">
                <a:latin typeface="Times New Roman" pitchFamily="18" charset="0"/>
                <a:cs typeface="Times New Roman" pitchFamily="18" charset="0"/>
              </a:rPr>
              <a:t>Struck from the south </a:t>
            </a:r>
          </a:p>
          <a:p>
            <a:pPr lvl="2" eaLnBrk="1" hangingPunct="1"/>
            <a:r>
              <a:rPr lang="en-US" smtClean="0">
                <a:latin typeface="Times New Roman" pitchFamily="18" charset="0"/>
                <a:cs typeface="Times New Roman" pitchFamily="18" charset="0"/>
              </a:rPr>
              <a:t>Originally wanted to settle Europe, later decided to plunder (rob people) as well </a:t>
            </a:r>
          </a:p>
          <a:p>
            <a:pPr lvl="1" eaLnBrk="1" hangingPunct="1"/>
            <a:r>
              <a:rPr lang="en-US" smtClean="0">
                <a:latin typeface="Times New Roman" pitchFamily="18" charset="0"/>
                <a:cs typeface="Times New Roman" pitchFamily="18" charset="0"/>
              </a:rPr>
              <a:t>As a result of Magyar and Muslim attacks people began to look for protection from local rulers </a:t>
            </a:r>
          </a:p>
          <a:p>
            <a:pPr eaLnBrk="1" hangingPunct="1"/>
            <a:endParaRPr lang="en-US" smtClean="0"/>
          </a:p>
        </p:txBody>
      </p:sp>
      <p:pic>
        <p:nvPicPr>
          <p:cNvPr id="35843" name="Picture 5" descr="Muslim%20Christian%20War"/>
          <p:cNvPicPr>
            <a:picLocks noChangeAspect="1" noChangeArrowheads="1"/>
          </p:cNvPicPr>
          <p:nvPr/>
        </p:nvPicPr>
        <p:blipFill>
          <a:blip r:embed="rId2"/>
          <a:srcRect/>
          <a:stretch>
            <a:fillRect/>
          </a:stretch>
        </p:blipFill>
        <p:spPr bwMode="auto">
          <a:xfrm>
            <a:off x="5765800" y="1600200"/>
            <a:ext cx="337820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A New Social Order: Feudalism </a:t>
            </a:r>
          </a:p>
        </p:txBody>
      </p:sp>
      <p:sp>
        <p:nvSpPr>
          <p:cNvPr id="36866" name="Content Placeholder 2"/>
          <p:cNvSpPr>
            <a:spLocks noGrp="1"/>
          </p:cNvSpPr>
          <p:nvPr>
            <p:ph idx="1"/>
          </p:nvPr>
        </p:nvSpPr>
        <p:spPr>
          <a:xfrm>
            <a:off x="457200" y="1600200"/>
            <a:ext cx="4876800" cy="4525963"/>
          </a:xfrm>
        </p:spPr>
        <p:txBody>
          <a:bodyPr/>
          <a:lstStyle/>
          <a:p>
            <a:pPr eaLnBrk="1" hangingPunct="1"/>
            <a:r>
              <a:rPr lang="en-US" b="1" u="sng" dirty="0" smtClean="0">
                <a:latin typeface="Times New Roman" pitchFamily="18" charset="0"/>
                <a:cs typeface="Times New Roman" pitchFamily="18" charset="0"/>
              </a:rPr>
              <a:t>Feudal System</a:t>
            </a:r>
            <a:r>
              <a:rPr lang="en-US" dirty="0" smtClean="0">
                <a:latin typeface="Times New Roman" pitchFamily="18" charset="0"/>
                <a:cs typeface="Times New Roman" pitchFamily="18" charset="0"/>
              </a:rPr>
              <a:t>-A system of governing landholding based on rights and obligation </a:t>
            </a:r>
          </a:p>
          <a:p>
            <a:pPr lvl="1" eaLnBrk="1" hangingPunct="1"/>
            <a:r>
              <a:rPr lang="en-US" b="1" u="sng" dirty="0" smtClean="0">
                <a:latin typeface="Times New Roman" pitchFamily="18" charset="0"/>
                <a:cs typeface="Times New Roman" pitchFamily="18" charset="0"/>
              </a:rPr>
              <a:t>Lord-</a:t>
            </a:r>
            <a:r>
              <a:rPr lang="en-US" dirty="0" smtClean="0">
                <a:latin typeface="Times New Roman" pitchFamily="18" charset="0"/>
                <a:cs typeface="Times New Roman" pitchFamily="18" charset="0"/>
              </a:rPr>
              <a:t>Land Owner</a:t>
            </a:r>
          </a:p>
          <a:p>
            <a:pPr lvl="1" eaLnBrk="1" hangingPunct="1"/>
            <a:r>
              <a:rPr lang="en-US" b="1" u="sng" dirty="0" smtClean="0">
                <a:latin typeface="Times New Roman" pitchFamily="18" charset="0"/>
                <a:cs typeface="Times New Roman" pitchFamily="18" charset="0"/>
              </a:rPr>
              <a:t>Fief-</a:t>
            </a:r>
            <a:r>
              <a:rPr lang="en-US" dirty="0" smtClean="0">
                <a:latin typeface="Times New Roman" pitchFamily="18" charset="0"/>
                <a:cs typeface="Times New Roman" pitchFamily="18" charset="0"/>
              </a:rPr>
              <a:t>Land grant in exchange for military protection </a:t>
            </a:r>
          </a:p>
          <a:p>
            <a:pPr lvl="1" eaLnBrk="1" hangingPunct="1"/>
            <a:r>
              <a:rPr lang="en-US" b="1" u="sng" dirty="0" smtClean="0">
                <a:latin typeface="Times New Roman" pitchFamily="18" charset="0"/>
                <a:cs typeface="Times New Roman" pitchFamily="18" charset="0"/>
              </a:rPr>
              <a:t>Vassal-</a:t>
            </a:r>
            <a:r>
              <a:rPr lang="en-US" dirty="0" smtClean="0">
                <a:latin typeface="Times New Roman" pitchFamily="18" charset="0"/>
                <a:cs typeface="Times New Roman" pitchFamily="18" charset="0"/>
              </a:rPr>
              <a:t>Person receiving the fief </a:t>
            </a:r>
          </a:p>
          <a:p>
            <a:pPr lvl="1" eaLnBrk="1" hangingPunct="1"/>
            <a:endParaRPr lang="en-US" dirty="0" smtClean="0">
              <a:latin typeface="Times New Roman" pitchFamily="18" charset="0"/>
              <a:cs typeface="Times New Roman" pitchFamily="18" charset="0"/>
            </a:endParaRPr>
          </a:p>
        </p:txBody>
      </p:sp>
      <p:pic>
        <p:nvPicPr>
          <p:cNvPr id="36867" name="Picture 5" descr="Vassal"/>
          <p:cNvPicPr>
            <a:picLocks noChangeAspect="1" noChangeArrowheads="1"/>
          </p:cNvPicPr>
          <p:nvPr/>
        </p:nvPicPr>
        <p:blipFill>
          <a:blip r:embed="rId2"/>
          <a:srcRect/>
          <a:stretch>
            <a:fillRect/>
          </a:stretch>
        </p:blipFill>
        <p:spPr bwMode="auto">
          <a:xfrm>
            <a:off x="6096000" y="1981200"/>
            <a:ext cx="2447925"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A New Social Order: Feudalism </a:t>
            </a:r>
            <a:endParaRPr lang="en-US" smtClean="0"/>
          </a:p>
        </p:txBody>
      </p:sp>
      <p:sp>
        <p:nvSpPr>
          <p:cNvPr id="37890" name="Content Placeholder 2"/>
          <p:cNvSpPr>
            <a:spLocks noGrp="1"/>
          </p:cNvSpPr>
          <p:nvPr>
            <p:ph idx="1"/>
          </p:nvPr>
        </p:nvSpPr>
        <p:spPr/>
        <p:txBody>
          <a:bodyPr/>
          <a:lstStyle/>
          <a:p>
            <a:pPr eaLnBrk="1" hangingPunct="1"/>
            <a:r>
              <a:rPr lang="en-US" smtClean="0">
                <a:latin typeface="Times New Roman" pitchFamily="18" charset="0"/>
              </a:rPr>
              <a:t>The Feudal Pyramid-</a:t>
            </a:r>
          </a:p>
        </p:txBody>
      </p:sp>
      <p:pic>
        <p:nvPicPr>
          <p:cNvPr id="37891" name="Picture 5"/>
          <p:cNvPicPr>
            <a:picLocks noChangeAspect="1" noChangeArrowheads="1"/>
          </p:cNvPicPr>
          <p:nvPr/>
        </p:nvPicPr>
        <p:blipFill>
          <a:blip r:embed="rId2"/>
          <a:srcRect/>
          <a:stretch>
            <a:fillRect/>
          </a:stretch>
        </p:blipFill>
        <p:spPr bwMode="auto">
          <a:xfrm>
            <a:off x="1828800" y="2103438"/>
            <a:ext cx="6096000" cy="4754562"/>
          </a:xfrm>
          <a:prstGeom prst="rect">
            <a:avLst/>
          </a:prstGeom>
          <a:noFill/>
          <a:ln w="9525">
            <a:noFill/>
            <a:miter lim="800000"/>
            <a:headEnd/>
            <a:tailEnd/>
          </a:ln>
        </p:spPr>
      </p:pic>
      <p:pic>
        <p:nvPicPr>
          <p:cNvPr id="37892" name="Picture 7"/>
          <p:cNvPicPr>
            <a:picLocks noChangeAspect="1" noChangeArrowheads="1"/>
          </p:cNvPicPr>
          <p:nvPr/>
        </p:nvPicPr>
        <p:blipFill>
          <a:blip r:embed="rId3"/>
          <a:srcRect/>
          <a:stretch>
            <a:fillRect/>
          </a:stretch>
        </p:blipFill>
        <p:spPr bwMode="auto">
          <a:xfrm>
            <a:off x="0" y="4371975"/>
            <a:ext cx="1409700" cy="24860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622600" y="3733920"/>
              <a:ext cx="4381920" cy="1949760"/>
            </p14:xfrm>
          </p:contentPart>
        </mc:Choice>
        <mc:Fallback xmlns="">
          <p:pic>
            <p:nvPicPr>
              <p:cNvPr id="2" name="Ink 1"/>
              <p:cNvPicPr/>
              <p:nvPr/>
            </p:nvPicPr>
            <p:blipFill>
              <a:blip r:embed="rId5"/>
              <a:stretch>
                <a:fillRect/>
              </a:stretch>
            </p:blipFill>
            <p:spPr>
              <a:xfrm>
                <a:off x="2613240" y="3724560"/>
                <a:ext cx="4400640" cy="1968480"/>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A New Social Order: Feudalism </a:t>
            </a:r>
            <a:endParaRPr lang="en-US" smtClean="0"/>
          </a:p>
        </p:txBody>
      </p:sp>
      <p:sp>
        <p:nvSpPr>
          <p:cNvPr id="38914" name="Content Placeholder 2"/>
          <p:cNvSpPr>
            <a:spLocks noGrp="1"/>
          </p:cNvSpPr>
          <p:nvPr>
            <p:ph idx="1"/>
          </p:nvPr>
        </p:nvSpPr>
        <p:spPr>
          <a:xfrm>
            <a:off x="457200" y="1600200"/>
            <a:ext cx="5029200" cy="4525963"/>
          </a:xfrm>
        </p:spPr>
        <p:txBody>
          <a:bodyPr/>
          <a:lstStyle/>
          <a:p>
            <a:pPr eaLnBrk="1" hangingPunct="1"/>
            <a:r>
              <a:rPr lang="en-US" b="1" u="sng" dirty="0" smtClean="0">
                <a:latin typeface="Times New Roman" pitchFamily="18" charset="0"/>
                <a:cs typeface="Times New Roman" pitchFamily="18" charset="0"/>
              </a:rPr>
              <a:t>Social Classes-</a:t>
            </a:r>
          </a:p>
          <a:p>
            <a:pPr lvl="1" eaLnBrk="1" hangingPunct="1"/>
            <a:r>
              <a:rPr lang="en-US" dirty="0" smtClean="0">
                <a:latin typeface="Times New Roman" pitchFamily="18" charset="0"/>
                <a:cs typeface="Times New Roman" pitchFamily="18" charset="0"/>
              </a:rPr>
              <a:t>Three Groups</a:t>
            </a:r>
          </a:p>
          <a:p>
            <a:pPr lvl="2" eaLnBrk="1" hangingPunct="1"/>
            <a:r>
              <a:rPr lang="en-US" dirty="0" smtClean="0">
                <a:latin typeface="Times New Roman" pitchFamily="18" charset="0"/>
                <a:cs typeface="Times New Roman" pitchFamily="18" charset="0"/>
              </a:rPr>
              <a:t>Those who fought (knights, nobles)</a:t>
            </a:r>
          </a:p>
          <a:p>
            <a:pPr lvl="2" eaLnBrk="1" hangingPunct="1"/>
            <a:r>
              <a:rPr lang="en-US" dirty="0" smtClean="0">
                <a:latin typeface="Times New Roman" pitchFamily="18" charset="0"/>
                <a:cs typeface="Times New Roman" pitchFamily="18" charset="0"/>
              </a:rPr>
              <a:t>Those who prayed (Priests, Nuns </a:t>
            </a:r>
            <a:r>
              <a:rPr lang="en-US" dirty="0" err="1" smtClean="0">
                <a:latin typeface="Times New Roman" pitchFamily="18" charset="0"/>
                <a:cs typeface="Times New Roman" pitchFamily="18" charset="0"/>
              </a:rPr>
              <a:t>ect</a:t>
            </a:r>
            <a:r>
              <a:rPr lang="en-US" dirty="0" smtClean="0">
                <a:latin typeface="Times New Roman" pitchFamily="18" charset="0"/>
                <a:cs typeface="Times New Roman" pitchFamily="18" charset="0"/>
              </a:rPr>
              <a:t>.)</a:t>
            </a:r>
          </a:p>
          <a:p>
            <a:pPr lvl="2" eaLnBrk="1" hangingPunct="1"/>
            <a:r>
              <a:rPr lang="en-US" dirty="0" smtClean="0">
                <a:latin typeface="Times New Roman" pitchFamily="18" charset="0"/>
                <a:cs typeface="Times New Roman" pitchFamily="18" charset="0"/>
              </a:rPr>
              <a:t>Those who worked (peasants) </a:t>
            </a:r>
          </a:p>
          <a:p>
            <a:pPr lvl="1" eaLnBrk="1" hangingPunct="1"/>
            <a:r>
              <a:rPr lang="en-US" b="1" u="sng" dirty="0" smtClean="0">
                <a:latin typeface="Times New Roman" pitchFamily="18" charset="0"/>
                <a:cs typeface="Times New Roman" pitchFamily="18" charset="0"/>
              </a:rPr>
              <a:t>Serfs-</a:t>
            </a:r>
            <a:r>
              <a:rPr lang="en-US" dirty="0" smtClean="0">
                <a:latin typeface="Times New Roman" pitchFamily="18" charset="0"/>
                <a:cs typeface="Times New Roman" pitchFamily="18" charset="0"/>
              </a:rPr>
              <a:t>People who could not lawfully leave where they were born </a:t>
            </a:r>
          </a:p>
        </p:txBody>
      </p:sp>
      <p:pic>
        <p:nvPicPr>
          <p:cNvPr id="38915" name="Picture 6" descr="file0116"/>
          <p:cNvPicPr>
            <a:picLocks noChangeAspect="1" noChangeArrowheads="1"/>
          </p:cNvPicPr>
          <p:nvPr/>
        </p:nvPicPr>
        <p:blipFill>
          <a:blip r:embed="rId2"/>
          <a:srcRect/>
          <a:stretch>
            <a:fillRect/>
          </a:stretch>
        </p:blipFill>
        <p:spPr bwMode="auto">
          <a:xfrm>
            <a:off x="5562600" y="2438400"/>
            <a:ext cx="3276600" cy="2268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Manors: The Economic Side of Feudalism</a:t>
            </a:r>
          </a:p>
        </p:txBody>
      </p:sp>
      <p:sp>
        <p:nvSpPr>
          <p:cNvPr id="39938" name="Content Placeholder 2"/>
          <p:cNvSpPr>
            <a:spLocks noGrp="1"/>
          </p:cNvSpPr>
          <p:nvPr>
            <p:ph idx="1"/>
          </p:nvPr>
        </p:nvSpPr>
        <p:spPr>
          <a:xfrm>
            <a:off x="457200" y="1600200"/>
            <a:ext cx="4191000" cy="4525963"/>
          </a:xfrm>
        </p:spPr>
        <p:txBody>
          <a:bodyPr/>
          <a:lstStyle/>
          <a:p>
            <a:pPr eaLnBrk="1" hangingPunct="1"/>
            <a:r>
              <a:rPr lang="en-US" b="1" u="sng" dirty="0" smtClean="0">
                <a:latin typeface="Times New Roman" pitchFamily="18" charset="0"/>
                <a:cs typeface="Times New Roman" pitchFamily="18" charset="0"/>
              </a:rPr>
              <a:t>Manor-</a:t>
            </a:r>
            <a:r>
              <a:rPr lang="en-US" dirty="0" smtClean="0">
                <a:latin typeface="Times New Roman" pitchFamily="18" charset="0"/>
                <a:cs typeface="Times New Roman" pitchFamily="18" charset="0"/>
              </a:rPr>
              <a:t>The Lords Estate</a:t>
            </a:r>
          </a:p>
          <a:p>
            <a:pPr lvl="1" eaLnBrk="1" hangingPunct="1"/>
            <a:r>
              <a:rPr lang="en-US" dirty="0" smtClean="0">
                <a:latin typeface="Times New Roman" pitchFamily="18" charset="0"/>
                <a:cs typeface="Times New Roman" pitchFamily="18" charset="0"/>
              </a:rPr>
              <a:t>Lord would provide serfs with land and protection </a:t>
            </a:r>
          </a:p>
          <a:p>
            <a:pPr lvl="1" eaLnBrk="1" hangingPunct="1"/>
            <a:r>
              <a:rPr lang="en-US" dirty="0" smtClean="0">
                <a:latin typeface="Times New Roman" pitchFamily="18" charset="0"/>
                <a:cs typeface="Times New Roman" pitchFamily="18" charset="0"/>
              </a:rPr>
              <a:t>Serfs would work the land and maintain the estate </a:t>
            </a:r>
          </a:p>
          <a:p>
            <a:pPr lvl="2" eaLnBrk="1" hangingPunct="1"/>
            <a:r>
              <a:rPr lang="en-US" dirty="0" smtClean="0">
                <a:latin typeface="Times New Roman" pitchFamily="18" charset="0"/>
                <a:cs typeface="Times New Roman" pitchFamily="18" charset="0"/>
              </a:rPr>
              <a:t>Owed 2-3 days of work and a portion of their grain </a:t>
            </a:r>
          </a:p>
          <a:p>
            <a:pPr lvl="2" eaLnBrk="1" hangingPunct="1"/>
            <a:endParaRPr lang="en-US" dirty="0" smtClean="0">
              <a:latin typeface="Times New Roman" pitchFamily="18" charset="0"/>
              <a:cs typeface="Times New Roman" pitchFamily="18" charset="0"/>
            </a:endParaRPr>
          </a:p>
          <a:p>
            <a:pPr lvl="2" eaLnBrk="1" hangingPunct="1"/>
            <a:endParaRPr lang="en-US" dirty="0" smtClean="0">
              <a:latin typeface="Times New Roman" pitchFamily="18" charset="0"/>
              <a:cs typeface="Times New Roman" pitchFamily="18" charset="0"/>
            </a:endParaRPr>
          </a:p>
        </p:txBody>
      </p:sp>
      <p:pic>
        <p:nvPicPr>
          <p:cNvPr id="39939" name="Picture 4" descr="medieval_manor"/>
          <p:cNvPicPr>
            <a:picLocks noChangeAspect="1" noChangeArrowheads="1"/>
          </p:cNvPicPr>
          <p:nvPr/>
        </p:nvPicPr>
        <p:blipFill>
          <a:blip r:embed="rId2"/>
          <a:srcRect/>
          <a:stretch>
            <a:fillRect/>
          </a:stretch>
        </p:blipFill>
        <p:spPr bwMode="auto">
          <a:xfrm>
            <a:off x="5284788" y="1600200"/>
            <a:ext cx="3344862"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u="sng" dirty="0" smtClean="0">
                <a:latin typeface="Times New Roman" pitchFamily="18" charset="0"/>
                <a:cs typeface="Times New Roman" pitchFamily="18" charset="0"/>
              </a:rPr>
              <a:t>Section 1-Charlemagne Unites Germanic Kingdoms </a:t>
            </a:r>
            <a:endParaRPr lang="en-US" u="sng" dirty="0">
              <a:latin typeface="Times New Roman" pitchFamily="18" charset="0"/>
              <a:cs typeface="Times New Roman" pitchFamily="18" charset="0"/>
            </a:endParaRPr>
          </a:p>
        </p:txBody>
      </p:sp>
      <p:pic>
        <p:nvPicPr>
          <p:cNvPr id="15362" name="Picture 2" descr="http://upload.wikimedia.org/wikipedia/commons/thumb/c/c2/Charlemagne_742_814_receiving_the_submission_of_Witikind_at_Paderborn_in_785_Ary_Schefferr_1795_1858.jpg/220px-Charlemagne_742_814_receiving_the_submission_of_Witikind_at_Paderborn_in_785_Ary_Schefferr_1795_1858.jpg"/>
          <p:cNvPicPr>
            <a:picLocks noChangeAspect="1" noChangeArrowheads="1"/>
          </p:cNvPicPr>
          <p:nvPr/>
        </p:nvPicPr>
        <p:blipFill>
          <a:blip r:embed="rId2"/>
          <a:srcRect/>
          <a:stretch>
            <a:fillRect/>
          </a:stretch>
        </p:blipFill>
        <p:spPr bwMode="auto">
          <a:xfrm>
            <a:off x="1752600" y="1676400"/>
            <a:ext cx="571500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Manors: The Economic Side of Feudalism</a:t>
            </a:r>
            <a:endParaRPr lang="en-US" smtClean="0"/>
          </a:p>
        </p:txBody>
      </p:sp>
      <p:sp>
        <p:nvSpPr>
          <p:cNvPr id="40962" name="Content Placeholder 2"/>
          <p:cNvSpPr>
            <a:spLocks noGrp="1"/>
          </p:cNvSpPr>
          <p:nvPr>
            <p:ph idx="1"/>
          </p:nvPr>
        </p:nvSpPr>
        <p:spPr>
          <a:xfrm>
            <a:off x="457200" y="1600200"/>
            <a:ext cx="6248400" cy="4525963"/>
          </a:xfrm>
        </p:spPr>
        <p:txBody>
          <a:bodyPr/>
          <a:lstStyle/>
          <a:p>
            <a:pPr eaLnBrk="1" hangingPunct="1"/>
            <a:r>
              <a:rPr lang="en-US" b="1" u="sng" dirty="0" smtClean="0">
                <a:latin typeface="Times New Roman" pitchFamily="18" charset="0"/>
                <a:cs typeface="Times New Roman" pitchFamily="18" charset="0"/>
              </a:rPr>
              <a:t>Peasants on the manor-</a:t>
            </a:r>
          </a:p>
          <a:p>
            <a:pPr lvl="1" eaLnBrk="1" hangingPunct="1"/>
            <a:r>
              <a:rPr lang="en-US" dirty="0" smtClean="0">
                <a:latin typeface="Times New Roman" pitchFamily="18" charset="0"/>
                <a:cs typeface="Times New Roman" pitchFamily="18" charset="0"/>
              </a:rPr>
              <a:t>Rarely traveled more than 25 miles from the manor</a:t>
            </a:r>
          </a:p>
          <a:p>
            <a:pPr lvl="1" eaLnBrk="1" hangingPunct="1"/>
            <a:r>
              <a:rPr lang="en-US" dirty="0" smtClean="0">
                <a:latin typeface="Times New Roman" pitchFamily="18" charset="0"/>
                <a:cs typeface="Times New Roman" pitchFamily="18" charset="0"/>
              </a:rPr>
              <a:t>15-30 families lived on the manor </a:t>
            </a:r>
          </a:p>
          <a:p>
            <a:pPr lvl="1" eaLnBrk="1" hangingPunct="1"/>
            <a:r>
              <a:rPr lang="en-US" dirty="0" smtClean="0">
                <a:latin typeface="Times New Roman" pitchFamily="18" charset="0"/>
                <a:cs typeface="Times New Roman" pitchFamily="18" charset="0"/>
              </a:rPr>
              <a:t>Produced crops, milk, cheese, fuel, cloth, leather goods and lumber</a:t>
            </a:r>
          </a:p>
          <a:p>
            <a:pPr lvl="1" eaLnBrk="1" hangingPunct="1"/>
            <a:r>
              <a:rPr lang="en-US" dirty="0" smtClean="0">
                <a:latin typeface="Times New Roman" pitchFamily="18" charset="0"/>
                <a:cs typeface="Times New Roman" pitchFamily="18" charset="0"/>
              </a:rPr>
              <a:t>Purchased salt, iron and millstones (used for grinding grain)</a:t>
            </a:r>
          </a:p>
          <a:p>
            <a:pPr eaLnBrk="1" hangingPunct="1"/>
            <a:r>
              <a:rPr lang="en-US" b="1" u="sng" dirty="0" smtClean="0">
                <a:latin typeface="Times New Roman" pitchFamily="18" charset="0"/>
                <a:cs typeface="Times New Roman" pitchFamily="18" charset="0"/>
              </a:rPr>
              <a:t>Tithe-</a:t>
            </a:r>
            <a:r>
              <a:rPr lang="en-US" dirty="0" smtClean="0">
                <a:latin typeface="Times New Roman" pitchFamily="18" charset="0"/>
                <a:cs typeface="Times New Roman" pitchFamily="18" charset="0"/>
              </a:rPr>
              <a:t>Church tax (10% of income)</a:t>
            </a:r>
          </a:p>
          <a:p>
            <a:pPr eaLnBrk="1" hangingPunct="1"/>
            <a:r>
              <a:rPr lang="en-US" dirty="0" smtClean="0">
                <a:latin typeface="Times New Roman" pitchFamily="18" charset="0"/>
                <a:cs typeface="Times New Roman" pitchFamily="18" charset="0"/>
              </a:rPr>
              <a:t>Also paid grain and marriage tax</a:t>
            </a:r>
          </a:p>
          <a:p>
            <a:pPr lvl="2" eaLnBrk="1" hangingPunct="1"/>
            <a:endParaRPr lang="en-US" dirty="0" smtClean="0"/>
          </a:p>
        </p:txBody>
      </p:sp>
      <p:pic>
        <p:nvPicPr>
          <p:cNvPr id="40963" name="Picture 2" descr="http://t0.gstatic.com/images?q=tbn:ANd9GcTcCc8npXNI3G_AyPaBvYsIm3zlpwCJM77nsk69iU8FCA3zskxpgg"/>
          <p:cNvPicPr>
            <a:picLocks noChangeAspect="1" noChangeArrowheads="1"/>
          </p:cNvPicPr>
          <p:nvPr/>
        </p:nvPicPr>
        <p:blipFill>
          <a:blip r:embed="rId2"/>
          <a:srcRect/>
          <a:stretch>
            <a:fillRect/>
          </a:stretch>
        </p:blipFill>
        <p:spPr bwMode="auto">
          <a:xfrm>
            <a:off x="6629400" y="2362200"/>
            <a:ext cx="2514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5300" u="sng" dirty="0" smtClean="0">
                <a:latin typeface="Constantia" pitchFamily="18" charset="0"/>
              </a:rPr>
              <a:t>Bell Work</a:t>
            </a:r>
            <a:r>
              <a:rPr lang="en-US" dirty="0" smtClean="0">
                <a:latin typeface="Constantia" pitchFamily="18" charset="0"/>
              </a:rPr>
              <a:t/>
            </a:r>
            <a:br>
              <a:rPr lang="en-US" dirty="0" smtClean="0">
                <a:latin typeface="Constantia" pitchFamily="18" charset="0"/>
              </a:rPr>
            </a:br>
            <a:r>
              <a:rPr lang="en-US" sz="4000" dirty="0" smtClean="0">
                <a:latin typeface="Constantia" pitchFamily="18" charset="0"/>
              </a:rPr>
              <a:t>Monday 11/03</a:t>
            </a:r>
            <a:endParaRPr lang="en-US" sz="4000" dirty="0" smtClean="0"/>
          </a:p>
        </p:txBody>
      </p:sp>
      <p:sp>
        <p:nvSpPr>
          <p:cNvPr id="6147" name="Content Placeholder 2"/>
          <p:cNvSpPr>
            <a:spLocks noGrp="1"/>
          </p:cNvSpPr>
          <p:nvPr>
            <p:ph idx="1"/>
          </p:nvPr>
        </p:nvSpPr>
        <p:spPr/>
        <p:txBody>
          <a:bodyPr/>
          <a:lstStyle/>
          <a:p>
            <a:pPr algn="ctr" eaLnBrk="1" hangingPunct="1">
              <a:buFontTx/>
              <a:buNone/>
            </a:pPr>
            <a:r>
              <a:rPr lang="en-US" altLang="en-US" u="sng" dirty="0" smtClean="0">
                <a:latin typeface="Times New Roman" pitchFamily="18" charset="0"/>
                <a:cs typeface="Times New Roman" pitchFamily="18" charset="0"/>
              </a:rPr>
              <a:t>Look in your book beginning on page 358 and     begin </a:t>
            </a:r>
            <a:r>
              <a:rPr lang="en-US" altLang="en-US" b="1" i="1" u="sng" dirty="0" smtClean="0">
                <a:latin typeface="Times New Roman" pitchFamily="18" charset="0"/>
                <a:cs typeface="Times New Roman" pitchFamily="18" charset="0"/>
              </a:rPr>
              <a:t>reading</a:t>
            </a:r>
            <a:r>
              <a:rPr lang="en-US" altLang="en-US" u="sng" dirty="0" smtClean="0">
                <a:latin typeface="Times New Roman" pitchFamily="18" charset="0"/>
                <a:cs typeface="Times New Roman" pitchFamily="18" charset="0"/>
              </a:rPr>
              <a:t> to find the answers</a:t>
            </a:r>
            <a:endParaRPr lang="en-US" altLang="en-US" dirty="0" smtClean="0"/>
          </a:p>
          <a:p>
            <a:pPr eaLnBrk="1" hangingPunct="1">
              <a:buFontTx/>
              <a:buChar char="•"/>
            </a:pPr>
            <a:r>
              <a:rPr lang="en-US" altLang="en-US" sz="3000" dirty="0" smtClean="0">
                <a:latin typeface="Times New Roman" pitchFamily="18" charset="0"/>
              </a:rPr>
              <a:t>1.) What were the three social classes of the feudal system?</a:t>
            </a:r>
          </a:p>
          <a:p>
            <a:pPr eaLnBrk="1" hangingPunct="1">
              <a:buFontTx/>
              <a:buChar char="•"/>
            </a:pPr>
            <a:endParaRPr lang="en-US" altLang="en-US" sz="3000" dirty="0" smtClean="0">
              <a:latin typeface="Times New Roman" pitchFamily="18" charset="0"/>
            </a:endParaRPr>
          </a:p>
          <a:p>
            <a:pPr eaLnBrk="1" hangingPunct="1">
              <a:buFontTx/>
              <a:buChar char="•"/>
            </a:pPr>
            <a:r>
              <a:rPr lang="en-US" altLang="en-US" sz="3000" dirty="0" smtClean="0">
                <a:latin typeface="Times New Roman" pitchFamily="18" charset="0"/>
              </a:rPr>
              <a:t>2.) What was unique about the average serfs living arrangements?</a:t>
            </a:r>
          </a:p>
          <a:p>
            <a:pPr eaLnBrk="1" hangingPunct="1">
              <a:buFontTx/>
              <a:buChar char="•"/>
            </a:pPr>
            <a:endParaRPr lang="en-US" altLang="en-US" sz="3000" dirty="0" smtClean="0">
              <a:latin typeface="Times New Roman" pitchFamily="18" charset="0"/>
            </a:endParaRPr>
          </a:p>
          <a:p>
            <a:pPr eaLnBrk="1" hangingPunct="1">
              <a:buFontTx/>
              <a:buChar char="•"/>
            </a:pPr>
            <a:r>
              <a:rPr lang="en-US" altLang="en-US" sz="3000" dirty="0" smtClean="0">
                <a:latin typeface="Times New Roman" pitchFamily="18" charset="0"/>
              </a:rPr>
              <a:t>3.) What was a tithe and </a:t>
            </a:r>
            <a:r>
              <a:rPr lang="en-US" altLang="en-US" sz="3000" smtClean="0">
                <a:latin typeface="Times New Roman" pitchFamily="18" charset="0"/>
              </a:rPr>
              <a:t>who received it? </a:t>
            </a:r>
            <a:endParaRPr lang="en-US" altLang="en-US" sz="3000" dirty="0" smtClean="0"/>
          </a:p>
          <a:p>
            <a:pPr eaLnBrk="1" hangingPunct="1"/>
            <a:endParaRPr lang="en-US" altLang="en-US" dirty="0" smtClean="0"/>
          </a:p>
        </p:txBody>
      </p:sp>
    </p:spTree>
    <p:extLst>
      <p:ext uri="{BB962C8B-B14F-4D97-AF65-F5344CB8AC3E}">
        <p14:creationId xmlns:p14="http://schemas.microsoft.com/office/powerpoint/2010/main" val="1603937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5300" u="sng" dirty="0" smtClean="0">
                <a:latin typeface="Constantia" pitchFamily="18" charset="0"/>
              </a:rPr>
              <a:t>Bell Work</a:t>
            </a:r>
            <a:r>
              <a:rPr lang="en-US" dirty="0" smtClean="0">
                <a:latin typeface="Constantia" pitchFamily="18" charset="0"/>
              </a:rPr>
              <a:t/>
            </a:r>
            <a:br>
              <a:rPr lang="en-US" dirty="0" smtClean="0">
                <a:latin typeface="Constantia" pitchFamily="18" charset="0"/>
              </a:rPr>
            </a:br>
            <a:r>
              <a:rPr lang="en-US" sz="4000" dirty="0" smtClean="0">
                <a:latin typeface="Constantia" pitchFamily="18" charset="0"/>
              </a:rPr>
              <a:t>Wednesday 11/05</a:t>
            </a:r>
            <a:endParaRPr lang="en-US" sz="4000" dirty="0" smtClean="0"/>
          </a:p>
        </p:txBody>
      </p:sp>
      <p:sp>
        <p:nvSpPr>
          <p:cNvPr id="6147" name="Content Placeholder 2"/>
          <p:cNvSpPr>
            <a:spLocks noGrp="1"/>
          </p:cNvSpPr>
          <p:nvPr>
            <p:ph idx="1"/>
          </p:nvPr>
        </p:nvSpPr>
        <p:spPr/>
        <p:txBody>
          <a:bodyPr/>
          <a:lstStyle/>
          <a:p>
            <a:pPr algn="ctr" eaLnBrk="1" hangingPunct="1">
              <a:buFontTx/>
              <a:buNone/>
            </a:pPr>
            <a:r>
              <a:rPr lang="en-US" altLang="en-US" u="sng" dirty="0" smtClean="0">
                <a:latin typeface="Times New Roman" pitchFamily="18" charset="0"/>
                <a:cs typeface="Times New Roman" pitchFamily="18" charset="0"/>
              </a:rPr>
              <a:t>Look in your book beginning on page 358 and     begin </a:t>
            </a:r>
            <a:r>
              <a:rPr lang="en-US" altLang="en-US" b="1" i="1" u="sng" dirty="0" smtClean="0">
                <a:latin typeface="Times New Roman" pitchFamily="18" charset="0"/>
                <a:cs typeface="Times New Roman" pitchFamily="18" charset="0"/>
              </a:rPr>
              <a:t>reading</a:t>
            </a:r>
            <a:r>
              <a:rPr lang="en-US" altLang="en-US" u="sng" dirty="0" smtClean="0">
                <a:latin typeface="Times New Roman" pitchFamily="18" charset="0"/>
                <a:cs typeface="Times New Roman" pitchFamily="18" charset="0"/>
              </a:rPr>
              <a:t> to find the answers</a:t>
            </a:r>
            <a:endParaRPr lang="en-US" altLang="en-US" dirty="0" smtClean="0"/>
          </a:p>
          <a:p>
            <a:pPr eaLnBrk="1" hangingPunct="1">
              <a:buFontTx/>
              <a:buChar char="•"/>
            </a:pPr>
            <a:r>
              <a:rPr lang="en-US" altLang="en-US" sz="3000" dirty="0" smtClean="0">
                <a:latin typeface="Times New Roman" pitchFamily="18" charset="0"/>
              </a:rPr>
              <a:t>1.) How were the Vikings different from earlier Germanic groups that invaded Europe?</a:t>
            </a:r>
          </a:p>
          <a:p>
            <a:pPr eaLnBrk="1" hangingPunct="1">
              <a:buFontTx/>
              <a:buChar char="•"/>
            </a:pPr>
            <a:endParaRPr lang="en-US" altLang="en-US" sz="3000" dirty="0" smtClean="0">
              <a:latin typeface="Times New Roman" pitchFamily="18" charset="0"/>
            </a:endParaRPr>
          </a:p>
          <a:p>
            <a:pPr eaLnBrk="1" hangingPunct="1">
              <a:buFontTx/>
              <a:buChar char="•"/>
            </a:pPr>
            <a:r>
              <a:rPr lang="en-US" altLang="en-US" sz="3000" dirty="0" smtClean="0">
                <a:latin typeface="Times New Roman" pitchFamily="18" charset="0"/>
              </a:rPr>
              <a:t>2.) How was a manor militarily and economically sufficient during the Middle Ages?</a:t>
            </a:r>
          </a:p>
          <a:p>
            <a:pPr eaLnBrk="1" hangingPunct="1">
              <a:buFontTx/>
              <a:buChar char="•"/>
            </a:pPr>
            <a:endParaRPr lang="en-US" altLang="en-US" sz="3000" dirty="0" smtClean="0">
              <a:latin typeface="Times New Roman" pitchFamily="18" charset="0"/>
            </a:endParaRPr>
          </a:p>
          <a:p>
            <a:pPr eaLnBrk="1" hangingPunct="1">
              <a:buFontTx/>
              <a:buChar char="•"/>
            </a:pPr>
            <a:r>
              <a:rPr lang="en-US" altLang="en-US" sz="3000" dirty="0" smtClean="0">
                <a:latin typeface="Times New Roman" pitchFamily="18" charset="0"/>
              </a:rPr>
              <a:t>3.) What advantages did a medieval manor provide to the serfs living on it? </a:t>
            </a:r>
            <a:endParaRPr lang="en-US" altLang="en-US" sz="3000" dirty="0" smtClean="0"/>
          </a:p>
          <a:p>
            <a:pPr eaLnBrk="1" hangingPunct="1"/>
            <a:endParaRPr lang="en-US" altLang="en-US" dirty="0" smtClean="0"/>
          </a:p>
        </p:txBody>
      </p:sp>
    </p:spTree>
    <p:extLst>
      <p:ext uri="{BB962C8B-B14F-4D97-AF65-F5344CB8AC3E}">
        <p14:creationId xmlns:p14="http://schemas.microsoft.com/office/powerpoint/2010/main" val="408771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endParaRPr lang="en-US" smtClean="0"/>
          </a:p>
        </p:txBody>
      </p:sp>
      <p:pic>
        <p:nvPicPr>
          <p:cNvPr id="41986" name="Picture 4"/>
          <p:cNvPicPr>
            <a:picLocks noGrp="1"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altLang="en-US" sz="4800" u="sng" dirty="0" smtClean="0">
                <a:latin typeface="Constantia" pitchFamily="18" charset="0"/>
              </a:rPr>
              <a:t>Bell Work</a:t>
            </a:r>
            <a:r>
              <a:rPr lang="en-US" altLang="en-US" sz="4000" dirty="0" smtClean="0">
                <a:latin typeface="Constantia" pitchFamily="18" charset="0"/>
              </a:rPr>
              <a:t/>
            </a:r>
            <a:br>
              <a:rPr lang="en-US" altLang="en-US" sz="4000" dirty="0" smtClean="0">
                <a:latin typeface="Constantia" pitchFamily="18" charset="0"/>
              </a:rPr>
            </a:br>
            <a:r>
              <a:rPr lang="en-US" altLang="en-US" sz="3600" dirty="0" smtClean="0">
                <a:latin typeface="Constantia" pitchFamily="18" charset="0"/>
              </a:rPr>
              <a:t>Thursday 11/06</a:t>
            </a:r>
            <a:endParaRPr lang="en-US" altLang="en-US" sz="3600" dirty="0" smtClean="0"/>
          </a:p>
        </p:txBody>
      </p:sp>
      <p:sp>
        <p:nvSpPr>
          <p:cNvPr id="5123" name="Content Placeholder 2"/>
          <p:cNvSpPr>
            <a:spLocks noGrp="1"/>
          </p:cNvSpPr>
          <p:nvPr>
            <p:ph idx="4294967295"/>
          </p:nvPr>
        </p:nvSpPr>
        <p:spPr/>
        <p:txBody>
          <a:bodyPr/>
          <a:lstStyle/>
          <a:p>
            <a:pPr algn="ctr" eaLnBrk="1" hangingPunct="1">
              <a:buFontTx/>
              <a:buNone/>
            </a:pPr>
            <a:r>
              <a:rPr lang="en-US" altLang="en-US" sz="2800" u="sng" smtClean="0">
                <a:latin typeface="Times New Roman" pitchFamily="18" charset="0"/>
                <a:cs typeface="Times New Roman" pitchFamily="18" charset="0"/>
              </a:rPr>
              <a:t>Look in your guided notes for Chapter 13 Section 1 and 2 to find the answers</a:t>
            </a:r>
          </a:p>
          <a:p>
            <a:pPr eaLnBrk="1" hangingPunct="1">
              <a:buFontTx/>
              <a:buChar char="•"/>
            </a:pPr>
            <a:r>
              <a:rPr lang="en-US" altLang="en-US" sz="2800" smtClean="0">
                <a:latin typeface="Times New Roman" pitchFamily="18" charset="0"/>
              </a:rPr>
              <a:t>1.) What role did Benedict and Scholastica play in strengthening religious communities?</a:t>
            </a:r>
          </a:p>
          <a:p>
            <a:pPr eaLnBrk="1" hangingPunct="1">
              <a:buFontTx/>
              <a:buChar char="•"/>
            </a:pPr>
            <a:endParaRPr lang="en-US" altLang="en-US" sz="2800" smtClean="0">
              <a:latin typeface="Times New Roman" pitchFamily="18" charset="0"/>
            </a:endParaRPr>
          </a:p>
          <a:p>
            <a:pPr eaLnBrk="1" hangingPunct="1">
              <a:buFontTx/>
              <a:buChar char="•"/>
            </a:pPr>
            <a:r>
              <a:rPr lang="en-US" altLang="en-US" sz="2800" smtClean="0">
                <a:latin typeface="Times New Roman" pitchFamily="18" charset="0"/>
              </a:rPr>
              <a:t>2.) After becoming Pope in 590 A.D. what did Gregory I use church funds to accomplish? </a:t>
            </a:r>
          </a:p>
          <a:p>
            <a:pPr eaLnBrk="1" hangingPunct="1">
              <a:buFontTx/>
              <a:buChar char="•"/>
            </a:pPr>
            <a:endParaRPr lang="en-US" altLang="en-US" sz="2800" smtClean="0">
              <a:latin typeface="Times New Roman" pitchFamily="18" charset="0"/>
            </a:endParaRPr>
          </a:p>
          <a:p>
            <a:pPr eaLnBrk="1" hangingPunct="1">
              <a:buFontTx/>
              <a:buChar char="•"/>
            </a:pPr>
            <a:r>
              <a:rPr lang="en-US" altLang="en-US" sz="2800" smtClean="0">
                <a:latin typeface="Times New Roman" pitchFamily="18" charset="0"/>
              </a:rPr>
              <a:t>3.) What type of weapons did Vikings tend to carry with them on their conquests of Europe?</a:t>
            </a:r>
          </a:p>
          <a:p>
            <a:pPr algn="ctr" eaLnBrk="1" hangingPunct="1">
              <a:buFontTx/>
              <a:buNone/>
            </a:pPr>
            <a:endParaRPr lang="en-US" altLang="en-US" sz="2800" smtClean="0"/>
          </a:p>
          <a:p>
            <a:pPr eaLnBrk="1" hangingPunct="1">
              <a:buFont typeface="Arial" charset="0"/>
              <a:buNone/>
            </a:pPr>
            <a:endParaRPr lang="en-US" altLang="en-US"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2717271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z="4800" u="sng" dirty="0" smtClean="0">
                <a:latin typeface="Constantia" pitchFamily="18" charset="0"/>
              </a:rPr>
              <a:t>Bell Work</a:t>
            </a:r>
            <a:r>
              <a:rPr lang="en-US" sz="3600" dirty="0" smtClean="0">
                <a:latin typeface="Constantia" pitchFamily="18" charset="0"/>
              </a:rPr>
              <a:t/>
            </a:r>
            <a:br>
              <a:rPr lang="en-US" sz="3600" dirty="0" smtClean="0">
                <a:latin typeface="Constantia" pitchFamily="18" charset="0"/>
              </a:rPr>
            </a:br>
            <a:r>
              <a:rPr lang="en-US" sz="3600" dirty="0" smtClean="0">
                <a:latin typeface="Constantia" pitchFamily="18" charset="0"/>
              </a:rPr>
              <a:t>Friday 11/07</a:t>
            </a:r>
            <a:endParaRPr lang="en-US" sz="3600" dirty="0" smtClean="0"/>
          </a:p>
        </p:txBody>
      </p:sp>
      <p:sp>
        <p:nvSpPr>
          <p:cNvPr id="43010" name="Content Placeholder 2"/>
          <p:cNvSpPr>
            <a:spLocks noGrp="1"/>
          </p:cNvSpPr>
          <p:nvPr>
            <p:ph idx="4294967295"/>
          </p:nvPr>
        </p:nvSpPr>
        <p:spPr/>
        <p:txBody>
          <a:bodyPr/>
          <a:lstStyle/>
          <a:p>
            <a:pPr algn="ctr" eaLnBrk="1" hangingPunct="1">
              <a:buFontTx/>
              <a:buNone/>
            </a:pPr>
            <a:r>
              <a:rPr lang="en-US" u="sng" smtClean="0">
                <a:latin typeface="Times New Roman" pitchFamily="18" charset="0"/>
                <a:cs typeface="Times New Roman" pitchFamily="18" charset="0"/>
              </a:rPr>
              <a:t>Look in your book beginning on page 364</a:t>
            </a:r>
          </a:p>
          <a:p>
            <a:pPr algn="ctr" eaLnBrk="1" hangingPunct="1">
              <a:buFontTx/>
              <a:buNone/>
            </a:pPr>
            <a:r>
              <a:rPr lang="en-US" u="sng" smtClean="0">
                <a:latin typeface="Times New Roman" pitchFamily="18" charset="0"/>
                <a:cs typeface="Times New Roman" pitchFamily="18" charset="0"/>
              </a:rPr>
              <a:t> to find the answers</a:t>
            </a:r>
          </a:p>
          <a:p>
            <a:pPr eaLnBrk="1" hangingPunct="1">
              <a:buFontTx/>
              <a:buChar char="•"/>
            </a:pPr>
            <a:r>
              <a:rPr lang="en-US" smtClean="0">
                <a:latin typeface="Times New Roman" pitchFamily="18" charset="0"/>
              </a:rPr>
              <a:t>1.) Why was it important for young boys to leave home and become knights? </a:t>
            </a:r>
          </a:p>
          <a:p>
            <a:pPr eaLnBrk="1" hangingPunct="1">
              <a:buFontTx/>
              <a:buChar char="•"/>
            </a:pPr>
            <a:r>
              <a:rPr lang="en-US" smtClean="0">
                <a:latin typeface="Times New Roman" pitchFamily="18" charset="0"/>
              </a:rPr>
              <a:t>2. Who normally lived inside of a medieval castle? </a:t>
            </a:r>
          </a:p>
          <a:p>
            <a:pPr eaLnBrk="1" hangingPunct="1">
              <a:buFontTx/>
              <a:buChar char="•"/>
            </a:pPr>
            <a:r>
              <a:rPr lang="en-US" smtClean="0">
                <a:latin typeface="Times New Roman" pitchFamily="18" charset="0"/>
              </a:rPr>
              <a:t>3. What were some of the themes of medieval literature?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Section 3-The Age of Chivalry</a:t>
            </a:r>
          </a:p>
        </p:txBody>
      </p:sp>
      <p:pic>
        <p:nvPicPr>
          <p:cNvPr id="44034" name="Picture 3" descr="knight%20on%20horse"/>
          <p:cNvPicPr>
            <a:picLocks noChangeAspect="1" noChangeArrowheads="1"/>
          </p:cNvPicPr>
          <p:nvPr/>
        </p:nvPicPr>
        <p:blipFill>
          <a:blip r:embed="rId2"/>
          <a:srcRect/>
          <a:stretch>
            <a:fillRect/>
          </a:stretch>
        </p:blipFill>
        <p:spPr bwMode="auto">
          <a:xfrm>
            <a:off x="1295400" y="1447800"/>
            <a:ext cx="6667500" cy="501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Knights: Warriors on Horseback</a:t>
            </a:r>
          </a:p>
        </p:txBody>
      </p:sp>
      <p:sp>
        <p:nvSpPr>
          <p:cNvPr id="45058" name="Content Placeholder 2"/>
          <p:cNvSpPr>
            <a:spLocks noGrp="1"/>
          </p:cNvSpPr>
          <p:nvPr>
            <p:ph idx="1"/>
          </p:nvPr>
        </p:nvSpPr>
        <p:spPr>
          <a:xfrm>
            <a:off x="457200" y="1600200"/>
            <a:ext cx="4343400" cy="4525963"/>
          </a:xfrm>
        </p:spPr>
        <p:txBody>
          <a:bodyPr/>
          <a:lstStyle/>
          <a:p>
            <a:pPr eaLnBrk="1" hangingPunct="1"/>
            <a:r>
              <a:rPr lang="en-US" b="1" u="sng" dirty="0" smtClean="0">
                <a:latin typeface="Times New Roman" pitchFamily="18" charset="0"/>
                <a:cs typeface="Times New Roman" pitchFamily="18" charset="0"/>
              </a:rPr>
              <a:t>Technology of Warfare Changes-</a:t>
            </a:r>
          </a:p>
          <a:p>
            <a:pPr lvl="1" eaLnBrk="1" hangingPunct="1"/>
            <a:r>
              <a:rPr lang="en-US" dirty="0" smtClean="0">
                <a:latin typeface="Times New Roman" pitchFamily="18" charset="0"/>
                <a:cs typeface="Times New Roman" pitchFamily="18" charset="0"/>
              </a:rPr>
              <a:t>Leather saddles and stirrups allowed warriors to handle heavy weapons while fighting </a:t>
            </a:r>
          </a:p>
          <a:p>
            <a:pPr lvl="1" eaLnBrk="1" hangingPunct="1"/>
            <a:r>
              <a:rPr lang="en-US" dirty="0" smtClean="0">
                <a:latin typeface="Times New Roman" pitchFamily="18" charset="0"/>
                <a:cs typeface="Times New Roman" pitchFamily="18" charset="0"/>
              </a:rPr>
              <a:t>Mounted knights = most important part of the army</a:t>
            </a:r>
          </a:p>
        </p:txBody>
      </p:sp>
      <p:pic>
        <p:nvPicPr>
          <p:cNvPr id="45059" name="Picture 4" descr="american-western-saddle-1791_gif"/>
          <p:cNvPicPr>
            <a:picLocks noChangeAspect="1" noChangeArrowheads="1"/>
          </p:cNvPicPr>
          <p:nvPr/>
        </p:nvPicPr>
        <p:blipFill>
          <a:blip r:embed="rId2"/>
          <a:srcRect/>
          <a:stretch>
            <a:fillRect/>
          </a:stretch>
        </p:blipFill>
        <p:spPr bwMode="auto">
          <a:xfrm>
            <a:off x="5715000" y="1524000"/>
            <a:ext cx="3000375"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u="sng" smtClean="0">
                <a:latin typeface="Times New Roman" pitchFamily="18" charset="0"/>
                <a:cs typeface="Times New Roman" pitchFamily="18" charset="0"/>
              </a:rPr>
              <a:t>Knights: Warriors on Horseback</a:t>
            </a:r>
            <a:endParaRPr lang="en-US" smtClean="0"/>
          </a:p>
        </p:txBody>
      </p:sp>
      <p:sp>
        <p:nvSpPr>
          <p:cNvPr id="46082" name="Content Placeholder 2"/>
          <p:cNvSpPr>
            <a:spLocks noGrp="1"/>
          </p:cNvSpPr>
          <p:nvPr>
            <p:ph idx="1"/>
          </p:nvPr>
        </p:nvSpPr>
        <p:spPr>
          <a:xfrm>
            <a:off x="457200" y="1600200"/>
            <a:ext cx="5257800" cy="4525963"/>
          </a:xfrm>
        </p:spPr>
        <p:txBody>
          <a:bodyPr/>
          <a:lstStyle/>
          <a:p>
            <a:r>
              <a:rPr lang="en-US" b="1" u="sng" dirty="0" smtClean="0">
                <a:latin typeface="Times New Roman" pitchFamily="18" charset="0"/>
                <a:cs typeface="Times New Roman" pitchFamily="18" charset="0"/>
              </a:rPr>
              <a:t>A Warriors Role-</a:t>
            </a:r>
          </a:p>
          <a:p>
            <a:pPr lvl="1"/>
            <a:r>
              <a:rPr lang="en-US" dirty="0" smtClean="0">
                <a:latin typeface="Times New Roman" pitchFamily="18" charset="0"/>
                <a:cs typeface="Times New Roman" pitchFamily="18" charset="0"/>
              </a:rPr>
              <a:t>Feudal lords hired private armies of knights to protect their land </a:t>
            </a:r>
          </a:p>
          <a:p>
            <a:pPr lvl="2"/>
            <a:r>
              <a:rPr lang="en-US" dirty="0" smtClean="0">
                <a:latin typeface="Times New Roman" pitchFamily="18" charset="0"/>
                <a:cs typeface="Times New Roman" pitchFamily="18" charset="0"/>
              </a:rPr>
              <a:t>40 days of service a year</a:t>
            </a:r>
          </a:p>
          <a:p>
            <a:pPr lvl="1"/>
            <a:r>
              <a:rPr lang="en-US" dirty="0" smtClean="0">
                <a:latin typeface="Times New Roman" pitchFamily="18" charset="0"/>
                <a:cs typeface="Times New Roman" pitchFamily="18" charset="0"/>
              </a:rPr>
              <a:t>Traded protection for fiefs (land grants) </a:t>
            </a:r>
          </a:p>
          <a:p>
            <a:pPr lvl="2"/>
            <a:r>
              <a:rPr lang="en-US" dirty="0" smtClean="0">
                <a:latin typeface="Times New Roman" pitchFamily="18" charset="0"/>
                <a:cs typeface="Times New Roman" pitchFamily="18" charset="0"/>
              </a:rPr>
              <a:t>Wealth  allowed the knights to </a:t>
            </a:r>
          </a:p>
          <a:p>
            <a:pPr lvl="3"/>
            <a:r>
              <a:rPr lang="en-US" dirty="0" smtClean="0">
                <a:latin typeface="Times New Roman" pitchFamily="18" charset="0"/>
                <a:cs typeface="Times New Roman" pitchFamily="18" charset="0"/>
              </a:rPr>
              <a:t>Devote their lives to war</a:t>
            </a:r>
          </a:p>
          <a:p>
            <a:pPr lvl="3"/>
            <a:r>
              <a:rPr lang="en-US" dirty="0" smtClean="0">
                <a:latin typeface="Times New Roman" pitchFamily="18" charset="0"/>
                <a:cs typeface="Times New Roman" pitchFamily="18" charset="0"/>
              </a:rPr>
              <a:t>Buy weapons, armor, warhorses </a:t>
            </a:r>
          </a:p>
        </p:txBody>
      </p:sp>
      <p:pic>
        <p:nvPicPr>
          <p:cNvPr id="46083" name="Picture 4" descr="1311548507-83"/>
          <p:cNvPicPr>
            <a:picLocks noChangeAspect="1" noChangeArrowheads="1"/>
          </p:cNvPicPr>
          <p:nvPr/>
        </p:nvPicPr>
        <p:blipFill>
          <a:blip r:embed="rId2"/>
          <a:srcRect/>
          <a:stretch>
            <a:fillRect/>
          </a:stretch>
        </p:blipFill>
        <p:spPr bwMode="auto">
          <a:xfrm>
            <a:off x="5629275" y="1371600"/>
            <a:ext cx="35147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u="sng" smtClean="0">
                <a:latin typeface="Times New Roman" pitchFamily="18" charset="0"/>
                <a:cs typeface="Times New Roman" pitchFamily="18" charset="0"/>
              </a:rPr>
              <a:t>Knighthood and the Code of Chivalry</a:t>
            </a:r>
          </a:p>
        </p:txBody>
      </p:sp>
      <p:sp>
        <p:nvSpPr>
          <p:cNvPr id="47106" name="Content Placeholder 2"/>
          <p:cNvSpPr>
            <a:spLocks noGrp="1"/>
          </p:cNvSpPr>
          <p:nvPr>
            <p:ph idx="1"/>
          </p:nvPr>
        </p:nvSpPr>
        <p:spPr/>
        <p:txBody>
          <a:bodyPr/>
          <a:lstStyle/>
          <a:p>
            <a:r>
              <a:rPr lang="en-US" b="1" u="sng" dirty="0" smtClean="0">
                <a:latin typeface="Times New Roman" pitchFamily="18" charset="0"/>
                <a:cs typeface="Times New Roman" pitchFamily="18" charset="0"/>
              </a:rPr>
              <a:t>Chivalry-</a:t>
            </a:r>
            <a:r>
              <a:rPr lang="en-US" dirty="0" smtClean="0">
                <a:latin typeface="Times New Roman" pitchFamily="18" charset="0"/>
                <a:cs typeface="Times New Roman" pitchFamily="18" charset="0"/>
              </a:rPr>
              <a:t>A complex set of ideals, in which a knight would fight bravely for three masters</a:t>
            </a:r>
          </a:p>
          <a:p>
            <a:pPr lvl="1"/>
            <a:r>
              <a:rPr lang="en-US" dirty="0" smtClean="0">
                <a:latin typeface="Times New Roman" pitchFamily="18" charset="0"/>
                <a:cs typeface="Times New Roman" pitchFamily="18" charset="0"/>
              </a:rPr>
              <a:t>Earthly feudal lord</a:t>
            </a:r>
          </a:p>
          <a:p>
            <a:pPr lvl="1"/>
            <a:r>
              <a:rPr lang="en-US" dirty="0" smtClean="0">
                <a:latin typeface="Times New Roman" pitchFamily="18" charset="0"/>
                <a:cs typeface="Times New Roman" pitchFamily="18" charset="0"/>
              </a:rPr>
              <a:t>Heavenly Lord</a:t>
            </a:r>
          </a:p>
          <a:p>
            <a:pPr lvl="1"/>
            <a:r>
              <a:rPr lang="en-US" dirty="0" smtClean="0">
                <a:latin typeface="Times New Roman" pitchFamily="18" charset="0"/>
                <a:cs typeface="Times New Roman" pitchFamily="18" charset="0"/>
              </a:rPr>
              <a:t>His chosen lady</a:t>
            </a:r>
          </a:p>
          <a:p>
            <a:r>
              <a:rPr lang="en-US" b="1" u="sng" dirty="0" smtClean="0">
                <a:latin typeface="Times New Roman" pitchFamily="18" charset="0"/>
                <a:cs typeface="Times New Roman" pitchFamily="18" charset="0"/>
              </a:rPr>
              <a:t>Qualities of an Ideal Knight-</a:t>
            </a:r>
          </a:p>
          <a:p>
            <a:pPr lvl="1"/>
            <a:r>
              <a:rPr lang="en-US" dirty="0" smtClean="0">
                <a:latin typeface="Times New Roman" pitchFamily="18" charset="0"/>
                <a:cs typeface="Times New Roman" pitchFamily="18" charset="0"/>
              </a:rPr>
              <a:t>Loyal </a:t>
            </a:r>
          </a:p>
          <a:p>
            <a:pPr lvl="1"/>
            <a:r>
              <a:rPr lang="en-US" dirty="0" smtClean="0">
                <a:latin typeface="Times New Roman" pitchFamily="18" charset="0"/>
                <a:cs typeface="Times New Roman" pitchFamily="18" charset="0"/>
              </a:rPr>
              <a:t>Brave</a:t>
            </a:r>
          </a:p>
          <a:p>
            <a:pPr lvl="1"/>
            <a:r>
              <a:rPr lang="en-US" dirty="0" smtClean="0">
                <a:latin typeface="Times New Roman" pitchFamily="18" charset="0"/>
                <a:cs typeface="Times New Roman" pitchFamily="18" charset="0"/>
              </a:rPr>
              <a:t>Courteous</a:t>
            </a:r>
          </a:p>
        </p:txBody>
      </p:sp>
      <p:pic>
        <p:nvPicPr>
          <p:cNvPr id="47107" name="Picture 4" descr="Chain_Mail_Medieval_Knights_Hood"/>
          <p:cNvPicPr>
            <a:picLocks noChangeAspect="1" noChangeArrowheads="1"/>
          </p:cNvPicPr>
          <p:nvPr/>
        </p:nvPicPr>
        <p:blipFill>
          <a:blip r:embed="rId2"/>
          <a:srcRect/>
          <a:stretch>
            <a:fillRect/>
          </a:stretch>
        </p:blipFill>
        <p:spPr bwMode="auto">
          <a:xfrm>
            <a:off x="6286500" y="40005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Invasion of Western Europe</a:t>
            </a:r>
          </a:p>
        </p:txBody>
      </p:sp>
      <p:sp>
        <p:nvSpPr>
          <p:cNvPr id="16386" name="Content Placeholder 2"/>
          <p:cNvSpPr>
            <a:spLocks noGrp="1"/>
          </p:cNvSpPr>
          <p:nvPr>
            <p:ph idx="1"/>
          </p:nvPr>
        </p:nvSpPr>
        <p:spPr>
          <a:xfrm>
            <a:off x="457200" y="1600200"/>
            <a:ext cx="5334000" cy="4525963"/>
          </a:xfrm>
        </p:spPr>
        <p:txBody>
          <a:bodyPr/>
          <a:lstStyle/>
          <a:p>
            <a:pPr eaLnBrk="1" hangingPunct="1"/>
            <a:r>
              <a:rPr lang="en-US" b="1" u="sng" dirty="0" smtClean="0">
                <a:latin typeface="Times New Roman" pitchFamily="18" charset="0"/>
                <a:cs typeface="Times New Roman" pitchFamily="18" charset="0"/>
              </a:rPr>
              <a:t>Middle Ages-</a:t>
            </a:r>
            <a:r>
              <a:rPr lang="en-US" dirty="0" smtClean="0">
                <a:latin typeface="Times New Roman" pitchFamily="18" charset="0"/>
                <a:cs typeface="Times New Roman" pitchFamily="18" charset="0"/>
              </a:rPr>
              <a:t> Spanned 500-1500 A.D.</a:t>
            </a:r>
          </a:p>
          <a:p>
            <a:pPr eaLnBrk="1" hangingPunct="1"/>
            <a:r>
              <a:rPr lang="en-US" b="1" dirty="0" smtClean="0">
                <a:latin typeface="Times New Roman" pitchFamily="18" charset="0"/>
                <a:cs typeface="Times New Roman" pitchFamily="18" charset="0"/>
              </a:rPr>
              <a:t>Disruption of Trade-</a:t>
            </a:r>
          </a:p>
          <a:p>
            <a:pPr lvl="1" eaLnBrk="1" hangingPunct="1"/>
            <a:r>
              <a:rPr lang="en-US" dirty="0" smtClean="0">
                <a:latin typeface="Times New Roman" pitchFamily="18" charset="0"/>
                <a:cs typeface="Times New Roman" pitchFamily="18" charset="0"/>
              </a:rPr>
              <a:t>Merchants faced invasion from land and sea. Devastated Europe’s economy and left money scarce</a:t>
            </a:r>
          </a:p>
          <a:p>
            <a:pPr eaLnBrk="1" hangingPunct="1"/>
            <a:r>
              <a:rPr lang="en-US" dirty="0" smtClean="0">
                <a:latin typeface="Times New Roman" pitchFamily="18" charset="0"/>
                <a:cs typeface="Times New Roman" pitchFamily="18" charset="0"/>
              </a:rPr>
              <a:t>Downfall of Cities-</a:t>
            </a:r>
          </a:p>
          <a:p>
            <a:pPr lvl="1" eaLnBrk="1" hangingPunct="1"/>
            <a:r>
              <a:rPr lang="en-US" dirty="0" smtClean="0">
                <a:latin typeface="Times New Roman" pitchFamily="18" charset="0"/>
                <a:cs typeface="Times New Roman" pitchFamily="18" charset="0"/>
              </a:rPr>
              <a:t>Cities became abandoned as centers of administration </a:t>
            </a:r>
          </a:p>
        </p:txBody>
      </p:sp>
      <p:pic>
        <p:nvPicPr>
          <p:cNvPr id="16387" name="Picture 2" descr="http://t0.gstatic.com/images?q=tbn:ANd9GcQBQMl2Hn4PDl0x7w3-pMqJj_269nNsBmjd83zfYF3xZ31xeT9J"/>
          <p:cNvPicPr>
            <a:picLocks noChangeAspect="1" noChangeArrowheads="1"/>
          </p:cNvPicPr>
          <p:nvPr/>
        </p:nvPicPr>
        <p:blipFill>
          <a:blip r:embed="rId2"/>
          <a:srcRect/>
          <a:stretch>
            <a:fillRect/>
          </a:stretch>
        </p:blipFill>
        <p:spPr bwMode="auto">
          <a:xfrm>
            <a:off x="6248400" y="2457450"/>
            <a:ext cx="268605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endParaRPr lang="en-US" smtClean="0"/>
          </a:p>
        </p:txBody>
      </p:sp>
      <p:sp>
        <p:nvSpPr>
          <p:cNvPr id="48130" name="Rectangle 3"/>
          <p:cNvSpPr>
            <a:spLocks noGrp="1"/>
          </p:cNvSpPr>
          <p:nvPr>
            <p:ph type="body" idx="1"/>
          </p:nvPr>
        </p:nvSpPr>
        <p:spPr/>
        <p:txBody>
          <a:bodyPr/>
          <a:lstStyle/>
          <a:p>
            <a:endParaRPr lang="en-US" smtClean="0"/>
          </a:p>
        </p:txBody>
      </p:sp>
      <p:pic>
        <p:nvPicPr>
          <p:cNvPr id="48131"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8132" name="Rectangle 5"/>
          <p:cNvSpPr>
            <a:spLocks noChangeArrowheads="1"/>
          </p:cNvSpPr>
          <p:nvPr/>
        </p:nvSpPr>
        <p:spPr bwMode="auto">
          <a:xfrm>
            <a:off x="0" y="552450"/>
            <a:ext cx="2438400" cy="6264275"/>
          </a:xfrm>
          <a:prstGeom prst="rect">
            <a:avLst/>
          </a:prstGeom>
          <a:noFill/>
          <a:ln w="9525">
            <a:noFill/>
            <a:miter lim="800000"/>
            <a:headEnd/>
            <a:tailEnd/>
          </a:ln>
        </p:spPr>
        <p:txBody>
          <a:bodyPr anchor="ctr">
            <a:spAutoFit/>
          </a:bodyPr>
          <a:lstStyle/>
          <a:p>
            <a:pPr algn="ctr"/>
            <a:r>
              <a:rPr lang="en-US" sz="1500" b="1" u="sng">
                <a:solidFill>
                  <a:schemeClr val="hlink"/>
                </a:solidFill>
                <a:latin typeface="Times New Roman" pitchFamily="18" charset="0"/>
              </a:rPr>
              <a:t>Chivalry</a:t>
            </a:r>
            <a:endParaRPr lang="en-US" sz="1500" u="sng">
              <a:solidFill>
                <a:schemeClr val="hlink"/>
              </a:solidFill>
              <a:latin typeface="Times New Roman" pitchFamily="18" charset="0"/>
            </a:endParaRPr>
          </a:p>
          <a:p>
            <a:pPr algn="ctr"/>
            <a:r>
              <a:rPr lang="en-US" sz="1500">
                <a:latin typeface="Times New Roman" pitchFamily="18" charset="0"/>
              </a:rPr>
              <a:t>The Italian painter Paolo</a:t>
            </a:r>
          </a:p>
          <a:p>
            <a:pPr algn="ctr"/>
            <a:r>
              <a:rPr lang="en-US" sz="1500">
                <a:latin typeface="Times New Roman" pitchFamily="18" charset="0"/>
              </a:rPr>
              <a:t>Uccello captures the spirit of</a:t>
            </a:r>
          </a:p>
          <a:p>
            <a:pPr algn="ctr"/>
            <a:r>
              <a:rPr lang="en-US" sz="1500">
                <a:latin typeface="Times New Roman" pitchFamily="18" charset="0"/>
              </a:rPr>
              <a:t>the age of chivalry in this</a:t>
            </a:r>
          </a:p>
          <a:p>
            <a:pPr algn="ctr"/>
            <a:r>
              <a:rPr lang="en-US" sz="1500">
                <a:latin typeface="Times New Roman" pitchFamily="18" charset="0"/>
              </a:rPr>
              <a:t>painting, </a:t>
            </a:r>
            <a:r>
              <a:rPr lang="en-US" sz="1500" i="1">
                <a:latin typeface="Times New Roman" pitchFamily="18" charset="0"/>
              </a:rPr>
              <a:t>St. George and the</a:t>
            </a:r>
            <a:endParaRPr lang="en-US" sz="1500">
              <a:latin typeface="Times New Roman" pitchFamily="18" charset="0"/>
            </a:endParaRPr>
          </a:p>
          <a:p>
            <a:pPr algn="ctr"/>
            <a:r>
              <a:rPr lang="en-US" sz="1500" i="1">
                <a:latin typeface="Times New Roman" pitchFamily="18" charset="0"/>
              </a:rPr>
              <a:t>Dragon </a:t>
            </a:r>
            <a:r>
              <a:rPr lang="en-US" sz="1500">
                <a:latin typeface="Times New Roman" pitchFamily="18" charset="0"/>
              </a:rPr>
              <a:t>(c. 1455–1460).</a:t>
            </a:r>
          </a:p>
          <a:p>
            <a:pPr algn="ctr"/>
            <a:r>
              <a:rPr lang="en-US" sz="1500">
                <a:latin typeface="Times New Roman" pitchFamily="18" charset="0"/>
              </a:rPr>
              <a:t>According to myth, St. George rescues a captive princess by killing her captor, a dragon.</a:t>
            </a:r>
          </a:p>
          <a:p>
            <a:pPr algn="ctr"/>
            <a:r>
              <a:rPr lang="en-US" sz="1500">
                <a:latin typeface="Times New Roman" pitchFamily="18" charset="0"/>
              </a:rPr>
              <a:t>• </a:t>
            </a:r>
            <a:r>
              <a:rPr lang="en-US" sz="1500" b="1">
                <a:solidFill>
                  <a:schemeClr val="folHlink"/>
                </a:solidFill>
                <a:latin typeface="Times New Roman" pitchFamily="18" charset="0"/>
              </a:rPr>
              <a:t>The Knight</a:t>
            </a:r>
            <a:r>
              <a:rPr lang="en-US" sz="1500" b="1">
                <a:latin typeface="Times New Roman" pitchFamily="18" charset="0"/>
              </a:rPr>
              <a:t> </a:t>
            </a:r>
            <a:r>
              <a:rPr lang="en-US" sz="1500">
                <a:latin typeface="Times New Roman" pitchFamily="18" charset="0"/>
              </a:rPr>
              <a:t>St. George,</a:t>
            </a:r>
          </a:p>
          <a:p>
            <a:pPr algn="ctr"/>
            <a:r>
              <a:rPr lang="en-US" sz="1500">
                <a:latin typeface="Times New Roman" pitchFamily="18" charset="0"/>
              </a:rPr>
              <a:t>mounted on a horse and</a:t>
            </a:r>
          </a:p>
          <a:p>
            <a:pPr algn="ctr"/>
            <a:r>
              <a:rPr lang="en-US" sz="1500">
                <a:latin typeface="Times New Roman" pitchFamily="18" charset="0"/>
              </a:rPr>
              <a:t>dressed in armor, uses his</a:t>
            </a:r>
          </a:p>
          <a:p>
            <a:pPr algn="ctr"/>
            <a:r>
              <a:rPr lang="en-US" sz="1500">
                <a:latin typeface="Times New Roman" pitchFamily="18" charset="0"/>
              </a:rPr>
              <a:t>lance to attack the dragon.</a:t>
            </a:r>
          </a:p>
          <a:p>
            <a:pPr algn="ctr"/>
            <a:r>
              <a:rPr lang="en-US" sz="1500">
                <a:latin typeface="Times New Roman" pitchFamily="18" charset="0"/>
              </a:rPr>
              <a:t>• </a:t>
            </a:r>
            <a:r>
              <a:rPr lang="en-US" sz="1500" b="1">
                <a:solidFill>
                  <a:schemeClr val="accent2"/>
                </a:solidFill>
                <a:latin typeface="Times New Roman" pitchFamily="18" charset="0"/>
              </a:rPr>
              <a:t>The Dragon</a:t>
            </a:r>
            <a:r>
              <a:rPr lang="en-US" sz="1500" b="1">
                <a:latin typeface="Times New Roman" pitchFamily="18" charset="0"/>
              </a:rPr>
              <a:t> </a:t>
            </a:r>
            <a:r>
              <a:rPr lang="en-US" sz="1500">
                <a:latin typeface="Times New Roman" pitchFamily="18" charset="0"/>
              </a:rPr>
              <a:t>The fierce looking dragon represents evil.</a:t>
            </a:r>
          </a:p>
          <a:p>
            <a:pPr algn="ctr"/>
            <a:r>
              <a:rPr lang="en-US" sz="1500">
                <a:latin typeface="Times New Roman" pitchFamily="18" charset="0"/>
              </a:rPr>
              <a:t>• </a:t>
            </a:r>
            <a:r>
              <a:rPr lang="en-US" sz="1500" b="1">
                <a:solidFill>
                  <a:srgbClr val="33CC33"/>
                </a:solidFill>
                <a:latin typeface="Times New Roman" pitchFamily="18" charset="0"/>
              </a:rPr>
              <a:t>The Princess</a:t>
            </a:r>
            <a:r>
              <a:rPr lang="en-US" sz="1500" b="1">
                <a:latin typeface="Times New Roman" pitchFamily="18" charset="0"/>
              </a:rPr>
              <a:t> </a:t>
            </a:r>
            <a:r>
              <a:rPr lang="en-US" sz="1500">
                <a:latin typeface="Times New Roman" pitchFamily="18" charset="0"/>
              </a:rPr>
              <a:t>The princess</a:t>
            </a:r>
          </a:p>
          <a:p>
            <a:pPr algn="ctr"/>
            <a:r>
              <a:rPr lang="en-US" sz="1500">
                <a:latin typeface="Times New Roman" pitchFamily="18" charset="0"/>
              </a:rPr>
              <a:t>remains out of the action as</a:t>
            </a:r>
          </a:p>
          <a:p>
            <a:pPr algn="ctr"/>
            <a:r>
              <a:rPr lang="en-US" sz="1500">
                <a:latin typeface="Times New Roman" pitchFamily="18" charset="0"/>
              </a:rPr>
              <a:t>her knight fights the dragon</a:t>
            </a:r>
          </a:p>
          <a:p>
            <a:pPr algn="ctr"/>
            <a:r>
              <a:rPr lang="en-US" sz="1500">
                <a:latin typeface="Times New Roman" pitchFamily="18" charset="0"/>
              </a:rPr>
              <a:t>on her behalf.</a:t>
            </a:r>
          </a:p>
          <a:p>
            <a:pPr algn="ctr"/>
            <a:r>
              <a:rPr lang="en-US" sz="1500" b="1">
                <a:solidFill>
                  <a:srgbClr val="CC0066"/>
                </a:solidFill>
                <a:latin typeface="Times New Roman" pitchFamily="18" charset="0"/>
              </a:rPr>
              <a:t>SKILLBUILDER:</a:t>
            </a:r>
            <a:endParaRPr lang="en-US" sz="1500">
              <a:solidFill>
                <a:srgbClr val="CC0066"/>
              </a:solidFill>
              <a:latin typeface="Times New Roman" pitchFamily="18" charset="0"/>
            </a:endParaRPr>
          </a:p>
          <a:p>
            <a:pPr algn="ctr"/>
            <a:r>
              <a:rPr lang="en-US" sz="1500" b="1">
                <a:latin typeface="Times New Roman" pitchFamily="18" charset="0"/>
              </a:rPr>
              <a:t>Interpreting Visual Sources</a:t>
            </a:r>
            <a:endParaRPr lang="en-US" sz="1500">
              <a:latin typeface="Times New Roman" pitchFamily="18" charset="0"/>
            </a:endParaRPr>
          </a:p>
          <a:p>
            <a:pPr algn="ctr"/>
            <a:r>
              <a:rPr lang="en-US" sz="1500" i="1">
                <a:latin typeface="Times New Roman" pitchFamily="18" charset="0"/>
              </a:rPr>
              <a:t>In what way does this painting show the knights commitment to the code of chivalry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u="sng" smtClean="0">
                <a:latin typeface="Times New Roman" pitchFamily="18" charset="0"/>
                <a:cs typeface="Times New Roman" pitchFamily="18" charset="0"/>
              </a:rPr>
              <a:t>Knighthood and the Code of Chivalry</a:t>
            </a:r>
            <a:endParaRPr lang="en-US" smtClean="0"/>
          </a:p>
        </p:txBody>
      </p:sp>
      <p:sp>
        <p:nvSpPr>
          <p:cNvPr id="49154" name="Content Placeholder 2"/>
          <p:cNvSpPr>
            <a:spLocks noGrp="1"/>
          </p:cNvSpPr>
          <p:nvPr>
            <p:ph idx="1"/>
          </p:nvPr>
        </p:nvSpPr>
        <p:spPr>
          <a:xfrm>
            <a:off x="457200" y="1600200"/>
            <a:ext cx="4343400" cy="4525963"/>
          </a:xfrm>
        </p:spPr>
        <p:txBody>
          <a:bodyPr/>
          <a:lstStyle/>
          <a:p>
            <a:r>
              <a:rPr lang="en-US" b="1" u="sng" dirty="0" smtClean="0">
                <a:latin typeface="Times New Roman" pitchFamily="18" charset="0"/>
                <a:cs typeface="Times New Roman" pitchFamily="18" charset="0"/>
              </a:rPr>
              <a:t>Knights Training-</a:t>
            </a:r>
          </a:p>
          <a:p>
            <a:pPr lvl="1"/>
            <a:r>
              <a:rPr lang="en-US" dirty="0" smtClean="0">
                <a:latin typeface="Times New Roman" pitchFamily="18" charset="0"/>
                <a:cs typeface="Times New Roman" pitchFamily="18" charset="0"/>
              </a:rPr>
              <a:t>Age 7-Sent off to a castle became a page</a:t>
            </a:r>
          </a:p>
          <a:p>
            <a:pPr lvl="1"/>
            <a:r>
              <a:rPr lang="en-US" dirty="0" smtClean="0">
                <a:latin typeface="Times New Roman" pitchFamily="18" charset="0"/>
                <a:cs typeface="Times New Roman" pitchFamily="18" charset="0"/>
              </a:rPr>
              <a:t>Age 14- Became a squire (knights servant)</a:t>
            </a:r>
          </a:p>
          <a:p>
            <a:pPr lvl="1"/>
            <a:r>
              <a:rPr lang="en-US" dirty="0" smtClean="0">
                <a:latin typeface="Times New Roman" pitchFamily="18" charset="0"/>
                <a:cs typeface="Times New Roman" pitchFamily="18" charset="0"/>
              </a:rPr>
              <a:t>Age 21-Became a full-fledged knight</a:t>
            </a:r>
          </a:p>
          <a:p>
            <a:r>
              <a:rPr lang="en-US" b="1" u="sng" dirty="0" smtClean="0">
                <a:latin typeface="Times New Roman" pitchFamily="18" charset="0"/>
                <a:cs typeface="Times New Roman" pitchFamily="18" charset="0"/>
              </a:rPr>
              <a:t>Tournaments-</a:t>
            </a:r>
            <a:r>
              <a:rPr lang="en-US" dirty="0" smtClean="0">
                <a:latin typeface="Times New Roman" pitchFamily="18" charset="0"/>
                <a:cs typeface="Times New Roman" pitchFamily="18" charset="0"/>
              </a:rPr>
              <a:t>Staged battles for practice </a:t>
            </a:r>
          </a:p>
          <a:p>
            <a:pPr lvl="1"/>
            <a:endParaRPr lang="en-US" dirty="0" smtClean="0"/>
          </a:p>
          <a:p>
            <a:pPr lvl="1"/>
            <a:endParaRPr lang="en-US" dirty="0" smtClean="0"/>
          </a:p>
        </p:txBody>
      </p:sp>
      <p:pic>
        <p:nvPicPr>
          <p:cNvPr id="49155" name="Picture 5" descr="medieval-knight"/>
          <p:cNvPicPr>
            <a:picLocks noChangeAspect="1" noChangeArrowheads="1"/>
          </p:cNvPicPr>
          <p:nvPr/>
        </p:nvPicPr>
        <p:blipFill>
          <a:blip r:embed="rId2"/>
          <a:srcRect/>
          <a:stretch>
            <a:fillRect/>
          </a:stretch>
        </p:blipFill>
        <p:spPr bwMode="auto">
          <a:xfrm>
            <a:off x="4800600" y="1676400"/>
            <a:ext cx="4343400"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u="sng" smtClean="0">
                <a:latin typeface="Times New Roman" pitchFamily="18" charset="0"/>
                <a:cs typeface="Times New Roman" pitchFamily="18" charset="0"/>
              </a:rPr>
              <a:t>Literature of Chivalry </a:t>
            </a:r>
          </a:p>
        </p:txBody>
      </p:sp>
      <p:sp>
        <p:nvSpPr>
          <p:cNvPr id="50178" name="Content Placeholder 2"/>
          <p:cNvSpPr>
            <a:spLocks noGrp="1"/>
          </p:cNvSpPr>
          <p:nvPr>
            <p:ph idx="1"/>
          </p:nvPr>
        </p:nvSpPr>
        <p:spPr>
          <a:xfrm>
            <a:off x="457200" y="1600200"/>
            <a:ext cx="5257800" cy="4525963"/>
          </a:xfrm>
        </p:spPr>
        <p:txBody>
          <a:bodyPr/>
          <a:lstStyle/>
          <a:p>
            <a:r>
              <a:rPr lang="en-US" b="1" u="sng" dirty="0" smtClean="0">
                <a:latin typeface="Times New Roman" pitchFamily="18" charset="0"/>
                <a:cs typeface="Times New Roman" pitchFamily="18" charset="0"/>
              </a:rPr>
              <a:t>Epic Poems-</a:t>
            </a:r>
          </a:p>
          <a:p>
            <a:pPr lvl="1"/>
            <a:r>
              <a:rPr lang="en-US" dirty="0" smtClean="0">
                <a:latin typeface="Times New Roman" pitchFamily="18" charset="0"/>
                <a:cs typeface="Times New Roman" pitchFamily="18" charset="0"/>
              </a:rPr>
              <a:t>They recounted a hero’s deeds and adventures</a:t>
            </a:r>
          </a:p>
          <a:p>
            <a:pPr lvl="1"/>
            <a:r>
              <a:rPr lang="en-US" dirty="0" smtClean="0">
                <a:latin typeface="Times New Roman" pitchFamily="18" charset="0"/>
                <a:cs typeface="Times New Roman" pitchFamily="18" charset="0"/>
              </a:rPr>
              <a:t>Song of Roland-Earliest and most famous epic poem </a:t>
            </a:r>
          </a:p>
          <a:p>
            <a:r>
              <a:rPr lang="en-US" b="1" u="sng" dirty="0" smtClean="0">
                <a:latin typeface="Times New Roman" pitchFamily="18" charset="0"/>
                <a:cs typeface="Times New Roman" pitchFamily="18" charset="0"/>
              </a:rPr>
              <a:t>Troubadours-</a:t>
            </a:r>
            <a:r>
              <a:rPr lang="en-US" dirty="0" smtClean="0">
                <a:latin typeface="Times New Roman" pitchFamily="18" charset="0"/>
                <a:cs typeface="Times New Roman" pitchFamily="18" charset="0"/>
              </a:rPr>
              <a:t>Traveling Poet-Musicians</a:t>
            </a:r>
          </a:p>
          <a:p>
            <a:pPr lvl="1"/>
            <a:r>
              <a:rPr lang="en-US" dirty="0" smtClean="0">
                <a:latin typeface="Times New Roman" pitchFamily="18" charset="0"/>
                <a:cs typeface="Times New Roman" pitchFamily="18" charset="0"/>
              </a:rPr>
              <a:t>Composed poems about the joys and sorrows of love </a:t>
            </a:r>
          </a:p>
        </p:txBody>
      </p:sp>
      <p:pic>
        <p:nvPicPr>
          <p:cNvPr id="50179" name="Picture 5" descr="troubadoursPic"/>
          <p:cNvPicPr>
            <a:picLocks noChangeAspect="1" noChangeArrowheads="1"/>
          </p:cNvPicPr>
          <p:nvPr/>
        </p:nvPicPr>
        <p:blipFill>
          <a:blip r:embed="rId2"/>
          <a:srcRect/>
          <a:stretch>
            <a:fillRect/>
          </a:stretch>
        </p:blipFill>
        <p:spPr bwMode="auto">
          <a:xfrm>
            <a:off x="5257800" y="4876800"/>
            <a:ext cx="3886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u="sng" smtClean="0">
                <a:latin typeface="Times New Roman" pitchFamily="18" charset="0"/>
                <a:cs typeface="Times New Roman" pitchFamily="18" charset="0"/>
              </a:rPr>
              <a:t>Women’s Role in Feudal Society</a:t>
            </a:r>
            <a:endParaRPr lang="en-US" smtClean="0"/>
          </a:p>
        </p:txBody>
      </p:sp>
      <p:sp>
        <p:nvSpPr>
          <p:cNvPr id="51202" name="Content Placeholder 2"/>
          <p:cNvSpPr>
            <a:spLocks noGrp="1"/>
          </p:cNvSpPr>
          <p:nvPr>
            <p:ph idx="1"/>
          </p:nvPr>
        </p:nvSpPr>
        <p:spPr>
          <a:xfrm>
            <a:off x="457200" y="1600200"/>
            <a:ext cx="6781800" cy="4525963"/>
          </a:xfrm>
        </p:spPr>
        <p:txBody>
          <a:bodyPr/>
          <a:lstStyle/>
          <a:p>
            <a:r>
              <a:rPr lang="en-US" dirty="0" smtClean="0">
                <a:latin typeface="Times New Roman" pitchFamily="18" charset="0"/>
                <a:cs typeface="Times New Roman" pitchFamily="18" charset="0"/>
              </a:rPr>
              <a:t>Women were seen as inferior to men</a:t>
            </a:r>
          </a:p>
          <a:p>
            <a:r>
              <a:rPr lang="en-US" b="1" u="sng" dirty="0" smtClean="0">
                <a:latin typeface="Times New Roman" pitchFamily="18" charset="0"/>
                <a:cs typeface="Times New Roman" pitchFamily="18" charset="0"/>
              </a:rPr>
              <a:t>Noblewomen-</a:t>
            </a:r>
          </a:p>
          <a:p>
            <a:pPr lvl="1"/>
            <a:r>
              <a:rPr lang="en-US" dirty="0" smtClean="0">
                <a:latin typeface="Times New Roman" pitchFamily="18" charset="0"/>
                <a:cs typeface="Times New Roman" pitchFamily="18" charset="0"/>
              </a:rPr>
              <a:t>Could inherit and estate from her husband </a:t>
            </a:r>
          </a:p>
          <a:p>
            <a:pPr lvl="1"/>
            <a:r>
              <a:rPr lang="en-US" dirty="0" smtClean="0">
                <a:latin typeface="Times New Roman" pitchFamily="18" charset="0"/>
                <a:cs typeface="Times New Roman" pitchFamily="18" charset="0"/>
              </a:rPr>
              <a:t>Send knights to war </a:t>
            </a:r>
          </a:p>
          <a:p>
            <a:pPr lvl="1"/>
            <a:r>
              <a:rPr lang="en-US" dirty="0" smtClean="0">
                <a:latin typeface="Times New Roman" pitchFamily="18" charset="0"/>
                <a:cs typeface="Times New Roman" pitchFamily="18" charset="0"/>
              </a:rPr>
              <a:t>Act as military commander when her husband was away </a:t>
            </a:r>
          </a:p>
          <a:p>
            <a:pPr lvl="2"/>
            <a:r>
              <a:rPr lang="en-US" dirty="0" smtClean="0">
                <a:latin typeface="Times New Roman" pitchFamily="18" charset="0"/>
                <a:cs typeface="Times New Roman" pitchFamily="18" charset="0"/>
              </a:rPr>
              <a:t>Hurled rocks and shot arrows at attackers</a:t>
            </a:r>
          </a:p>
          <a:p>
            <a:pPr lvl="1"/>
            <a:r>
              <a:rPr lang="en-US" dirty="0" smtClean="0">
                <a:latin typeface="Times New Roman" pitchFamily="18" charset="0"/>
                <a:cs typeface="Times New Roman" pitchFamily="18" charset="0"/>
              </a:rPr>
              <a:t>They were most often limited to activities around the home or convent </a:t>
            </a:r>
          </a:p>
        </p:txBody>
      </p:sp>
      <p:pic>
        <p:nvPicPr>
          <p:cNvPr id="51203" name="Picture 5" descr="German_Noblewomen"/>
          <p:cNvPicPr>
            <a:picLocks noChangeAspect="1" noChangeArrowheads="1"/>
          </p:cNvPicPr>
          <p:nvPr/>
        </p:nvPicPr>
        <p:blipFill>
          <a:blip r:embed="rId2"/>
          <a:srcRect/>
          <a:stretch>
            <a:fillRect/>
          </a:stretch>
        </p:blipFill>
        <p:spPr bwMode="auto">
          <a:xfrm>
            <a:off x="7037388" y="2209800"/>
            <a:ext cx="2106612"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u="sng" smtClean="0">
                <a:latin typeface="Times New Roman" pitchFamily="18" charset="0"/>
                <a:cs typeface="Times New Roman" pitchFamily="18" charset="0"/>
              </a:rPr>
              <a:t>Women’s Role in Feudal Society</a:t>
            </a:r>
            <a:endParaRPr lang="en-US" smtClean="0"/>
          </a:p>
        </p:txBody>
      </p:sp>
      <p:sp>
        <p:nvSpPr>
          <p:cNvPr id="52226" name="Content Placeholder 2"/>
          <p:cNvSpPr>
            <a:spLocks noGrp="1"/>
          </p:cNvSpPr>
          <p:nvPr>
            <p:ph idx="1"/>
          </p:nvPr>
        </p:nvSpPr>
        <p:spPr>
          <a:xfrm>
            <a:off x="457200" y="1600200"/>
            <a:ext cx="5715000" cy="4525963"/>
          </a:xfrm>
        </p:spPr>
        <p:txBody>
          <a:bodyPr/>
          <a:lstStyle/>
          <a:p>
            <a:r>
              <a:rPr lang="en-US" b="1" u="sng" dirty="0" smtClean="0">
                <a:latin typeface="Times New Roman" pitchFamily="18" charset="0"/>
                <a:cs typeface="Times New Roman" pitchFamily="18" charset="0"/>
              </a:rPr>
              <a:t>Peasant Women-</a:t>
            </a:r>
          </a:p>
          <a:p>
            <a:pPr lvl="1"/>
            <a:r>
              <a:rPr lang="en-US" dirty="0" smtClean="0">
                <a:latin typeface="Times New Roman" pitchFamily="18" charset="0"/>
                <a:cs typeface="Times New Roman" pitchFamily="18" charset="0"/>
              </a:rPr>
              <a:t>Poor and powerless</a:t>
            </a:r>
          </a:p>
          <a:p>
            <a:pPr lvl="1"/>
            <a:r>
              <a:rPr lang="en-US" dirty="0" smtClean="0">
                <a:latin typeface="Times New Roman" pitchFamily="18" charset="0"/>
                <a:cs typeface="Times New Roman" pitchFamily="18" charset="0"/>
              </a:rPr>
              <a:t>Performed endless labor </a:t>
            </a:r>
          </a:p>
          <a:p>
            <a:pPr lvl="2"/>
            <a:r>
              <a:rPr lang="en-US" dirty="0" smtClean="0">
                <a:latin typeface="Times New Roman" pitchFamily="18" charset="0"/>
                <a:cs typeface="Times New Roman" pitchFamily="18" charset="0"/>
              </a:rPr>
              <a:t>In the home and fields</a:t>
            </a:r>
          </a:p>
          <a:p>
            <a:pPr lvl="2"/>
            <a:r>
              <a:rPr lang="en-US" dirty="0" smtClean="0">
                <a:latin typeface="Times New Roman" pitchFamily="18" charset="0"/>
                <a:cs typeface="Times New Roman" pitchFamily="18" charset="0"/>
              </a:rPr>
              <a:t>Raised children </a:t>
            </a:r>
          </a:p>
          <a:p>
            <a:pPr lvl="2"/>
            <a:r>
              <a:rPr lang="en-US" dirty="0" smtClean="0">
                <a:latin typeface="Times New Roman" pitchFamily="18" charset="0"/>
                <a:cs typeface="Times New Roman" pitchFamily="18" charset="0"/>
              </a:rPr>
              <a:t>Took care of families </a:t>
            </a:r>
          </a:p>
          <a:p>
            <a:pPr lvl="1"/>
            <a:r>
              <a:rPr lang="en-US" dirty="0" smtClean="0">
                <a:latin typeface="Times New Roman" pitchFamily="18" charset="0"/>
                <a:cs typeface="Times New Roman" pitchFamily="18" charset="0"/>
              </a:rPr>
              <a:t>Poor girls learned house hold skills</a:t>
            </a:r>
          </a:p>
          <a:p>
            <a:pPr lvl="1"/>
            <a:r>
              <a:rPr lang="en-US" dirty="0" smtClean="0">
                <a:latin typeface="Times New Roman" pitchFamily="18" charset="0"/>
                <a:cs typeface="Times New Roman" pitchFamily="18" charset="0"/>
              </a:rPr>
              <a:t>Rich girls were educated </a:t>
            </a:r>
          </a:p>
        </p:txBody>
      </p:sp>
      <p:pic>
        <p:nvPicPr>
          <p:cNvPr id="52227" name="Picture 5" descr="Peasant-Women-With-Brushwood,-C"/>
          <p:cNvPicPr>
            <a:picLocks noChangeAspect="1" noChangeArrowheads="1"/>
          </p:cNvPicPr>
          <p:nvPr/>
        </p:nvPicPr>
        <p:blipFill>
          <a:blip r:embed="rId2"/>
          <a:srcRect/>
          <a:stretch>
            <a:fillRect/>
          </a:stretch>
        </p:blipFill>
        <p:spPr bwMode="auto">
          <a:xfrm>
            <a:off x="6018213" y="1524000"/>
            <a:ext cx="3125787"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en-US" sz="4800" u="sng" dirty="0" smtClean="0">
                <a:latin typeface="Constantia" pitchFamily="18" charset="0"/>
              </a:rPr>
              <a:t>Bell Work</a:t>
            </a:r>
            <a:r>
              <a:rPr lang="en-US" sz="4000" dirty="0" smtClean="0">
                <a:latin typeface="Constantia" pitchFamily="18" charset="0"/>
              </a:rPr>
              <a:t/>
            </a:r>
            <a:br>
              <a:rPr lang="en-US" sz="4000" dirty="0" smtClean="0">
                <a:latin typeface="Constantia" pitchFamily="18" charset="0"/>
              </a:rPr>
            </a:br>
            <a:r>
              <a:rPr lang="en-US" sz="3600" dirty="0" smtClean="0">
                <a:latin typeface="Constantia" pitchFamily="18" charset="0"/>
              </a:rPr>
              <a:t>Monday 11/10</a:t>
            </a:r>
            <a:endParaRPr lang="en-US" sz="3600" dirty="0" smtClean="0"/>
          </a:p>
        </p:txBody>
      </p:sp>
      <p:sp>
        <p:nvSpPr>
          <p:cNvPr id="53250" name="Content Placeholder 2"/>
          <p:cNvSpPr>
            <a:spLocks noGrp="1"/>
          </p:cNvSpPr>
          <p:nvPr>
            <p:ph idx="4294967295"/>
          </p:nvPr>
        </p:nvSpPr>
        <p:spPr>
          <a:xfrm>
            <a:off x="457200" y="1447800"/>
            <a:ext cx="8229600" cy="4525963"/>
          </a:xfrm>
        </p:spPr>
        <p:txBody>
          <a:bodyPr/>
          <a:lstStyle/>
          <a:p>
            <a:pPr algn="ctr" eaLnBrk="1" hangingPunct="1">
              <a:buFontTx/>
              <a:buNone/>
            </a:pPr>
            <a:r>
              <a:rPr lang="en-US" u="sng" dirty="0" smtClean="0">
                <a:latin typeface="Times New Roman" pitchFamily="18" charset="0"/>
                <a:cs typeface="Times New Roman" pitchFamily="18" charset="0"/>
              </a:rPr>
              <a:t>Look in your book beginning on page 370</a:t>
            </a:r>
          </a:p>
          <a:p>
            <a:pPr algn="ctr" eaLnBrk="1" hangingPunct="1">
              <a:buFontTx/>
              <a:buNone/>
            </a:pPr>
            <a:r>
              <a:rPr lang="en-US" u="sng" dirty="0" smtClean="0">
                <a:latin typeface="Times New Roman" pitchFamily="18" charset="0"/>
                <a:cs typeface="Times New Roman" pitchFamily="18" charset="0"/>
              </a:rPr>
              <a:t> to find the answers</a:t>
            </a:r>
          </a:p>
          <a:p>
            <a:pPr eaLnBrk="1" hangingPunct="1">
              <a:buFontTx/>
              <a:buChar char="•"/>
            </a:pPr>
            <a:r>
              <a:rPr lang="en-US" sz="3100" dirty="0" smtClean="0">
                <a:latin typeface="Times New Roman" pitchFamily="18" charset="0"/>
              </a:rPr>
              <a:t>1.) What were some of the matters covered under canon law? </a:t>
            </a:r>
          </a:p>
          <a:p>
            <a:pPr eaLnBrk="1" hangingPunct="1">
              <a:buFontTx/>
              <a:buNone/>
            </a:pPr>
            <a:endParaRPr lang="en-US" sz="3100" dirty="0" smtClean="0">
              <a:latin typeface="Times New Roman" pitchFamily="18" charset="0"/>
            </a:endParaRPr>
          </a:p>
          <a:p>
            <a:pPr eaLnBrk="1" hangingPunct="1">
              <a:buFontTx/>
              <a:buChar char="•"/>
            </a:pPr>
            <a:r>
              <a:rPr lang="en-US" sz="3100" dirty="0" smtClean="0">
                <a:latin typeface="Times New Roman" pitchFamily="18" charset="0"/>
              </a:rPr>
              <a:t>2.) How did Otto the Great make the crown stronger than the German nobles? </a:t>
            </a:r>
          </a:p>
          <a:p>
            <a:pPr eaLnBrk="1" hangingPunct="1">
              <a:buFontTx/>
              <a:buNone/>
            </a:pPr>
            <a:endParaRPr lang="en-US" sz="3100" dirty="0" smtClean="0">
              <a:latin typeface="Times New Roman" pitchFamily="18" charset="0"/>
            </a:endParaRPr>
          </a:p>
          <a:p>
            <a:pPr eaLnBrk="1" hangingPunct="1">
              <a:buFontTx/>
              <a:buChar char="•"/>
            </a:pPr>
            <a:r>
              <a:rPr lang="en-US" sz="3100" dirty="0" smtClean="0">
                <a:latin typeface="Times New Roman" pitchFamily="18" charset="0"/>
              </a:rPr>
              <a:t>3.) Why did lay investiture cause problems between kings and popes?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763000" cy="4524315"/>
          </a:xfrm>
          <a:prstGeom prst="rect">
            <a:avLst/>
          </a:prstGeom>
        </p:spPr>
        <p:txBody>
          <a:bodyPr wrap="square">
            <a:spAutoFit/>
          </a:bodyPr>
          <a:lstStyle/>
          <a:p>
            <a:pPr lvl="0"/>
            <a:r>
              <a:rPr lang="en-US" b="1" dirty="0">
                <a:latin typeface="Times New Roman" panose="02020603050405020304" pitchFamily="18" charset="0"/>
                <a:cs typeface="Times New Roman" panose="02020603050405020304" pitchFamily="18" charset="0"/>
              </a:rPr>
              <a:t>Daily Objective-</a:t>
            </a:r>
            <a:endParaRPr lang="en-US"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Content Objective:</a:t>
            </a: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SWD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analysis of the structure of the Catholic Church and its sphere of influence within the feudal system by categorizing the roles and responsibilities of the emperor and the pope through the use of student led guided notes</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SWD application of information regarding important political/historical figures, events and evidentiary text located in Chapter 13 Section 2 through compiling information designed to answer guided section questions</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Language Objective: </a:t>
            </a:r>
            <a:endParaRPr lang="en-US" dirty="0">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Students will read and record information regarding the structure of the Catholic Church and its sphere of influence within the feudal  system by categorizing  the roles and responsibilities of the emperor and the pope through filling in teacher led guided notes</a:t>
            </a:r>
          </a:p>
          <a:p>
            <a:pPr marL="1200150" lvl="2"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Students will write answers to guided questions that require examination of the additional supporting resources/information located within Chapter 13 by completing guided section questions</a:t>
            </a:r>
          </a:p>
        </p:txBody>
      </p:sp>
    </p:spTree>
    <p:extLst>
      <p:ext uri="{BB962C8B-B14F-4D97-AF65-F5344CB8AC3E}">
        <p14:creationId xmlns:p14="http://schemas.microsoft.com/office/powerpoint/2010/main" val="3624831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u="sng" smtClean="0">
                <a:latin typeface="Times New Roman" pitchFamily="18" charset="0"/>
                <a:cs typeface="Times New Roman" pitchFamily="18" charset="0"/>
              </a:rPr>
              <a:t>Section 4-The Power of the Church</a:t>
            </a:r>
          </a:p>
        </p:txBody>
      </p:sp>
      <p:pic>
        <p:nvPicPr>
          <p:cNvPr id="54274" name="Picture 4" descr="holy-roman-emperor-louis-the-pious1"/>
          <p:cNvPicPr>
            <a:picLocks noChangeAspect="1" noChangeArrowheads="1"/>
          </p:cNvPicPr>
          <p:nvPr/>
        </p:nvPicPr>
        <p:blipFill>
          <a:blip r:embed="rId2"/>
          <a:srcRect/>
          <a:stretch>
            <a:fillRect/>
          </a:stretch>
        </p:blipFill>
        <p:spPr bwMode="auto">
          <a:xfrm>
            <a:off x="2133600" y="1371600"/>
            <a:ext cx="4943475" cy="488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r>
              <a:rPr lang="en-US" sz="4000" u="sng" smtClean="0">
                <a:latin typeface="Times New Roman" pitchFamily="18" charset="0"/>
              </a:rPr>
              <a:t>The Far Reaching Authority of the Church</a:t>
            </a:r>
            <a:r>
              <a:rPr lang="en-US" sz="4000" smtClean="0"/>
              <a:t> </a:t>
            </a:r>
          </a:p>
        </p:txBody>
      </p:sp>
      <p:sp>
        <p:nvSpPr>
          <p:cNvPr id="55298" name="Rectangle 3"/>
          <p:cNvSpPr>
            <a:spLocks noGrp="1"/>
          </p:cNvSpPr>
          <p:nvPr>
            <p:ph type="body" idx="1"/>
          </p:nvPr>
        </p:nvSpPr>
        <p:spPr>
          <a:xfrm>
            <a:off x="457200" y="1600200"/>
            <a:ext cx="4876800" cy="4953000"/>
          </a:xfrm>
        </p:spPr>
        <p:txBody>
          <a:bodyPr/>
          <a:lstStyle/>
          <a:p>
            <a:r>
              <a:rPr lang="en-US" smtClean="0">
                <a:latin typeface="Times New Roman" pitchFamily="18" charset="0"/>
              </a:rPr>
              <a:t>Conflict between Church and State</a:t>
            </a:r>
          </a:p>
          <a:p>
            <a:pPr lvl="1"/>
            <a:r>
              <a:rPr lang="en-US" smtClean="0">
                <a:latin typeface="Times New Roman" pitchFamily="18" charset="0"/>
              </a:rPr>
              <a:t>Pope Gelasius realized that a conflict could arise between the church and the state.</a:t>
            </a:r>
          </a:p>
          <a:p>
            <a:pPr lvl="1"/>
            <a:r>
              <a:rPr lang="en-US" smtClean="0">
                <a:latin typeface="Times New Roman" pitchFamily="18" charset="0"/>
              </a:rPr>
              <a:t>He suggested that if the emperor and pope ruled their own areas they could share power</a:t>
            </a:r>
          </a:p>
          <a:p>
            <a:pPr>
              <a:buFont typeface="Arial" charset="0"/>
              <a:buNone/>
            </a:pPr>
            <a:endParaRPr lang="en-US" smtClean="0">
              <a:latin typeface="Times New Roman" pitchFamily="18" charset="0"/>
            </a:endParaRPr>
          </a:p>
        </p:txBody>
      </p:sp>
      <p:pic>
        <p:nvPicPr>
          <p:cNvPr id="55299" name="Picture 4"/>
          <p:cNvPicPr>
            <a:picLocks noChangeAspect="1" noChangeArrowheads="1"/>
          </p:cNvPicPr>
          <p:nvPr/>
        </p:nvPicPr>
        <p:blipFill>
          <a:blip r:embed="rId2"/>
          <a:srcRect/>
          <a:stretch>
            <a:fillRect/>
          </a:stretch>
        </p:blipFill>
        <p:spPr bwMode="auto">
          <a:xfrm>
            <a:off x="5410200" y="3276600"/>
            <a:ext cx="3429000" cy="2719388"/>
          </a:xfrm>
          <a:prstGeom prst="rect">
            <a:avLst/>
          </a:prstGeom>
          <a:noFill/>
          <a:ln w="9525">
            <a:noFill/>
            <a:miter lim="800000"/>
            <a:headEnd/>
            <a:tailEnd/>
          </a:ln>
        </p:spPr>
      </p:pic>
      <p:sp>
        <p:nvSpPr>
          <p:cNvPr id="55300" name="Rectangle 6"/>
          <p:cNvSpPr>
            <a:spLocks noChangeArrowheads="1"/>
          </p:cNvSpPr>
          <p:nvPr/>
        </p:nvSpPr>
        <p:spPr bwMode="auto">
          <a:xfrm>
            <a:off x="3227388" y="3246438"/>
            <a:ext cx="263525" cy="366712"/>
          </a:xfrm>
          <a:prstGeom prst="rect">
            <a:avLst/>
          </a:prstGeom>
          <a:noFill/>
          <a:ln w="9525">
            <a:noFill/>
            <a:miter lim="800000"/>
            <a:headEnd/>
            <a:tailEnd/>
          </a:ln>
        </p:spPr>
        <p:txBody>
          <a:bodyPr wrap="none">
            <a:spAutoFit/>
          </a:bodyPr>
          <a:lstStyle/>
          <a:p>
            <a:pPr eaLnBrk="0" hangingPunct="0">
              <a:spcBef>
                <a:spcPct val="20000"/>
              </a:spcBef>
              <a:buFont typeface="Arial" charset="0"/>
              <a:buChar char="•"/>
            </a:pPr>
            <a:endParaRPr lang="en-US"/>
          </a:p>
        </p:txBody>
      </p:sp>
      <p:sp>
        <p:nvSpPr>
          <p:cNvPr id="55301" name="Rectangle 7"/>
          <p:cNvSpPr>
            <a:spLocks/>
          </p:cNvSpPr>
          <p:nvPr/>
        </p:nvSpPr>
        <p:spPr bwMode="auto">
          <a:xfrm>
            <a:off x="5638800" y="1600200"/>
            <a:ext cx="3048000" cy="4525963"/>
          </a:xfrm>
          <a:prstGeom prst="rect">
            <a:avLst/>
          </a:prstGeom>
          <a:noFill/>
          <a:ln w="9525">
            <a:noFill/>
            <a:miter lim="800000"/>
            <a:headEnd/>
            <a:tailEnd/>
          </a:ln>
        </p:spPr>
        <p:txBody>
          <a:bodyPr/>
          <a:lstStyle/>
          <a:p>
            <a:pPr marL="342900" indent="-342900" algn="ctr" eaLnBrk="0" hangingPunct="0">
              <a:spcBef>
                <a:spcPct val="20000"/>
              </a:spcBef>
              <a:buFont typeface="Arial" charset="0"/>
              <a:buNone/>
            </a:pPr>
            <a:r>
              <a:rPr lang="en-US" sz="3200" b="1" u="sng">
                <a:latin typeface="Times New Roman" pitchFamily="18" charset="0"/>
              </a:rPr>
              <a:t>Structure of the Catholic Church</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en-US" sz="4000" u="sng" smtClean="0">
                <a:latin typeface="Times New Roman" pitchFamily="18" charset="0"/>
              </a:rPr>
              <a:t>The Far Reaching Authority of the Church</a:t>
            </a:r>
          </a:p>
        </p:txBody>
      </p:sp>
      <p:sp>
        <p:nvSpPr>
          <p:cNvPr id="56322" name="Rectangle 3"/>
          <p:cNvSpPr>
            <a:spLocks noGrp="1"/>
          </p:cNvSpPr>
          <p:nvPr>
            <p:ph type="body" idx="1"/>
          </p:nvPr>
        </p:nvSpPr>
        <p:spPr>
          <a:xfrm>
            <a:off x="381000" y="1600200"/>
            <a:ext cx="5334000" cy="5257800"/>
          </a:xfrm>
        </p:spPr>
        <p:txBody>
          <a:bodyPr/>
          <a:lstStyle/>
          <a:p>
            <a:pPr>
              <a:lnSpc>
                <a:spcPct val="90000"/>
              </a:lnSpc>
            </a:pPr>
            <a:r>
              <a:rPr lang="en-US" sz="2800" dirty="0" smtClean="0">
                <a:latin typeface="Times New Roman" pitchFamily="18" charset="0"/>
              </a:rPr>
              <a:t>Religion as a Unifying Force</a:t>
            </a:r>
          </a:p>
          <a:p>
            <a:pPr lvl="1">
              <a:lnSpc>
                <a:spcPct val="90000"/>
              </a:lnSpc>
            </a:pPr>
            <a:r>
              <a:rPr lang="en-US" sz="2400" dirty="0" smtClean="0">
                <a:latin typeface="Times New Roman" pitchFamily="18" charset="0"/>
              </a:rPr>
              <a:t>Feudalism and the manor system divided people</a:t>
            </a:r>
          </a:p>
          <a:p>
            <a:pPr lvl="1">
              <a:lnSpc>
                <a:spcPct val="90000"/>
              </a:lnSpc>
            </a:pPr>
            <a:r>
              <a:rPr lang="en-US" sz="2400" dirty="0" smtClean="0">
                <a:latin typeface="Times New Roman" pitchFamily="18" charset="0"/>
              </a:rPr>
              <a:t>The Church brought them together</a:t>
            </a:r>
          </a:p>
          <a:p>
            <a:pPr>
              <a:lnSpc>
                <a:spcPct val="90000"/>
              </a:lnSpc>
            </a:pPr>
            <a:r>
              <a:rPr lang="en-US" sz="2800" b="1" u="sng" dirty="0" smtClean="0">
                <a:latin typeface="Times New Roman" pitchFamily="18" charset="0"/>
              </a:rPr>
              <a:t>Sacraments-</a:t>
            </a:r>
            <a:r>
              <a:rPr lang="en-US" sz="2800" dirty="0" smtClean="0">
                <a:latin typeface="Times New Roman" pitchFamily="18" charset="0"/>
              </a:rPr>
              <a:t>Important religious ceremonies designed to help Christians achieve salvation</a:t>
            </a:r>
          </a:p>
          <a:p>
            <a:pPr lvl="1">
              <a:lnSpc>
                <a:spcPct val="90000"/>
              </a:lnSpc>
            </a:pPr>
            <a:r>
              <a:rPr lang="en-US" sz="2400" dirty="0" smtClean="0">
                <a:latin typeface="Times New Roman" pitchFamily="18" charset="0"/>
              </a:rPr>
              <a:t>Ex. Baptism = entrance into the Christian community </a:t>
            </a:r>
          </a:p>
          <a:p>
            <a:pPr>
              <a:lnSpc>
                <a:spcPct val="90000"/>
              </a:lnSpc>
            </a:pPr>
            <a:r>
              <a:rPr lang="en-US" sz="2800" b="1" u="sng" dirty="0" smtClean="0">
                <a:latin typeface="Times New Roman" pitchFamily="18" charset="0"/>
              </a:rPr>
              <a:t>Canon Law-</a:t>
            </a:r>
            <a:r>
              <a:rPr lang="en-US" sz="2800" dirty="0" smtClean="0">
                <a:latin typeface="Times New Roman" pitchFamily="18" charset="0"/>
              </a:rPr>
              <a:t>Church law governing marriage and other religious matters </a:t>
            </a:r>
          </a:p>
        </p:txBody>
      </p:sp>
      <p:pic>
        <p:nvPicPr>
          <p:cNvPr id="56323" name="Picture 7" descr="ANd9GcRN2l4HIXU9qdrVu5IHYDJrp2TurJLl0v_t1mJo1ZweJ9Gp8q41znJQ4tA">
            <a:hlinkClick r:id="rId2"/>
          </p:cNvPr>
          <p:cNvPicPr>
            <a:picLocks noChangeAspect="1" noChangeArrowheads="1"/>
          </p:cNvPicPr>
          <p:nvPr/>
        </p:nvPicPr>
        <p:blipFill>
          <a:blip r:embed="rId3"/>
          <a:srcRect/>
          <a:stretch>
            <a:fillRect/>
          </a:stretch>
        </p:blipFill>
        <p:spPr bwMode="auto">
          <a:xfrm>
            <a:off x="5715000" y="1981200"/>
            <a:ext cx="3076575"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Invasion of Western Europe</a:t>
            </a:r>
            <a:endParaRPr lang="en-US" smtClean="0"/>
          </a:p>
        </p:txBody>
      </p:sp>
      <p:sp>
        <p:nvSpPr>
          <p:cNvPr id="3" name="Content Placeholder 2"/>
          <p:cNvSpPr>
            <a:spLocks noGrp="1"/>
          </p:cNvSpPr>
          <p:nvPr>
            <p:ph idx="1"/>
          </p:nvPr>
        </p:nvSpPr>
        <p:spPr>
          <a:xfrm>
            <a:off x="457200" y="1600200"/>
            <a:ext cx="5410200" cy="4525963"/>
          </a:xfrm>
        </p:spPr>
        <p:txBody>
          <a:bodyPr rtlCol="0">
            <a:normAutofit fontScale="92500" lnSpcReduction="10000"/>
          </a:bodyPr>
          <a:lstStyle/>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Population Shifts-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Cities collapsed = nobles and other citizens retreating to rural areas. </a:t>
            </a:r>
          </a:p>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Decline of Learning-</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Germanic </a:t>
            </a:r>
            <a:r>
              <a:rPr lang="en-US" dirty="0" smtClean="0">
                <a:latin typeface="Times New Roman" pitchFamily="18" charset="0"/>
                <a:cs typeface="Times New Roman" pitchFamily="18" charset="0"/>
              </a:rPr>
              <a:t>invaders </a:t>
            </a:r>
            <a:r>
              <a:rPr lang="en-US" dirty="0" smtClean="0">
                <a:latin typeface="Times New Roman" pitchFamily="18" charset="0"/>
                <a:cs typeface="Times New Roman" pitchFamily="18" charset="0"/>
              </a:rPr>
              <a:t>couldn’t read or write </a:t>
            </a:r>
            <a:r>
              <a:rPr lang="en-US" dirty="0" smtClean="0">
                <a:latin typeface="Times New Roman" pitchFamily="18" charset="0"/>
                <a:cs typeface="Times New Roman" pitchFamily="18" charset="0"/>
              </a:rPr>
              <a:t>so as result education </a:t>
            </a:r>
            <a:r>
              <a:rPr lang="en-US" dirty="0" smtClean="0">
                <a:latin typeface="Times New Roman" pitchFamily="18" charset="0"/>
                <a:cs typeface="Times New Roman" pitchFamily="18" charset="0"/>
              </a:rPr>
              <a:t>decreased. </a:t>
            </a: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No written language but strong oral tradition </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Greek language was nearly lost</a:t>
            </a:r>
            <a:endParaRPr lang="en-US" dirty="0">
              <a:latin typeface="Times New Roman" pitchFamily="18" charset="0"/>
              <a:cs typeface="Times New Roman" pitchFamily="18" charset="0"/>
            </a:endParaRPr>
          </a:p>
        </p:txBody>
      </p:sp>
      <p:pic>
        <p:nvPicPr>
          <p:cNvPr id="17411" name="Picture 4" descr="http://upload.wikimedia.org/wikipedia/commons/thumb/5/5c/P46.jpg/180px-P46.jpg"/>
          <p:cNvPicPr>
            <a:picLocks noChangeAspect="1" noChangeArrowheads="1"/>
          </p:cNvPicPr>
          <p:nvPr/>
        </p:nvPicPr>
        <p:blipFill>
          <a:blip r:embed="rId2"/>
          <a:srcRect/>
          <a:stretch>
            <a:fillRect/>
          </a:stretch>
        </p:blipFill>
        <p:spPr bwMode="auto">
          <a:xfrm>
            <a:off x="5943600" y="1828800"/>
            <a:ext cx="2955925"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r>
              <a:rPr lang="en-US" sz="4000" u="sng" smtClean="0">
                <a:latin typeface="Times New Roman" pitchFamily="18" charset="0"/>
              </a:rPr>
              <a:t>The Church and The Holy Roman Empire</a:t>
            </a:r>
          </a:p>
        </p:txBody>
      </p:sp>
      <p:sp>
        <p:nvSpPr>
          <p:cNvPr id="57346" name="Rectangle 3"/>
          <p:cNvSpPr>
            <a:spLocks noGrp="1"/>
          </p:cNvSpPr>
          <p:nvPr>
            <p:ph type="body" idx="1"/>
          </p:nvPr>
        </p:nvSpPr>
        <p:spPr>
          <a:xfrm>
            <a:off x="304800" y="1371600"/>
            <a:ext cx="5181600" cy="5257800"/>
          </a:xfrm>
        </p:spPr>
        <p:txBody>
          <a:bodyPr/>
          <a:lstStyle/>
          <a:p>
            <a:r>
              <a:rPr lang="en-US" sz="2400" b="1" smtClean="0">
                <a:latin typeface="Times New Roman" pitchFamily="18" charset="0"/>
              </a:rPr>
              <a:t>Otto I Allies with the Church</a:t>
            </a:r>
          </a:p>
          <a:p>
            <a:pPr lvl="1"/>
            <a:r>
              <a:rPr lang="en-US" sz="2400" smtClean="0">
                <a:latin typeface="Times New Roman" pitchFamily="18" charset="0"/>
              </a:rPr>
              <a:t>936-Otto “The Great” is crowned king of Germany </a:t>
            </a:r>
          </a:p>
          <a:p>
            <a:pPr lvl="2"/>
            <a:r>
              <a:rPr lang="en-US" smtClean="0">
                <a:latin typeface="Times New Roman" pitchFamily="18" charset="0"/>
              </a:rPr>
              <a:t>Followed Charlemagne’s  example and formed a close alliance with the church </a:t>
            </a:r>
          </a:p>
          <a:p>
            <a:pPr lvl="2"/>
            <a:r>
              <a:rPr lang="en-US" smtClean="0">
                <a:latin typeface="Times New Roman" pitchFamily="18" charset="0"/>
              </a:rPr>
              <a:t>Used the Church to help limit the power of nobles </a:t>
            </a:r>
          </a:p>
          <a:p>
            <a:pPr lvl="2"/>
            <a:r>
              <a:rPr lang="en-US" smtClean="0">
                <a:latin typeface="Times New Roman" pitchFamily="18" charset="0"/>
              </a:rPr>
              <a:t>Invaded Italy on behalf of the pope </a:t>
            </a:r>
          </a:p>
          <a:p>
            <a:pPr lvl="2"/>
            <a:r>
              <a:rPr lang="en-US" smtClean="0">
                <a:latin typeface="Times New Roman" pitchFamily="18" charset="0"/>
              </a:rPr>
              <a:t>As a reward he was crowned emperor by the pope in 962 A.D. </a:t>
            </a:r>
          </a:p>
        </p:txBody>
      </p:sp>
      <p:pic>
        <p:nvPicPr>
          <p:cNvPr id="57347" name="Picture 5" descr="Otto_I_Wittelsbach"/>
          <p:cNvPicPr>
            <a:picLocks noChangeAspect="1" noChangeArrowheads="1"/>
          </p:cNvPicPr>
          <p:nvPr/>
        </p:nvPicPr>
        <p:blipFill>
          <a:blip r:embed="rId2"/>
          <a:srcRect/>
          <a:stretch>
            <a:fillRect/>
          </a:stretch>
        </p:blipFill>
        <p:spPr bwMode="auto">
          <a:xfrm>
            <a:off x="5562600" y="1905000"/>
            <a:ext cx="324802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r>
              <a:rPr lang="en-US" sz="4000" u="sng" smtClean="0">
                <a:latin typeface="Times New Roman" pitchFamily="18" charset="0"/>
              </a:rPr>
              <a:t>The Church and The Holy Roman Empire</a:t>
            </a:r>
          </a:p>
        </p:txBody>
      </p:sp>
      <p:sp>
        <p:nvSpPr>
          <p:cNvPr id="58370" name="Rectangle 3"/>
          <p:cNvSpPr>
            <a:spLocks noGrp="1"/>
          </p:cNvSpPr>
          <p:nvPr>
            <p:ph type="body" idx="1"/>
          </p:nvPr>
        </p:nvSpPr>
        <p:spPr>
          <a:xfrm>
            <a:off x="457200" y="1600200"/>
            <a:ext cx="4267200" cy="4525963"/>
          </a:xfrm>
        </p:spPr>
        <p:txBody>
          <a:bodyPr/>
          <a:lstStyle/>
          <a:p>
            <a:r>
              <a:rPr lang="en-US" sz="3600" b="1" smtClean="0">
                <a:latin typeface="Times New Roman" pitchFamily="18" charset="0"/>
                <a:cs typeface="Times New Roman" pitchFamily="18" charset="0"/>
              </a:rPr>
              <a:t>Holy Roman Empire-</a:t>
            </a:r>
          </a:p>
          <a:p>
            <a:pPr lvl="1"/>
            <a:r>
              <a:rPr lang="en-US" sz="3600" smtClean="0">
                <a:latin typeface="Times New Roman" pitchFamily="18" charset="0"/>
                <a:cs typeface="Times New Roman" pitchFamily="18" charset="0"/>
              </a:rPr>
              <a:t>German-Italian empire that became the strongest state in Europe </a:t>
            </a:r>
          </a:p>
        </p:txBody>
      </p:sp>
      <p:pic>
        <p:nvPicPr>
          <p:cNvPr id="58371" name="Picture 6" descr="holy-roman-empire2"/>
          <p:cNvPicPr>
            <a:picLocks noChangeAspect="1" noChangeArrowheads="1"/>
          </p:cNvPicPr>
          <p:nvPr/>
        </p:nvPicPr>
        <p:blipFill>
          <a:blip r:embed="rId2"/>
          <a:srcRect/>
          <a:stretch>
            <a:fillRect/>
          </a:stretch>
        </p:blipFill>
        <p:spPr bwMode="auto">
          <a:xfrm>
            <a:off x="5029200" y="1985963"/>
            <a:ext cx="3838575" cy="379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r>
              <a:rPr lang="en-US" u="sng" smtClean="0">
                <a:latin typeface="Times New Roman" pitchFamily="18" charset="0"/>
                <a:cs typeface="Times New Roman" pitchFamily="18" charset="0"/>
              </a:rPr>
              <a:t>The Emperor Clashes with the Pope</a:t>
            </a:r>
          </a:p>
        </p:txBody>
      </p:sp>
      <p:sp>
        <p:nvSpPr>
          <p:cNvPr id="59394" name="Rectangle 3"/>
          <p:cNvSpPr>
            <a:spLocks noGrp="1"/>
          </p:cNvSpPr>
          <p:nvPr>
            <p:ph type="body" idx="1"/>
          </p:nvPr>
        </p:nvSpPr>
        <p:spPr>
          <a:xfrm>
            <a:off x="381000" y="1600200"/>
            <a:ext cx="6858000" cy="4525963"/>
          </a:xfrm>
        </p:spPr>
        <p:txBody>
          <a:bodyPr/>
          <a:lstStyle/>
          <a:p>
            <a:r>
              <a:rPr lang="en-US" b="1" u="sng" dirty="0" smtClean="0">
                <a:latin typeface="Times New Roman" pitchFamily="18" charset="0"/>
                <a:cs typeface="Times New Roman" pitchFamily="18" charset="0"/>
              </a:rPr>
              <a:t>Lay Investiture –</a:t>
            </a:r>
            <a:r>
              <a:rPr lang="en-US" dirty="0" smtClean="0">
                <a:latin typeface="Times New Roman" pitchFamily="18" charset="0"/>
                <a:cs typeface="Times New Roman" pitchFamily="18" charset="0"/>
              </a:rPr>
              <a:t>A ceremony in which kings and nobles appointed church officials </a:t>
            </a:r>
          </a:p>
          <a:p>
            <a:r>
              <a:rPr lang="en-US" dirty="0" smtClean="0">
                <a:latin typeface="Times New Roman" pitchFamily="18" charset="0"/>
                <a:cs typeface="Times New Roman" pitchFamily="18" charset="0"/>
              </a:rPr>
              <a:t>1075-Pope Gregory VII banned Lay Investiture </a:t>
            </a:r>
          </a:p>
          <a:p>
            <a:r>
              <a:rPr lang="en-US" b="1" u="sng" dirty="0" smtClean="0">
                <a:latin typeface="Times New Roman" pitchFamily="18" charset="0"/>
                <a:cs typeface="Times New Roman" pitchFamily="18" charset="0"/>
              </a:rPr>
              <a:t>Concordant of Worms-</a:t>
            </a:r>
            <a:r>
              <a:rPr lang="en-US" dirty="0" smtClean="0">
                <a:latin typeface="Times New Roman" pitchFamily="18" charset="0"/>
                <a:cs typeface="Times New Roman" pitchFamily="18" charset="0"/>
              </a:rPr>
              <a:t>Compromise  in which the Church alone could name bishops but the Emperor could veto the selection </a:t>
            </a:r>
          </a:p>
          <a:p>
            <a:endParaRPr lang="en-US" dirty="0" smtClean="0"/>
          </a:p>
        </p:txBody>
      </p:sp>
      <p:pic>
        <p:nvPicPr>
          <p:cNvPr id="59395" name="Picture 4" descr="Pope Gregory VII"/>
          <p:cNvPicPr>
            <a:picLocks noChangeAspect="1" noChangeArrowheads="1"/>
          </p:cNvPicPr>
          <p:nvPr/>
        </p:nvPicPr>
        <p:blipFill>
          <a:blip r:embed="rId2"/>
          <a:srcRect/>
          <a:stretch>
            <a:fillRect/>
          </a:stretch>
        </p:blipFill>
        <p:spPr bwMode="auto">
          <a:xfrm>
            <a:off x="6908800" y="1524000"/>
            <a:ext cx="223520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u="sng" smtClean="0">
                <a:latin typeface="Times New Roman" pitchFamily="18" charset="0"/>
                <a:cs typeface="Times New Roman" pitchFamily="18" charset="0"/>
              </a:rPr>
              <a:t>Disorder in the Empire </a:t>
            </a:r>
          </a:p>
        </p:txBody>
      </p:sp>
      <p:sp>
        <p:nvSpPr>
          <p:cNvPr id="60418" name="Content Placeholder 2"/>
          <p:cNvSpPr>
            <a:spLocks noGrp="1"/>
          </p:cNvSpPr>
          <p:nvPr>
            <p:ph idx="1"/>
          </p:nvPr>
        </p:nvSpPr>
        <p:spPr>
          <a:xfrm>
            <a:off x="457200" y="1600200"/>
            <a:ext cx="4953000" cy="4525963"/>
          </a:xfrm>
        </p:spPr>
        <p:txBody>
          <a:bodyPr/>
          <a:lstStyle/>
          <a:p>
            <a:r>
              <a:rPr lang="en-US" smtClean="0">
                <a:latin typeface="Times New Roman" pitchFamily="18" charset="0"/>
                <a:cs typeface="Times New Roman" pitchFamily="18" charset="0"/>
              </a:rPr>
              <a:t>1152-Fredrick I was named German king</a:t>
            </a:r>
          </a:p>
          <a:p>
            <a:pPr lvl="1"/>
            <a:r>
              <a:rPr lang="en-US" smtClean="0">
                <a:latin typeface="Times New Roman" pitchFamily="18" charset="0"/>
                <a:cs typeface="Times New Roman" pitchFamily="18" charset="0"/>
              </a:rPr>
              <a:t>Nicknamed “Barbarossa” for his red beard</a:t>
            </a:r>
          </a:p>
          <a:p>
            <a:pPr lvl="1"/>
            <a:r>
              <a:rPr lang="en-US" smtClean="0">
                <a:latin typeface="Times New Roman" pitchFamily="18" charset="0"/>
                <a:cs typeface="Times New Roman" pitchFamily="18" charset="0"/>
              </a:rPr>
              <a:t>1</a:t>
            </a:r>
            <a:r>
              <a:rPr lang="en-US" baseline="30000" smtClean="0">
                <a:latin typeface="Times New Roman" pitchFamily="18" charset="0"/>
                <a:cs typeface="Times New Roman" pitchFamily="18" charset="0"/>
              </a:rPr>
              <a:t>st</a:t>
            </a:r>
            <a:r>
              <a:rPr lang="en-US" smtClean="0">
                <a:latin typeface="Times New Roman" pitchFamily="18" charset="0"/>
                <a:cs typeface="Times New Roman" pitchFamily="18" charset="0"/>
              </a:rPr>
              <a:t> person to call his land the Holy Roman Empire </a:t>
            </a:r>
          </a:p>
          <a:p>
            <a:pPr lvl="1"/>
            <a:r>
              <a:rPr lang="en-US" smtClean="0">
                <a:latin typeface="Times New Roman" pitchFamily="18" charset="0"/>
                <a:cs typeface="Times New Roman" pitchFamily="18" charset="0"/>
              </a:rPr>
              <a:t>Attacked wealthy Italian cities</a:t>
            </a:r>
          </a:p>
          <a:p>
            <a:pPr lvl="2"/>
            <a:r>
              <a:rPr lang="en-US" smtClean="0">
                <a:latin typeface="Times New Roman" pitchFamily="18" charset="0"/>
              </a:rPr>
              <a:t>Italian merchants united against him in an attempt to remove him from power </a:t>
            </a:r>
          </a:p>
        </p:txBody>
      </p:sp>
      <p:pic>
        <p:nvPicPr>
          <p:cNvPr id="60419" name="Picture 4" descr="konstantin-vasiliev-frederick-i-barbarossa-1976-e1274059862919"/>
          <p:cNvPicPr>
            <a:picLocks noChangeAspect="1" noChangeArrowheads="1"/>
          </p:cNvPicPr>
          <p:nvPr/>
        </p:nvPicPr>
        <p:blipFill>
          <a:blip r:embed="rId2"/>
          <a:srcRect/>
          <a:stretch>
            <a:fillRect/>
          </a:stretch>
        </p:blipFill>
        <p:spPr bwMode="auto">
          <a:xfrm>
            <a:off x="5334000" y="1676400"/>
            <a:ext cx="3500438" cy="458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u="sng" smtClean="0">
                <a:latin typeface="Times New Roman" pitchFamily="18" charset="0"/>
                <a:cs typeface="Times New Roman" pitchFamily="18" charset="0"/>
              </a:rPr>
              <a:t>Disorder in the Empire </a:t>
            </a:r>
            <a:endParaRPr lang="en-US" smtClean="0"/>
          </a:p>
        </p:txBody>
      </p:sp>
      <p:sp>
        <p:nvSpPr>
          <p:cNvPr id="61442" name="Content Placeholder 2"/>
          <p:cNvSpPr>
            <a:spLocks noGrp="1"/>
          </p:cNvSpPr>
          <p:nvPr>
            <p:ph idx="1"/>
          </p:nvPr>
        </p:nvSpPr>
        <p:spPr>
          <a:xfrm>
            <a:off x="0" y="1371600"/>
            <a:ext cx="5410200" cy="4525963"/>
          </a:xfrm>
        </p:spPr>
        <p:txBody>
          <a:bodyPr/>
          <a:lstStyle/>
          <a:p>
            <a:r>
              <a:rPr lang="en-US" smtClean="0">
                <a:latin typeface="Times New Roman" pitchFamily="18" charset="0"/>
                <a:cs typeface="Times New Roman" pitchFamily="18" charset="0"/>
              </a:rPr>
              <a:t>1176-Soldiers in the Lombard League faced off against Fredrick’s army at the Battle of Legnano</a:t>
            </a:r>
          </a:p>
          <a:p>
            <a:pPr lvl="1"/>
            <a:r>
              <a:rPr lang="en-US" smtClean="0">
                <a:latin typeface="Times New Roman" pitchFamily="18" charset="0"/>
                <a:cs typeface="Times New Roman" pitchFamily="18" charset="0"/>
              </a:rPr>
              <a:t>For the 1</a:t>
            </a:r>
            <a:r>
              <a:rPr lang="en-US" baseline="30000" smtClean="0">
                <a:latin typeface="Times New Roman" pitchFamily="18" charset="0"/>
                <a:cs typeface="Times New Roman" pitchFamily="18" charset="0"/>
              </a:rPr>
              <a:t>st</a:t>
            </a:r>
            <a:r>
              <a:rPr lang="en-US" smtClean="0">
                <a:latin typeface="Times New Roman" pitchFamily="18" charset="0"/>
                <a:cs typeface="Times New Roman" pitchFamily="18" charset="0"/>
              </a:rPr>
              <a:t> time in history merchants (or anyone for that matter) used cross bows to defeat feudal knights </a:t>
            </a:r>
          </a:p>
          <a:p>
            <a:pPr lvl="1"/>
            <a:r>
              <a:rPr lang="en-US" smtClean="0">
                <a:latin typeface="Times New Roman" pitchFamily="18" charset="0"/>
              </a:rPr>
              <a:t>This humiliating defeat destroyed his influence over German princes </a:t>
            </a:r>
            <a:endParaRPr lang="en-US" smtClean="0">
              <a:latin typeface="Times New Roman" pitchFamily="18" charset="0"/>
              <a:cs typeface="Times New Roman" pitchFamily="18" charset="0"/>
            </a:endParaRPr>
          </a:p>
          <a:p>
            <a:endParaRPr lang="en-US" smtClean="0">
              <a:latin typeface="Times New Roman" pitchFamily="18" charset="0"/>
            </a:endParaRPr>
          </a:p>
        </p:txBody>
      </p:sp>
      <p:pic>
        <p:nvPicPr>
          <p:cNvPr id="61443" name="Picture 6" descr="europe_crossbow2"/>
          <p:cNvPicPr>
            <a:picLocks noChangeAspect="1" noChangeArrowheads="1"/>
          </p:cNvPicPr>
          <p:nvPr/>
        </p:nvPicPr>
        <p:blipFill>
          <a:blip r:embed="rId2"/>
          <a:srcRect/>
          <a:stretch>
            <a:fillRect/>
          </a:stretch>
        </p:blipFill>
        <p:spPr bwMode="auto">
          <a:xfrm>
            <a:off x="5715000" y="2438400"/>
            <a:ext cx="342900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Invasion of Western Europe</a:t>
            </a:r>
            <a:endParaRPr lang="en-US" smtClean="0"/>
          </a:p>
        </p:txBody>
      </p:sp>
      <p:sp>
        <p:nvSpPr>
          <p:cNvPr id="3" name="Content Placeholder 2"/>
          <p:cNvSpPr>
            <a:spLocks noGrp="1"/>
          </p:cNvSpPr>
          <p:nvPr>
            <p:ph idx="1"/>
          </p:nvPr>
        </p:nvSpPr>
        <p:spPr>
          <a:xfrm>
            <a:off x="457200" y="1600200"/>
            <a:ext cx="4572000" cy="4525963"/>
          </a:xfrm>
        </p:spPr>
        <p:txBody>
          <a:bodyPr rtlCol="0">
            <a:normAutofit lnSpcReduction="10000"/>
          </a:bodyPr>
          <a:lstStyle/>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Loss of Common Language-</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Pure Latin (although still the official language) was lost.</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By the 800’s the language spoken was a mix of Latin,  French, Spanish, and other-Roman languages </a:t>
            </a:r>
            <a:endParaRPr lang="en-US" dirty="0">
              <a:latin typeface="Times New Roman" pitchFamily="18" charset="0"/>
              <a:cs typeface="Times New Roman" pitchFamily="18" charset="0"/>
            </a:endParaRPr>
          </a:p>
        </p:txBody>
      </p:sp>
      <p:pic>
        <p:nvPicPr>
          <p:cNvPr id="18435" name="Picture 2" descr="http://www.anotek.com/LOGOLTN.GIF"/>
          <p:cNvPicPr>
            <a:picLocks noChangeAspect="1" noChangeArrowheads="1"/>
          </p:cNvPicPr>
          <p:nvPr/>
        </p:nvPicPr>
        <p:blipFill>
          <a:blip r:embed="rId2"/>
          <a:srcRect/>
          <a:stretch>
            <a:fillRect/>
          </a:stretch>
        </p:blipFill>
        <p:spPr bwMode="auto">
          <a:xfrm>
            <a:off x="5105400" y="1676400"/>
            <a:ext cx="4038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Germanic Kingdoms Emerge</a:t>
            </a:r>
            <a:endParaRPr lang="en-US" smtClean="0"/>
          </a:p>
        </p:txBody>
      </p:sp>
      <p:sp>
        <p:nvSpPr>
          <p:cNvPr id="3" name="Content Placeholder 2"/>
          <p:cNvSpPr>
            <a:spLocks noGrp="1"/>
          </p:cNvSpPr>
          <p:nvPr>
            <p:ph idx="1"/>
          </p:nvPr>
        </p:nvSpPr>
        <p:spPr>
          <a:xfrm>
            <a:off x="457200" y="1600200"/>
            <a:ext cx="4572000" cy="49530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Between 400-600 small Germanic kingdoms replaced Roman provinces </a:t>
            </a:r>
          </a:p>
          <a:p>
            <a:pPr eaLnBrk="1" fontAlgn="auto" hangingPunct="1">
              <a:spcAft>
                <a:spcPts val="0"/>
              </a:spcAft>
              <a:buFont typeface="Arial" pitchFamily="34" charset="0"/>
              <a:buChar char="•"/>
              <a:defRPr/>
            </a:pPr>
            <a:endParaRPr lang="en-US" b="1" u="sng"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Changes </a:t>
            </a:r>
            <a:r>
              <a:rPr lang="en-US" b="1" u="sng" dirty="0" smtClean="0">
                <a:latin typeface="Times New Roman" pitchFamily="18" charset="0"/>
                <a:cs typeface="Times New Roman" pitchFamily="18" charset="0"/>
              </a:rPr>
              <a:t>in Government-</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Personal loyalty and family ties held Germanic society together </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Germanic people lived in small communities with unwritten rules and traditions </a:t>
            </a:r>
            <a:endParaRPr lang="en-US" dirty="0">
              <a:latin typeface="Times New Roman" pitchFamily="18" charset="0"/>
              <a:cs typeface="Times New Roman" pitchFamily="18" charset="0"/>
            </a:endParaRPr>
          </a:p>
        </p:txBody>
      </p:sp>
      <p:pic>
        <p:nvPicPr>
          <p:cNvPr id="19459" name="Picture 2" descr="http://www.lookandlearn.com/blog/images/A005051.jpg"/>
          <p:cNvPicPr>
            <a:picLocks noChangeAspect="1" noChangeArrowheads="1"/>
          </p:cNvPicPr>
          <p:nvPr/>
        </p:nvPicPr>
        <p:blipFill>
          <a:blip r:embed="rId2"/>
          <a:srcRect/>
          <a:stretch>
            <a:fillRect/>
          </a:stretch>
        </p:blipFill>
        <p:spPr bwMode="auto">
          <a:xfrm>
            <a:off x="5226050" y="1524000"/>
            <a:ext cx="3489325"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Germanic Kingdoms Emerge</a:t>
            </a:r>
            <a:endParaRPr lang="en-US" smtClean="0"/>
          </a:p>
        </p:txBody>
      </p:sp>
      <p:sp>
        <p:nvSpPr>
          <p:cNvPr id="3" name="Content Placeholder 2"/>
          <p:cNvSpPr>
            <a:spLocks noGrp="1"/>
          </p:cNvSpPr>
          <p:nvPr>
            <p:ph idx="1"/>
          </p:nvPr>
        </p:nvSpPr>
        <p:spPr>
          <a:xfrm>
            <a:off x="457200" y="1600200"/>
            <a:ext cx="4648200" cy="4525963"/>
          </a:xfrm>
        </p:spPr>
        <p:txBody>
          <a:bodyPr rtlCol="0">
            <a:normAutofit fontScale="92500" lnSpcReduction="20000"/>
          </a:bodyPr>
          <a:lstStyle/>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Germanic Warriors-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Pledged their loyalty to the chief</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Would fight to the death for their lord</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Saw it as disgrace to outlive the lord</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Felt no obligation to a king</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Would not pay taxes or obey a emperor they never met</a:t>
            </a:r>
          </a:p>
          <a:p>
            <a:pPr lvl="1" eaLnBrk="1" fontAlgn="auto" hangingPunct="1">
              <a:spcAft>
                <a:spcPts val="0"/>
              </a:spcAft>
              <a:buFont typeface="Arial" pitchFamily="34" charset="0"/>
              <a:buNone/>
              <a:defRPr/>
            </a:pPr>
            <a:r>
              <a:rPr lang="en-US" dirty="0" smtClean="0"/>
              <a:t> </a:t>
            </a:r>
            <a:endParaRPr lang="en-US" dirty="0"/>
          </a:p>
        </p:txBody>
      </p:sp>
      <p:pic>
        <p:nvPicPr>
          <p:cNvPr id="20483" name="Picture 2" descr="http://2.bp.blogspot.com/_oz-quqRgtfc/Skg7fYIqZNI/AAAAAAAABAs/s3h8l6I2lDA/s400/JS_German.jpg"/>
          <p:cNvPicPr>
            <a:picLocks noChangeAspect="1" noChangeArrowheads="1"/>
          </p:cNvPicPr>
          <p:nvPr/>
        </p:nvPicPr>
        <p:blipFill>
          <a:blip r:embed="rId2"/>
          <a:srcRect/>
          <a:stretch>
            <a:fillRect/>
          </a:stretch>
        </p:blipFill>
        <p:spPr bwMode="auto">
          <a:xfrm>
            <a:off x="5638800" y="1752600"/>
            <a:ext cx="3155950"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u="sng" smtClean="0">
                <a:latin typeface="Times New Roman" pitchFamily="18" charset="0"/>
                <a:cs typeface="Times New Roman" pitchFamily="18" charset="0"/>
              </a:rPr>
              <a:t>Germanic Kingdoms Emerge</a:t>
            </a:r>
            <a:endParaRPr lang="en-US" smtClean="0"/>
          </a:p>
        </p:txBody>
      </p:sp>
      <p:sp>
        <p:nvSpPr>
          <p:cNvPr id="21506" name="Content Placeholder 2"/>
          <p:cNvSpPr>
            <a:spLocks noGrp="1"/>
          </p:cNvSpPr>
          <p:nvPr>
            <p:ph idx="1"/>
          </p:nvPr>
        </p:nvSpPr>
        <p:spPr>
          <a:xfrm>
            <a:off x="457200" y="1600200"/>
            <a:ext cx="4038600" cy="4525963"/>
          </a:xfrm>
        </p:spPr>
        <p:txBody>
          <a:bodyPr/>
          <a:lstStyle/>
          <a:p>
            <a:pPr eaLnBrk="1" hangingPunct="1"/>
            <a:r>
              <a:rPr lang="en-US" b="1" u="sng" dirty="0" smtClean="0">
                <a:latin typeface="Times New Roman" pitchFamily="18" charset="0"/>
                <a:cs typeface="Times New Roman" pitchFamily="18" charset="0"/>
              </a:rPr>
              <a:t>Clovis Rules the Franks-</a:t>
            </a:r>
          </a:p>
          <a:p>
            <a:pPr lvl="1" eaLnBrk="1" hangingPunct="1"/>
            <a:r>
              <a:rPr lang="en-US" dirty="0" smtClean="0">
                <a:latin typeface="Times New Roman" pitchFamily="18" charset="0"/>
                <a:cs typeface="Times New Roman" pitchFamily="18" charset="0"/>
              </a:rPr>
              <a:t>Clovis was the leader of the Franks </a:t>
            </a:r>
          </a:p>
          <a:p>
            <a:pPr lvl="2" eaLnBrk="1" hangingPunct="1"/>
            <a:r>
              <a:rPr lang="en-US" dirty="0" smtClean="0">
                <a:latin typeface="Times New Roman" pitchFamily="18" charset="0"/>
                <a:cs typeface="Times New Roman" pitchFamily="18" charset="0"/>
              </a:rPr>
              <a:t>Brought Christianity to the region </a:t>
            </a:r>
          </a:p>
          <a:p>
            <a:pPr lvl="2" eaLnBrk="1" hangingPunct="1"/>
            <a:r>
              <a:rPr lang="en-US" dirty="0" smtClean="0">
                <a:latin typeface="Times New Roman" pitchFamily="18" charset="0"/>
                <a:cs typeface="Times New Roman" pitchFamily="18" charset="0"/>
              </a:rPr>
              <a:t>Church of Rome supported him</a:t>
            </a:r>
          </a:p>
          <a:p>
            <a:pPr lvl="2" eaLnBrk="1" hangingPunct="1"/>
            <a:r>
              <a:rPr lang="en-US" dirty="0" smtClean="0">
                <a:latin typeface="Times New Roman" pitchFamily="18" charset="0"/>
                <a:cs typeface="Times New Roman" pitchFamily="18" charset="0"/>
              </a:rPr>
              <a:t>By 511, Clovis had unified the Franks into one united kingdom</a:t>
            </a:r>
          </a:p>
          <a:p>
            <a:pPr lvl="2" eaLnBrk="1" hangingPunct="1"/>
            <a:endParaRPr lang="en-US" dirty="0" smtClean="0"/>
          </a:p>
        </p:txBody>
      </p:sp>
      <p:pic>
        <p:nvPicPr>
          <p:cNvPr id="21507" name="Picture 2" descr="http://voyagesphotosmanu.com/Complet/images/clovis.jpg"/>
          <p:cNvPicPr>
            <a:picLocks noChangeAspect="1" noChangeArrowheads="1"/>
          </p:cNvPicPr>
          <p:nvPr/>
        </p:nvPicPr>
        <p:blipFill>
          <a:blip r:embed="rId2"/>
          <a:srcRect/>
          <a:stretch>
            <a:fillRect/>
          </a:stretch>
        </p:blipFill>
        <p:spPr bwMode="auto">
          <a:xfrm>
            <a:off x="4876800" y="1447800"/>
            <a:ext cx="3738563"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3401</TotalTime>
  <Words>2205</Words>
  <Application>Microsoft Office PowerPoint</Application>
  <PresentationFormat>On-screen Show (4:3)</PresentationFormat>
  <Paragraphs>325</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Constantia</vt:lpstr>
      <vt:lpstr>Times New Roman</vt:lpstr>
      <vt:lpstr>Office Theme</vt:lpstr>
      <vt:lpstr>Bell Work Monday 10/27</vt:lpstr>
      <vt:lpstr>European Middle Ages</vt:lpstr>
      <vt:lpstr>Section 1-Charlemagne Unites Germanic Kingdoms </vt:lpstr>
      <vt:lpstr>Invasion of Western Europe</vt:lpstr>
      <vt:lpstr>Invasion of Western Europe</vt:lpstr>
      <vt:lpstr>Invasion of Western Europe</vt:lpstr>
      <vt:lpstr>Germanic Kingdoms Emerge</vt:lpstr>
      <vt:lpstr>Germanic Kingdoms Emerge</vt:lpstr>
      <vt:lpstr>Germanic Kingdoms Emerge</vt:lpstr>
      <vt:lpstr>Germans Adopt Christianity</vt:lpstr>
      <vt:lpstr>Germans Adopt Christianity</vt:lpstr>
      <vt:lpstr>Germans Adopt Christianity</vt:lpstr>
      <vt:lpstr>Germans Adopt Christianity</vt:lpstr>
      <vt:lpstr>An Empire Evolves</vt:lpstr>
      <vt:lpstr>An Empire Evolves</vt:lpstr>
      <vt:lpstr>Charlemagne Becomes Empire</vt:lpstr>
      <vt:lpstr>Charlemagne Becomes Empire</vt:lpstr>
      <vt:lpstr>Charlemagne Becomes Empire</vt:lpstr>
      <vt:lpstr>Bell Work Thursday 10/30</vt:lpstr>
      <vt:lpstr>Learning Targets  Chapter 13: Fotrmation of Western Europe</vt:lpstr>
      <vt:lpstr>Section 2-Feudalism in Europe</vt:lpstr>
      <vt:lpstr>Invaders Attack Western Europe</vt:lpstr>
      <vt:lpstr>Invaders Attack Western Europe</vt:lpstr>
      <vt:lpstr>Invaders Attack Western Europe</vt:lpstr>
      <vt:lpstr>Invaders Attack Western Europe</vt:lpstr>
      <vt:lpstr>A New Social Order: Feudalism </vt:lpstr>
      <vt:lpstr>A New Social Order: Feudalism </vt:lpstr>
      <vt:lpstr>A New Social Order: Feudalism </vt:lpstr>
      <vt:lpstr>Manors: The Economic Side of Feudalism</vt:lpstr>
      <vt:lpstr>Manors: The Economic Side of Feudalism</vt:lpstr>
      <vt:lpstr>Bell Work Monday 11/03</vt:lpstr>
      <vt:lpstr>Bell Work Wednesday 11/05</vt:lpstr>
      <vt:lpstr>PowerPoint Presentation</vt:lpstr>
      <vt:lpstr>Bell Work Thursday 11/06</vt:lpstr>
      <vt:lpstr>Bell Work Friday 11/07</vt:lpstr>
      <vt:lpstr>Section 3-The Age of Chivalry</vt:lpstr>
      <vt:lpstr>Knights: Warriors on Horseback</vt:lpstr>
      <vt:lpstr>Knights: Warriors on Horseback</vt:lpstr>
      <vt:lpstr>Knighthood and the Code of Chivalry</vt:lpstr>
      <vt:lpstr>PowerPoint Presentation</vt:lpstr>
      <vt:lpstr>Knighthood and the Code of Chivalry</vt:lpstr>
      <vt:lpstr>Literature of Chivalry </vt:lpstr>
      <vt:lpstr>Women’s Role in Feudal Society</vt:lpstr>
      <vt:lpstr>Women’s Role in Feudal Society</vt:lpstr>
      <vt:lpstr>Bell Work Monday 11/10</vt:lpstr>
      <vt:lpstr>PowerPoint Presentation</vt:lpstr>
      <vt:lpstr>Section 4-The Power of the Church</vt:lpstr>
      <vt:lpstr>The Far Reaching Authority of the Church </vt:lpstr>
      <vt:lpstr>The Far Reaching Authority of the Church</vt:lpstr>
      <vt:lpstr>The Church and The Holy Roman Empire</vt:lpstr>
      <vt:lpstr>The Church and The Holy Roman Empire</vt:lpstr>
      <vt:lpstr>The Emperor Clashes with the Pope</vt:lpstr>
      <vt:lpstr>Disorder in the Empire </vt:lpstr>
      <vt:lpstr>Disorder in the Empire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Middle Ages</dc:title>
  <dc:creator>R. Murray</dc:creator>
  <cp:lastModifiedBy>Robert Murray</cp:lastModifiedBy>
  <cp:revision>92</cp:revision>
  <cp:lastPrinted>2014-11-10T16:40:54Z</cp:lastPrinted>
  <dcterms:created xsi:type="dcterms:W3CDTF">2011-10-24T01:10:30Z</dcterms:created>
  <dcterms:modified xsi:type="dcterms:W3CDTF">2014-11-18T00:10:56Z</dcterms:modified>
</cp:coreProperties>
</file>