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28" r:id="rId2"/>
    <p:sldMasterId id="2147483840" r:id="rId3"/>
    <p:sldMasterId id="2147483852" r:id="rId4"/>
    <p:sldMasterId id="2147483864" r:id="rId5"/>
    <p:sldMasterId id="2147483876" r:id="rId6"/>
    <p:sldMasterId id="2147483888" r:id="rId7"/>
    <p:sldMasterId id="2147483900" r:id="rId8"/>
    <p:sldMasterId id="2147483912" r:id="rId9"/>
  </p:sldMasterIdLst>
  <p:sldIdLst>
    <p:sldId id="257" r:id="rId10"/>
    <p:sldId id="259" r:id="rId11"/>
    <p:sldId id="261" r:id="rId12"/>
    <p:sldId id="263" r:id="rId13"/>
    <p:sldId id="265" r:id="rId14"/>
    <p:sldId id="267" r:id="rId15"/>
    <p:sldId id="269" r:id="rId16"/>
    <p:sldId id="271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D3A56-B59D-4216-83CB-E8375012D56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BCB182-7A5A-4BCF-A02C-AB9CB977D8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F02C88-F360-45E8-926D-EA000224068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3A56-B59D-4216-83CB-E8375012D5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3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7384-51B9-4B48-B547-83C21541CE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240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139FF-1FB0-47A6-8599-1E51B39FC7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297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57BDC-273B-4C82-AE3E-2D84749601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663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6F0FC-78CB-486A-A75A-CF169A664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69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A378-3094-47AD-966B-5DB7ADC88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01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E1E26-449A-496C-94D5-91167E61DF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08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E2CD0-6130-470F-A4E0-9E22710CD6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71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17384-51B9-4B48-B547-83C21541CE9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CEC0F-2ED1-49A1-881B-A93029975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83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B182-7A5A-4BCF-A02C-AB9CB977D8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5574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02C88-F360-45E8-926D-EA00022406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0507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3A56-B59D-4216-83CB-E8375012D5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186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7384-51B9-4B48-B547-83C21541CE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7401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139FF-1FB0-47A6-8599-1E51B39FC7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72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57BDC-273B-4C82-AE3E-2D84749601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1858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6F0FC-78CB-486A-A75A-CF169A664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116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A378-3094-47AD-966B-5DB7ADC88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362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E1E26-449A-496C-94D5-91167E61DF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31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78C139FF-1FB0-47A6-8599-1E51B39FC72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E2CD0-6130-470F-A4E0-9E22710CD6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54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CEC0F-2ED1-49A1-881B-A93029975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675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B182-7A5A-4BCF-A02C-AB9CB977D8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935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02C88-F360-45E8-926D-EA00022406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542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3A56-B59D-4216-83CB-E8375012D5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46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7384-51B9-4B48-B547-83C21541CE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727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139FF-1FB0-47A6-8599-1E51B39FC7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175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57BDC-273B-4C82-AE3E-2D84749601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453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6F0FC-78CB-486A-A75A-CF169A664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1619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A378-3094-47AD-966B-5DB7ADC88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16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57BDC-273B-4C82-AE3E-2D84749601D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E1E26-449A-496C-94D5-91167E61DF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56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E2CD0-6130-470F-A4E0-9E22710CD6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4440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CEC0F-2ED1-49A1-881B-A93029975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79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B182-7A5A-4BCF-A02C-AB9CB977D8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972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02C88-F360-45E8-926D-EA00022406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1161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3A56-B59D-4216-83CB-E8375012D5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01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7384-51B9-4B48-B547-83C21541CE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7815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139FF-1FB0-47A6-8599-1E51B39FC7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0984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57BDC-273B-4C82-AE3E-2D84749601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0980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6F0FC-78CB-486A-A75A-CF169A664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97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96F0FC-78CB-486A-A75A-CF169A6647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A378-3094-47AD-966B-5DB7ADC88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6533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E1E26-449A-496C-94D5-91167E61DF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1631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E2CD0-6130-470F-A4E0-9E22710CD6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347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CEC0F-2ED1-49A1-881B-A93029975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0551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B182-7A5A-4BCF-A02C-AB9CB977D8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9882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02C88-F360-45E8-926D-EA00022406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1405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3A56-B59D-4216-83CB-E8375012D5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709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7384-51B9-4B48-B547-83C21541CE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7713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139FF-1FB0-47A6-8599-1E51B39FC7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4899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57BDC-273B-4C82-AE3E-2D84749601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81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E4A378-3094-47AD-966B-5DB7ADC8883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6F0FC-78CB-486A-A75A-CF169A664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032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A378-3094-47AD-966B-5DB7ADC88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8905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E1E26-449A-496C-94D5-91167E61DF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829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E2CD0-6130-470F-A4E0-9E22710CD6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711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CEC0F-2ED1-49A1-881B-A93029975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4395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B182-7A5A-4BCF-A02C-AB9CB977D8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7648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02C88-F360-45E8-926D-EA00022406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8264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D3A56-B59D-4216-83CB-E8375012D5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534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17384-51B9-4B48-B547-83C21541CE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7324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139FF-1FB0-47A6-8599-1E51B39FC7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7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5E1E26-449A-496C-94D5-91167E61DF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57BDC-273B-4C82-AE3E-2D84749601D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6491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6F0FC-78CB-486A-A75A-CF169A6647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5739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A378-3094-47AD-966B-5DB7ADC88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57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E1E26-449A-496C-94D5-91167E61DF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70297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E2CD0-6130-470F-A4E0-9E22710CD6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88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CEC0F-2ED1-49A1-881B-A930299750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93445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B182-7A5A-4BCF-A02C-AB9CB977D8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9822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02C88-F360-45E8-926D-EA00022406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7262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0"/>
              <a:ext cx="816" cy="3975"/>
              <a:chOff x="4944" y="0"/>
              <a:chExt cx="816" cy="3975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0"/>
                <a:ext cx="480" cy="1431"/>
                <a:chOff x="5280" y="0"/>
                <a:chExt cx="480" cy="1431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6" y="-1"/>
                  <a:ext cx="174" cy="176"/>
                  <a:chOff x="166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67" y="323"/>
                    <a:ext cx="1690" cy="2560"/>
                    <a:chOff x="166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62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en-US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06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en-US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5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48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16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63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</p:grpSp>
      <p:sp>
        <p:nvSpPr>
          <p:cNvPr id="51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DD04-B07D-4419-89AE-8C3C9433547B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055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C72C1-7F8E-443B-BDDC-45DA08F7ADE8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3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E2CD0-6130-470F-A4E0-9E22710CD68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EA629-DAB9-4C69-A79A-D9D056D3B42E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9465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38AA-8D08-46F1-B0C6-DD6F10BE3385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73611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34382-F604-4287-9B46-33AD11560F58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452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122C8-125F-4D63-AE4D-43B616766216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26383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D80C5-7C48-495F-9AE5-DFDBDE4C36FB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99410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E0BC0-ABC8-4F2E-9A48-1F19FFC6D7E0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2912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56904-8B7F-4662-9D3C-DDAB1D40555F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2941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AFA10-BD04-42BC-A693-F2A95E6D0C80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5089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9F24E-E282-41EB-AAE0-DD2BF938737B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92583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0"/>
              <a:ext cx="816" cy="3975"/>
              <a:chOff x="4944" y="0"/>
              <a:chExt cx="816" cy="3975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0"/>
                <a:ext cx="480" cy="1431"/>
                <a:chOff x="5280" y="0"/>
                <a:chExt cx="480" cy="1431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6" y="-1"/>
                  <a:ext cx="174" cy="176"/>
                  <a:chOff x="166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67" y="323"/>
                    <a:ext cx="1690" cy="2560"/>
                    <a:chOff x="166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62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en-US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06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en-US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5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48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16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63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</p:grpSp>
      <p:sp>
        <p:nvSpPr>
          <p:cNvPr id="51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5DD04-B07D-4419-89AE-8C3C9433547B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63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CEC0F-2ED1-49A1-881B-A9302997503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C72C1-7F8E-443B-BDDC-45DA08F7ADE8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40388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EA629-DAB9-4C69-A79A-D9D056D3B42E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7663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38AA-8D08-46F1-B0C6-DD6F10BE3385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55547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34382-F604-4287-9B46-33AD11560F58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72854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122C8-125F-4D63-AE4D-43B616766216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11795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D80C5-7C48-495F-9AE5-DFDBDE4C36FB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3678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E0BC0-ABC8-4F2E-9A48-1F19FFC6D7E0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38071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56904-8B7F-4662-9D3C-DDAB1D40555F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68879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AFA10-BD04-42BC-A693-F2A95E6D0C80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46818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9F24E-E282-41EB-AAE0-DD2BF938737B}" type="slidenum">
              <a:rPr lang="en-US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40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79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3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90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622B5-5D58-42B3-8356-42C619758DE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622B5-5D58-42B3-8356-42C619758DE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30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622B5-5D58-42B3-8356-42C619758DE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32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622B5-5D58-42B3-8356-42C619758DE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466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622B5-5D58-42B3-8356-42C619758DE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93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622B5-5D58-42B3-8356-42C619758DE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00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4622B5-5D58-42B3-8356-42C619758DE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4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1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62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en-US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41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06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en-US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41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09" name="Freeform 13"/>
                  <p:cNvSpPr>
                    <a:spLocks/>
                  </p:cNvSpPr>
                  <p:nvPr/>
                </p:nvSpPr>
                <p:spPr bwMode="auto">
                  <a:xfrm>
                    <a:off x="2648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10" name="Freeform 14"/>
                  <p:cNvSpPr>
                    <a:spLocks/>
                  </p:cNvSpPr>
                  <p:nvPr/>
                </p:nvSpPr>
                <p:spPr bwMode="auto">
                  <a:xfrm>
                    <a:off x="2716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11" name="Freeform 15"/>
                  <p:cNvSpPr>
                    <a:spLocks/>
                  </p:cNvSpPr>
                  <p:nvPr/>
                </p:nvSpPr>
                <p:spPr bwMode="auto">
                  <a:xfrm>
                    <a:off x="246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1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4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41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A691B6-8D5C-4C11-8B04-E1778EE1708E}" type="slidenum">
              <a:rPr lang="en-US">
                <a:solidFill>
                  <a:srgbClr val="2F131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91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1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62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en-US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41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06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en-US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41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09" name="Freeform 13"/>
                  <p:cNvSpPr>
                    <a:spLocks/>
                  </p:cNvSpPr>
                  <p:nvPr/>
                </p:nvSpPr>
                <p:spPr bwMode="auto">
                  <a:xfrm>
                    <a:off x="2648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10" name="Freeform 14"/>
                  <p:cNvSpPr>
                    <a:spLocks/>
                  </p:cNvSpPr>
                  <p:nvPr/>
                </p:nvSpPr>
                <p:spPr bwMode="auto">
                  <a:xfrm>
                    <a:off x="2716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11" name="Freeform 15"/>
                  <p:cNvSpPr>
                    <a:spLocks/>
                  </p:cNvSpPr>
                  <p:nvPr/>
                </p:nvSpPr>
                <p:spPr bwMode="auto">
                  <a:xfrm>
                    <a:off x="246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1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41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2F1311"/>
                </a:solidFill>
              </a:endParaRPr>
            </a:p>
          </p:txBody>
        </p:sp>
        <p:sp>
          <p:nvSpPr>
            <p:cNvPr id="41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>
                <a:solidFill>
                  <a:srgbClr val="2F1311"/>
                </a:solidFill>
              </a:endParaRPr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4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F1311"/>
              </a:solidFill>
            </a:endParaRPr>
          </a:p>
        </p:txBody>
      </p:sp>
      <p:sp>
        <p:nvSpPr>
          <p:cNvPr id="41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A691B6-8D5C-4C11-8B04-E1778EE1708E}" type="slidenum">
              <a:rPr lang="en-US">
                <a:solidFill>
                  <a:srgbClr val="2F131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2F131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59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u="sng" smtClean="0">
                <a:latin typeface="Times New Roman" pitchFamily="18" charset="0"/>
              </a:rPr>
              <a:t>Section 1-The Ottomans Build a Vast Empire</a:t>
            </a:r>
            <a:r>
              <a:rPr lang="en-US" altLang="en-US" sz="4000" smtClean="0">
                <a:latin typeface="Times New Roman" pitchFamily="18" charset="0"/>
              </a:rPr>
              <a:t> </a:t>
            </a:r>
          </a:p>
        </p:txBody>
      </p:sp>
      <p:pic>
        <p:nvPicPr>
          <p:cNvPr id="3075" name="Picture 5" descr="ottomanbo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175" y="1676400"/>
            <a:ext cx="33782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32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</a:rPr>
              <a:t>The Turks Move into Byzantium</a:t>
            </a:r>
            <a:r>
              <a:rPr lang="en-US" altLang="en-US" smtClean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4648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u="sng" smtClean="0">
                <a:latin typeface="Times New Roman" pitchFamily="18" charset="0"/>
                <a:cs typeface="Times New Roman" pitchFamily="18" charset="0"/>
              </a:rPr>
              <a:t>Ghazis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-Anatolian Turks who saw themselves as warriors for Islam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u="sng" smtClean="0">
                <a:latin typeface="Times New Roman" pitchFamily="18" charset="0"/>
                <a:cs typeface="Times New Roman" pitchFamily="18" charset="0"/>
              </a:rPr>
              <a:t>Ottomans-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Followers of Osman who was considered the most successful of the ghazis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Achieved military success with the aid of gun powder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Some of the 1</a:t>
            </a:r>
            <a:r>
              <a:rPr lang="en-US" altLang="en-US" sz="2400" baseline="3000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people to use cannons  </a:t>
            </a:r>
          </a:p>
        </p:txBody>
      </p:sp>
      <p:pic>
        <p:nvPicPr>
          <p:cNvPr id="4102" name="Picture 6" descr="AkinciBe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828800"/>
            <a:ext cx="3546475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2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</a:rPr>
              <a:t>The Turks Move into Byzantium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6096000" cy="4525963"/>
          </a:xfrm>
        </p:spPr>
        <p:txBody>
          <a:bodyPr/>
          <a:lstStyle/>
          <a:p>
            <a:pPr eaLnBrk="1" hangingPunct="1"/>
            <a:r>
              <a:rPr lang="en-US" altLang="en-US" sz="3000" b="1" u="sng" dirty="0" smtClean="0">
                <a:latin typeface="Times New Roman" pitchFamily="18" charset="0"/>
              </a:rPr>
              <a:t>Sultan-</a:t>
            </a:r>
            <a:r>
              <a:rPr lang="en-US" altLang="en-US" sz="3000" dirty="0" smtClean="0">
                <a:latin typeface="Times New Roman" pitchFamily="18" charset="0"/>
              </a:rPr>
              <a:t>Meaning ‘overlord’ or “one with power”</a:t>
            </a:r>
          </a:p>
          <a:p>
            <a:pPr eaLnBrk="1" hangingPunct="1"/>
            <a:endParaRPr lang="en-US" altLang="en-US" sz="3000" dirty="0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2800" u="sng" dirty="0" smtClean="0">
                <a:latin typeface="Times New Roman" pitchFamily="18" charset="0"/>
              </a:rPr>
              <a:t>Life under the Ottomans</a:t>
            </a:r>
          </a:p>
          <a:p>
            <a:pPr lvl="1" eaLnBrk="1" hangingPunct="1"/>
            <a:r>
              <a:rPr lang="en-US" altLang="en-US" sz="2400" dirty="0" smtClean="0">
                <a:latin typeface="Times New Roman" pitchFamily="18" charset="0"/>
              </a:rPr>
              <a:t>Used local officials appointed by the sultan to rule conquered areas </a:t>
            </a:r>
          </a:p>
          <a:p>
            <a:pPr lvl="1" eaLnBrk="1" hangingPunct="1"/>
            <a:r>
              <a:rPr lang="en-US" altLang="en-US" sz="2400" dirty="0" smtClean="0">
                <a:latin typeface="Times New Roman" pitchFamily="18" charset="0"/>
              </a:rPr>
              <a:t>Muslims served in the Turkish army and pay religious taxes </a:t>
            </a:r>
          </a:p>
          <a:p>
            <a:pPr lvl="1" eaLnBrk="1" hangingPunct="1"/>
            <a:r>
              <a:rPr lang="en-US" altLang="en-US" sz="2400" dirty="0" smtClean="0">
                <a:latin typeface="Times New Roman" pitchFamily="18" charset="0"/>
              </a:rPr>
              <a:t>Non-Muslims did not have to serve in the army but paid a small tax in return </a:t>
            </a:r>
          </a:p>
        </p:txBody>
      </p:sp>
      <p:pic>
        <p:nvPicPr>
          <p:cNvPr id="5126" name="Picture 6" descr="aladdin37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09800"/>
            <a:ext cx="3048000" cy="17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525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</a:rPr>
              <a:t>The Turks Move into Byzantium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</a:rPr>
              <a:t>Timur the Lame-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Received the nickname after taking an arrow to the leg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Burned Baghdad to the ground </a:t>
            </a:r>
          </a:p>
          <a:p>
            <a:pPr lvl="1"/>
            <a:r>
              <a:rPr lang="en-US" altLang="en-US" smtClean="0">
                <a:latin typeface="Times New Roman" pitchFamily="18" charset="0"/>
              </a:rPr>
              <a:t>Crushed the Ottomans in the Battle of Ankara (1402)</a:t>
            </a:r>
          </a:p>
        </p:txBody>
      </p:sp>
      <p:pic>
        <p:nvPicPr>
          <p:cNvPr id="20485" name="Picture 5" descr="Tamerlane-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143000"/>
            <a:ext cx="2981325" cy="551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12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 smtClean="0">
                <a:latin typeface="Times New Roman" pitchFamily="18" charset="0"/>
              </a:rPr>
              <a:t>Powerful Sultans Spur Dramatic Expansion</a:t>
            </a:r>
            <a:r>
              <a:rPr lang="en-US" altLang="en-US" sz="400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u="sng" smtClean="0">
                <a:latin typeface="Times New Roman" pitchFamily="18" charset="0"/>
              </a:rPr>
              <a:t>Mehmed II-</a:t>
            </a:r>
            <a:r>
              <a:rPr lang="en-US" altLang="en-US" smtClean="0">
                <a:latin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Nicknamed Mehmed the Conqueror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Attacked Constantinople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Fired a 1,200lb bolder out of a 26-foot gun and ships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 After conquering the city he renamed it Istanbul opened it up to Christians, Jews, Muslims, Turks and non-Turks	</a:t>
            </a:r>
          </a:p>
        </p:txBody>
      </p:sp>
      <p:pic>
        <p:nvPicPr>
          <p:cNvPr id="6150" name="Picture 6" descr="Mehmedi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828800"/>
            <a:ext cx="332105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49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u="sng" smtClean="0">
                <a:latin typeface="Times New Roman" pitchFamily="18" charset="0"/>
              </a:rPr>
              <a:t>Powerful Sultans Spur Dramatic Expansion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Suleyman the Lawgiver-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Studied poetry, history, geography, astronomy, mathematics and architecture 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B/c of Islamic law he was tolerant of other religions 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Supported art and literature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mtClean="0">
              <a:latin typeface="Times New Roman" pitchFamily="18" charset="0"/>
            </a:endParaRPr>
          </a:p>
        </p:txBody>
      </p:sp>
      <p:pic>
        <p:nvPicPr>
          <p:cNvPr id="26629" name="Picture 5" descr="220px-John_Sigismund_of_Hungary_with_Suleiman_the_Magnificient_in_15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05000"/>
            <a:ext cx="3338513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53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u="sng" smtClean="0">
                <a:latin typeface="Times New Roman" pitchFamily="18" charset="0"/>
              </a:rPr>
              <a:t>Powerful Sultans Spur Dramatic Expansion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486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</a:rPr>
              <a:t>Devshirme System</a:t>
            </a:r>
            <a:r>
              <a:rPr lang="en-US" altLang="en-US" b="1" smtClean="0">
                <a:latin typeface="Times New Roman" pitchFamily="18" charset="0"/>
              </a:rPr>
              <a:t>-</a:t>
            </a:r>
            <a:r>
              <a:rPr lang="en-US" altLang="en-US" smtClean="0">
                <a:latin typeface="Times New Roman" pitchFamily="18" charset="0"/>
              </a:rPr>
              <a:t>System where members of the sultan’s army were drafted from the Christian boys of conquered territories.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Converted them to Islam and educated them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u="sng" smtClean="0">
                <a:latin typeface="Times New Roman" pitchFamily="18" charset="0"/>
              </a:rPr>
              <a:t>Janissaries-</a:t>
            </a:r>
            <a:r>
              <a:rPr lang="en-US" altLang="en-US" smtClean="0">
                <a:latin typeface="Times New Roman" pitchFamily="18" charset="0"/>
              </a:rPr>
              <a:t>Elite force of 30,000 soldiers trained to be loyal only to the sultan. </a:t>
            </a:r>
          </a:p>
        </p:txBody>
      </p:sp>
      <p:pic>
        <p:nvPicPr>
          <p:cNvPr id="8198" name="Picture 6" descr="Z1683Tu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495550"/>
            <a:ext cx="31242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72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313613" cy="1143000"/>
          </a:xfrm>
        </p:spPr>
        <p:txBody>
          <a:bodyPr/>
          <a:lstStyle/>
          <a:p>
            <a:pPr eaLnBrk="1" hangingPunct="1"/>
            <a:r>
              <a:rPr lang="en-US" smtClean="0"/>
              <a:t>During its height, the Ottoman Empire was one of the greatest empires in the world.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467600" cy="5791200"/>
          </a:xfrm>
        </p:spPr>
        <p:txBody>
          <a:bodyPr/>
          <a:lstStyle/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Your Assignment: Make an “Ottoman Newspaper”!!!</a:t>
            </a:r>
          </a:p>
        </p:txBody>
      </p:sp>
      <p:pic>
        <p:nvPicPr>
          <p:cNvPr id="4100" name="Picture 5" descr="560px-Newspa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352800"/>
            <a:ext cx="5722938" cy="330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43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-228600"/>
            <a:ext cx="7477125" cy="1143000"/>
          </a:xfrm>
        </p:spPr>
        <p:txBody>
          <a:bodyPr/>
          <a:lstStyle/>
          <a:p>
            <a:pPr eaLnBrk="1" hangingPunct="1"/>
            <a:r>
              <a:rPr lang="en-US" smtClean="0"/>
              <a:t>Directions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7315200" cy="5943600"/>
          </a:xfrm>
        </p:spPr>
        <p:txBody>
          <a:bodyPr/>
          <a:lstStyle/>
          <a:p>
            <a:pPr marL="514350" indent="-514350" eaLnBrk="1" hangingPunct="1">
              <a:buFont typeface="Wingdings" pitchFamily="2" charset="2"/>
              <a:buAutoNum type="arabicPeriod"/>
              <a:defRPr/>
            </a:pPr>
            <a:r>
              <a:rPr lang="en-US" dirty="0" smtClean="0"/>
              <a:t>Read article and complete questions.  Turn in for grade!</a:t>
            </a:r>
          </a:p>
          <a:p>
            <a:pPr marL="514350" indent="-514350" eaLnBrk="1" hangingPunct="1">
              <a:buFont typeface="Wingdings" pitchFamily="2" charset="2"/>
              <a:buAutoNum type="arabicPeriod"/>
              <a:defRPr/>
            </a:pPr>
            <a:r>
              <a:rPr lang="en-US" dirty="0" smtClean="0"/>
              <a:t>Partner Up – newspaper should have: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/>
              <a:t>		1. Draw a portrait of the Sultan, 	showing his roles in protecting the 	people against corruption   		2. Comic Strip of how they created 	such a capable </a:t>
            </a:r>
            <a:r>
              <a:rPr lang="en-US" dirty="0" err="1" smtClean="0"/>
              <a:t>Gov’t</a:t>
            </a:r>
            <a:r>
              <a:rPr lang="en-US" dirty="0" smtClean="0"/>
              <a:t> and Military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/>
              <a:t>		3. Draw a diagram showing the 	role the Ottomans played in trade 	between Europe and Asia.</a:t>
            </a:r>
          </a:p>
        </p:txBody>
      </p:sp>
    </p:spTree>
    <p:extLst>
      <p:ext uri="{BB962C8B-B14F-4D97-AF65-F5344CB8AC3E}">
        <p14:creationId xmlns:p14="http://schemas.microsoft.com/office/powerpoint/2010/main" val="23091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309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Apex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Kimono</vt:lpstr>
      <vt:lpstr>1_Kimono</vt:lpstr>
      <vt:lpstr>Section 1-The Ottomans Build a Vast Empire </vt:lpstr>
      <vt:lpstr>The Turks Move into Byzantium </vt:lpstr>
      <vt:lpstr>The Turks Move into Byzantium</vt:lpstr>
      <vt:lpstr>The Turks Move into Byzantium</vt:lpstr>
      <vt:lpstr>Powerful Sultans Spur Dramatic Expansion </vt:lpstr>
      <vt:lpstr>Powerful Sultans Spur Dramatic Expansion</vt:lpstr>
      <vt:lpstr>Powerful Sultans Spur Dramatic Expansion</vt:lpstr>
      <vt:lpstr>During its height, the Ottoman Empire was one of the greatest empires in the world.</vt:lpstr>
      <vt:lpstr>Directions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1-The Ottomans Build a Vast Empire </dc:title>
  <dc:creator>Windows User</dc:creator>
  <cp:lastModifiedBy>Windows User</cp:lastModifiedBy>
  <cp:revision>1</cp:revision>
  <dcterms:created xsi:type="dcterms:W3CDTF">2016-12-21T14:48:10Z</dcterms:created>
  <dcterms:modified xsi:type="dcterms:W3CDTF">2016-12-21T14:52:45Z</dcterms:modified>
</cp:coreProperties>
</file>