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7" r:id="rId3"/>
    <p:sldId id="264" r:id="rId4"/>
    <p:sldId id="276" r:id="rId5"/>
    <p:sldId id="265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030AFB50-5519-4E20-93A2-0152F921D9F4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E1609FAF-7BE0-4512-9969-DD00554EB2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2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6FF839D9-94DD-462E-ACEF-B70C7492E5A5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C963E50A-237C-4A39-A1E7-58DCC9D2F4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1D1F3AA2-ADFC-4D86-BB9C-0DCD51BEE93B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FDB1DA12-BA88-424F-BD09-9E9E42726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564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DEDEE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DEDEE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E824C35-38DB-4810-B166-715316F01ED7}" type="slidenum">
              <a:rPr lang="en-US">
                <a:solidFill>
                  <a:srgbClr val="DEDEE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E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89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D2BAD499-5855-43AF-9C66-20F895C0FB11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3EF3A133-C6F2-4220-9397-2FB7C53B96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57293DE-5283-4C51-B7FE-B74CBC75EE7A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C5F04EDC-9046-4C00-B4EE-2080C975A4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6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28E3CD4E-34A6-4222-9842-7C8CEE6516D3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85443160-9B03-47E4-B987-37C4BC0263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3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FC80FD6F-429E-4C28-8E2A-6FB4D1C03870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652B9B85-D6FF-4C99-AE7E-2E607F24DD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3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5F7F9BAD-756A-477C-ACC4-6955E36FD365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999CEAC-4212-4268-A07F-DAEB729053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57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B2811DF4-822E-4DE1-9669-524D09374308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720CB2D-E7B6-45AD-86B0-21C49CBA18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82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BF2BF2C1-F3AF-4C44-A6DF-90F171A5E5DA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C386C3C-A5A7-460C-B300-E0F16D97D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5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DF06BBB3-8B16-4085-A950-6F9ABC38C5D4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593B2E50-D9AB-4D6A-824D-F89B75B42B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5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A84930D6-F7A5-4F9B-B64D-7090FAE65BE2}" type="datetime1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3E2F1259-EDC3-4525-A4F7-9D87D2A918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82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 ftr="0" dt="0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 November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3A133-C6F2-4220-9397-2FB7C53B96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1447800"/>
            <a:ext cx="8001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14800" y="3733800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Ebola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0669" y="1352972"/>
            <a:ext cx="170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Describe Ebola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0669" y="5867400"/>
            <a:ext cx="6585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Any questions that you have about how and why Ebola  is an epidemic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8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Content Objectives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Students will demonstrate understanding of the effects of the Bubonic Plague, by comparing it to the Ebola epidemic using Give One – Get One.</a:t>
            </a:r>
          </a:p>
          <a:p>
            <a:r>
              <a:rPr lang="en-US" dirty="0"/>
              <a:t> 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Language Objectives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Students will read an article, write, and orally explain the connection between the Bubonic Plague and the Ebola epidemic in a summary paragraph and double-bubble map.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3A133-C6F2-4220-9397-2FB7C53B96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62600"/>
            <a:ext cx="6887308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Give one, Get one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000" i="1" u="sng" dirty="0" smtClean="0">
                <a:solidFill>
                  <a:schemeClr val="tx1"/>
                </a:solidFill>
              </a:rPr>
              <a:t>Fold</a:t>
            </a:r>
            <a:r>
              <a:rPr lang="en-US" sz="2000" dirty="0" smtClean="0">
                <a:solidFill>
                  <a:schemeClr val="tx1"/>
                </a:solidFill>
              </a:rPr>
              <a:t> the piece of paper in half.</a:t>
            </a:r>
          </a:p>
          <a:p>
            <a:pPr marL="514350" indent="-514350">
              <a:buAutoNum type="arabicPeriod"/>
            </a:pPr>
            <a:endParaRPr lang="en-US" sz="2000" dirty="0"/>
          </a:p>
          <a:p>
            <a:pPr marL="514350" indent="-514350">
              <a:buAutoNum type="arabicPeriod"/>
            </a:pPr>
            <a:r>
              <a:rPr lang="en-US" sz="2000" i="1" u="sng" dirty="0" smtClean="0">
                <a:solidFill>
                  <a:schemeClr val="tx1"/>
                </a:solidFill>
              </a:rPr>
              <a:t>Label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Give One, Get One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i="1" u="sng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sz="2000" b="1" dirty="0" smtClean="0"/>
          </a:p>
          <a:p>
            <a:pPr marL="514350" indent="-514350">
              <a:buAutoNum type="arabicPeriod"/>
            </a:pPr>
            <a:r>
              <a:rPr lang="en-US" sz="2000" i="1" u="sng" dirty="0" smtClean="0">
                <a:solidFill>
                  <a:schemeClr val="tx1"/>
                </a:solidFill>
              </a:rPr>
              <a:t>Brainstorm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 list of all the things </a:t>
            </a:r>
            <a:r>
              <a:rPr lang="en-US" sz="2000" dirty="0" smtClean="0">
                <a:solidFill>
                  <a:schemeClr val="tx1"/>
                </a:solidFill>
              </a:rPr>
              <a:t>you already </a:t>
            </a:r>
            <a:r>
              <a:rPr lang="en-US" sz="2000" dirty="0">
                <a:solidFill>
                  <a:schemeClr val="tx1"/>
                </a:solidFill>
              </a:rPr>
              <a:t>know about </a:t>
            </a:r>
            <a:r>
              <a:rPr lang="en-US" sz="2000" dirty="0" smtClean="0">
                <a:solidFill>
                  <a:schemeClr val="tx1"/>
                </a:solidFill>
              </a:rPr>
              <a:t>the topic and list under </a:t>
            </a:r>
            <a:r>
              <a:rPr lang="en-US" sz="2000" b="1" u="sng" dirty="0" smtClean="0">
                <a:solidFill>
                  <a:schemeClr val="tx1"/>
                </a:solidFill>
              </a:rPr>
              <a:t>Give one</a:t>
            </a:r>
            <a:r>
              <a:rPr lang="en-US" sz="2000" dirty="0" smtClean="0">
                <a:solidFill>
                  <a:schemeClr val="tx1"/>
                </a:solidFill>
              </a:rPr>
              <a:t> only:  </a:t>
            </a:r>
          </a:p>
          <a:p>
            <a:pPr marL="0" indent="0">
              <a:buNone/>
            </a:pPr>
            <a:endParaRPr lang="en-US" sz="800" dirty="0" smtClean="0"/>
          </a:p>
          <a:p>
            <a:pPr marL="283464" lvl="1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What do you think you know about </a:t>
            </a:r>
          </a:p>
          <a:p>
            <a:pPr marL="283464" lvl="1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The Ebola epidemic? </a:t>
            </a:r>
          </a:p>
          <a:p>
            <a:pPr marL="283464" lvl="1" indent="0">
              <a:buNone/>
            </a:pPr>
            <a:endParaRPr lang="en-US" sz="1800" b="1" dirty="0" smtClean="0">
              <a:solidFill>
                <a:srgbClr val="C00000"/>
              </a:solidFill>
            </a:endParaRPr>
          </a:p>
          <a:p>
            <a:pPr marL="283464" lvl="1" indent="0">
              <a:buNone/>
            </a:pPr>
            <a:endParaRPr lang="en-US" sz="1800" b="1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66468" y="2438400"/>
            <a:ext cx="2590800" cy="3354765"/>
          </a:xfrm>
          <a:prstGeom prst="rect">
            <a:avLst/>
          </a:prstGeom>
          <a:solidFill>
            <a:srgbClr val="CCECFF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prstClr val="black"/>
                </a:solidFill>
              </a:rPr>
              <a:t>Give One</a:t>
            </a:r>
            <a:r>
              <a:rPr lang="en-US" sz="1600" b="1" dirty="0">
                <a:solidFill>
                  <a:prstClr val="black"/>
                </a:solidFill>
              </a:rPr>
              <a:t>       </a:t>
            </a:r>
            <a:r>
              <a:rPr lang="en-US" sz="1600" b="1" u="sng" dirty="0">
                <a:solidFill>
                  <a:prstClr val="black"/>
                </a:solidFill>
              </a:rPr>
              <a:t>Get One</a:t>
            </a:r>
          </a:p>
          <a:p>
            <a:endParaRPr lang="en-US" sz="1600" b="1" u="sng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prstClr val="black"/>
                </a:solidFill>
              </a:rPr>
              <a:t>∙	       </a:t>
            </a:r>
            <a:r>
              <a:rPr lang="en-US" b="1" dirty="0">
                <a:solidFill>
                  <a:prstClr val="black"/>
                </a:solidFill>
              </a:rPr>
              <a:t>∙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∙                     ∙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∙                     ∙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∙          </a:t>
            </a:r>
            <a:r>
              <a:rPr lang="en-US" b="1" dirty="0">
                <a:solidFill>
                  <a:prstClr val="black"/>
                </a:solidFill>
              </a:rPr>
              <a:t>	      </a:t>
            </a:r>
            <a:r>
              <a:rPr lang="en-US" b="1" dirty="0" smtClean="0">
                <a:solidFill>
                  <a:prstClr val="black"/>
                </a:solidFill>
              </a:rPr>
              <a:t>∙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∙</a:t>
            </a:r>
            <a:r>
              <a:rPr lang="en-US" b="1" dirty="0">
                <a:solidFill>
                  <a:prstClr val="black"/>
                </a:solidFill>
              </a:rPr>
              <a:t>	      </a:t>
            </a:r>
            <a:r>
              <a:rPr lang="en-US" b="1" dirty="0" smtClean="0">
                <a:solidFill>
                  <a:prstClr val="black"/>
                </a:solidFill>
              </a:rPr>
              <a:t>∙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>
            <a:stCxn id="6" idx="0"/>
            <a:endCxn id="6" idx="2"/>
          </p:cNvCxnSpPr>
          <p:nvPr/>
        </p:nvCxnSpPr>
        <p:spPr>
          <a:xfrm>
            <a:off x="7661868" y="2438400"/>
            <a:ext cx="0" cy="33547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85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0231" y="685800"/>
            <a:ext cx="7772400" cy="5593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4"/>
            </a:pPr>
            <a:r>
              <a:rPr lang="en-US" sz="2000" i="1" u="sng" dirty="0">
                <a:solidFill>
                  <a:prstClr val="black"/>
                </a:solidFill>
              </a:rPr>
              <a:t>Stand and find a partner</a:t>
            </a:r>
            <a:r>
              <a:rPr lang="en-US" sz="2000" i="1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sitting at another table.</a:t>
            </a: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4"/>
            </a:pPr>
            <a:endParaRPr lang="en-US" sz="2000" i="1" u="sng" dirty="0">
              <a:solidFill>
                <a:prstClr val="black"/>
              </a:solidFill>
            </a:endParaRP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4"/>
            </a:pPr>
            <a:r>
              <a:rPr lang="en-US" sz="2000" i="1" u="sng" dirty="0">
                <a:solidFill>
                  <a:prstClr val="black"/>
                </a:solidFill>
              </a:rPr>
              <a:t>The shortest person starts</a:t>
            </a:r>
            <a:r>
              <a:rPr lang="en-US" sz="2000" dirty="0">
                <a:solidFill>
                  <a:prstClr val="black"/>
                </a:solidFill>
              </a:rPr>
              <a:t>:   </a:t>
            </a: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r>
              <a:rPr lang="en-US" sz="2000" dirty="0">
                <a:solidFill>
                  <a:prstClr val="black"/>
                </a:solidFill>
              </a:rPr>
              <a:t>    “</a:t>
            </a:r>
            <a:r>
              <a:rPr lang="en-US" sz="2000" b="1" dirty="0">
                <a:solidFill>
                  <a:prstClr val="black"/>
                </a:solidFill>
              </a:rPr>
              <a:t>Give one</a:t>
            </a:r>
            <a:r>
              <a:rPr lang="en-US" sz="2000" dirty="0">
                <a:solidFill>
                  <a:prstClr val="black"/>
                </a:solidFill>
              </a:rPr>
              <a:t>” of your ideas to your partner by saying it </a:t>
            </a: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r>
              <a:rPr lang="en-US" sz="2000" dirty="0">
                <a:solidFill>
                  <a:prstClr val="black"/>
                </a:solidFill>
              </a:rPr>
              <a:t>     out loud. Your partner will copy your idea under the </a:t>
            </a: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r>
              <a:rPr lang="en-US" sz="2000" dirty="0">
                <a:solidFill>
                  <a:prstClr val="black"/>
                </a:solidFill>
              </a:rPr>
              <a:t>    “</a:t>
            </a:r>
            <a:r>
              <a:rPr lang="en-US" sz="2000" b="1" dirty="0">
                <a:solidFill>
                  <a:prstClr val="black"/>
                </a:solidFill>
              </a:rPr>
              <a:t>Get one</a:t>
            </a:r>
            <a:r>
              <a:rPr lang="en-US" sz="2000" dirty="0">
                <a:solidFill>
                  <a:prstClr val="black"/>
                </a:solidFill>
              </a:rPr>
              <a:t>” column.  Switch roles.</a:t>
            </a: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r>
              <a:rPr lang="en-US" sz="2000" dirty="0">
                <a:solidFill>
                  <a:prstClr val="black"/>
                </a:solidFill>
              </a:rPr>
              <a:t>  </a:t>
            </a:r>
            <a:endParaRPr lang="en-US" sz="2000" i="1" u="sng" dirty="0">
              <a:solidFill>
                <a:prstClr val="black"/>
              </a:solidFill>
            </a:endParaRP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6"/>
            </a:pPr>
            <a:r>
              <a:rPr lang="en-US" sz="2000" dirty="0">
                <a:solidFill>
                  <a:prstClr val="black"/>
                </a:solidFill>
              </a:rPr>
              <a:t>Find a new partner and continue sharing your ideas.</a:t>
            </a: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6"/>
            </a:pPr>
            <a:endParaRPr lang="en-US" sz="2000" u="sng" dirty="0">
              <a:solidFill>
                <a:prstClr val="black"/>
              </a:solidFill>
            </a:endParaRP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6"/>
            </a:pPr>
            <a:r>
              <a:rPr lang="en-US" sz="2000" dirty="0">
                <a:solidFill>
                  <a:prstClr val="black"/>
                </a:solidFill>
              </a:rPr>
              <a:t>Return to your seat.</a:t>
            </a:r>
            <a:r>
              <a:rPr lang="en-US" sz="2000" u="sng" dirty="0">
                <a:solidFill>
                  <a:prstClr val="black"/>
                </a:solidFill>
              </a:rPr>
              <a:t>  </a:t>
            </a: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6"/>
            </a:pPr>
            <a:endParaRPr lang="en-US" sz="2000" u="sng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54102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Structured Note-taking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45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66125" cy="609600"/>
          </a:xfrm>
          <a:solidFill>
            <a:schemeClr val="bg1"/>
          </a:solidFill>
          <a:ln/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Ebola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515" y="1006019"/>
            <a:ext cx="83065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GIST summarizing 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strategy</a:t>
            </a:r>
            <a:endParaRPr lang="en-U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eriod"/>
            </a:pPr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Read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your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assigned text: </a:t>
            </a:r>
          </a:p>
          <a:p>
            <a:pPr marL="342900" indent="-342900">
              <a:buFontTx/>
              <a:buAutoNum type="arabicPeriod"/>
            </a:pPr>
            <a:endParaRPr lang="en-US" sz="20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Read once again and underline or pick out 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words and/or concepts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that are “most important” to understanding the text, and 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write it on your index card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3.  On the back of the same card write 3-5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summary statements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using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as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many of the listed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words as possible. </a:t>
            </a:r>
          </a:p>
          <a:p>
            <a:pPr>
              <a:spcBef>
                <a:spcPct val="0"/>
              </a:spcBef>
            </a:pPr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4.  Share your summary with your group, starting with the person who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has the most siblings. 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57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29200" y="152400"/>
            <a:ext cx="3962400" cy="6096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ouble Bubble Map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C35-38DB-4810-B166-715316F01ED7}" type="slidenum">
              <a:rPr lang="en-US" smtClean="0">
                <a:solidFill>
                  <a:srgbClr val="DEDEE0">
                    <a:shade val="50000"/>
                  </a:srgbClr>
                </a:solidFill>
              </a:rPr>
              <a:pPr/>
              <a:t>6</a:t>
            </a:fld>
            <a:endParaRPr lang="en-US" dirty="0">
              <a:solidFill>
                <a:srgbClr val="DEDEE0">
                  <a:shade val="50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838200"/>
            <a:ext cx="8001000" cy="5486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Image result for double bubble 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46162"/>
            <a:ext cx="9086850" cy="547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43400" y="1143000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Similarities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143000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Differences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10400" y="1143000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3581400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Ebola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6381" y="3599933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Black Death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9941" y="118909"/>
            <a:ext cx="4161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differences and</a:t>
            </a:r>
          </a:p>
          <a:p>
            <a:r>
              <a:rPr lang="en-US" dirty="0" smtClean="0"/>
              <a:t>Similarities of Ebola and Black Death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6324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 this important to 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288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Executive</vt:lpstr>
      <vt:lpstr>15 November 2016</vt:lpstr>
      <vt:lpstr>OBJECTIVES </vt:lpstr>
      <vt:lpstr>Give one, Get one</vt:lpstr>
      <vt:lpstr>Structured Note-taking</vt:lpstr>
      <vt:lpstr>Ebola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one, Get one</dc:title>
  <dc:creator>Windows User</dc:creator>
  <cp:lastModifiedBy>Windows User</cp:lastModifiedBy>
  <cp:revision>18</cp:revision>
  <dcterms:created xsi:type="dcterms:W3CDTF">2015-11-23T18:31:18Z</dcterms:created>
  <dcterms:modified xsi:type="dcterms:W3CDTF">2016-11-15T14:38:06Z</dcterms:modified>
</cp:coreProperties>
</file>