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57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5DEF9D0-1038-4212-8D87-8B0BB9081ED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8D3D922-EF8A-4122-828F-D1A582AE62EC}" type="datetimeFigureOut">
              <a:rPr lang="en-US" smtClean="0"/>
              <a:t>10/5/2016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381000"/>
            <a:ext cx="5562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6 October 2016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1.Can you elaborate on the reason why early Christians face persecution from the Romans?  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2.Based on what you know, how would you explain how established church structure helped Christianity spread?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8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028343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Content Objectives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Students will demonstrate understanding of the effects Christianity , by comparing it to Judaism by Give One – Get One and a double bubble map.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Language Objectives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Students will write, and orally explain the connection between the Christianity  and Judaism in a double-bubble map and </a:t>
            </a:r>
            <a:r>
              <a:rPr lang="en-US" sz="2400" dirty="0" smtClean="0">
                <a:solidFill>
                  <a:srgbClr val="FF0000"/>
                </a:solidFill>
              </a:rPr>
              <a:t>a summary paragraph 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41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62600"/>
            <a:ext cx="6887308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Give one, Get one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000" i="1" u="sng" dirty="0" smtClean="0">
                <a:solidFill>
                  <a:schemeClr val="tx1"/>
                </a:solidFill>
              </a:rPr>
              <a:t>Fold</a:t>
            </a:r>
            <a:r>
              <a:rPr lang="en-US" sz="2000" dirty="0" smtClean="0">
                <a:solidFill>
                  <a:schemeClr val="tx1"/>
                </a:solidFill>
              </a:rPr>
              <a:t> the piece of paper in half.</a:t>
            </a:r>
          </a:p>
          <a:p>
            <a:pPr marL="514350" indent="-514350">
              <a:buAutoNum type="arabicPeriod"/>
            </a:pPr>
            <a:endParaRPr lang="en-US" sz="2000" dirty="0"/>
          </a:p>
          <a:p>
            <a:pPr marL="514350" indent="-514350">
              <a:buAutoNum type="arabicPeriod"/>
            </a:pPr>
            <a:r>
              <a:rPr lang="en-US" sz="2000" i="1" u="sng" dirty="0" smtClean="0">
                <a:solidFill>
                  <a:schemeClr val="tx1"/>
                </a:solidFill>
              </a:rPr>
              <a:t>Label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Give One, Get One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i="1" u="sng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sz="2000" b="1" dirty="0" smtClean="0"/>
          </a:p>
          <a:p>
            <a:pPr marL="514350" indent="-514350">
              <a:buAutoNum type="arabicPeriod"/>
            </a:pPr>
            <a:r>
              <a:rPr lang="en-US" sz="2000" i="1" u="sng" dirty="0" smtClean="0">
                <a:solidFill>
                  <a:schemeClr val="tx1"/>
                </a:solidFill>
              </a:rPr>
              <a:t>Brainstorm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 list of all the things </a:t>
            </a:r>
            <a:r>
              <a:rPr lang="en-US" sz="2000" dirty="0" smtClean="0">
                <a:solidFill>
                  <a:schemeClr val="tx1"/>
                </a:solidFill>
              </a:rPr>
              <a:t>you already </a:t>
            </a:r>
            <a:r>
              <a:rPr lang="en-US" sz="2000" dirty="0">
                <a:solidFill>
                  <a:schemeClr val="tx1"/>
                </a:solidFill>
              </a:rPr>
              <a:t>know about </a:t>
            </a:r>
            <a:r>
              <a:rPr lang="en-US" sz="2000" dirty="0" smtClean="0">
                <a:solidFill>
                  <a:schemeClr val="tx1"/>
                </a:solidFill>
              </a:rPr>
              <a:t>the topic and list under </a:t>
            </a:r>
            <a:r>
              <a:rPr lang="en-US" sz="2000" b="1" u="sng" dirty="0" smtClean="0">
                <a:solidFill>
                  <a:schemeClr val="tx1"/>
                </a:solidFill>
              </a:rPr>
              <a:t>Give one</a:t>
            </a:r>
            <a:r>
              <a:rPr lang="en-US" sz="2000" dirty="0" smtClean="0">
                <a:solidFill>
                  <a:schemeClr val="tx1"/>
                </a:solidFill>
              </a:rPr>
              <a:t> only:  </a:t>
            </a:r>
          </a:p>
          <a:p>
            <a:pPr marL="0" indent="0">
              <a:buNone/>
            </a:pPr>
            <a:endParaRPr lang="en-US" sz="800" dirty="0" smtClean="0"/>
          </a:p>
          <a:p>
            <a:pPr marL="283464" lvl="1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What do you think you </a:t>
            </a:r>
            <a:r>
              <a:rPr lang="en-US" sz="1800" b="1" dirty="0" smtClean="0">
                <a:solidFill>
                  <a:srgbClr val="C00000"/>
                </a:solidFill>
              </a:rPr>
              <a:t>know Christianity ?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 marL="283464" lvl="1" indent="0">
              <a:buNone/>
            </a:pPr>
            <a:endParaRPr lang="en-US" sz="1800" b="1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66468" y="2438400"/>
            <a:ext cx="2590800" cy="3354765"/>
          </a:xfrm>
          <a:prstGeom prst="rect">
            <a:avLst/>
          </a:prstGeom>
          <a:solidFill>
            <a:srgbClr val="CCECFF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olidFill>
                  <a:prstClr val="black"/>
                </a:solidFill>
              </a:rPr>
              <a:t>Give One</a:t>
            </a:r>
            <a:r>
              <a:rPr lang="en-US" sz="1600" b="1" dirty="0">
                <a:solidFill>
                  <a:prstClr val="black"/>
                </a:solidFill>
              </a:rPr>
              <a:t>       </a:t>
            </a:r>
            <a:r>
              <a:rPr lang="en-US" sz="1600" b="1" u="sng" dirty="0">
                <a:solidFill>
                  <a:prstClr val="black"/>
                </a:solidFill>
              </a:rPr>
              <a:t>Get One</a:t>
            </a:r>
          </a:p>
          <a:p>
            <a:endParaRPr lang="en-US" sz="1600" b="1" u="sng" dirty="0">
              <a:solidFill>
                <a:prstClr val="black"/>
              </a:solidFill>
            </a:endParaRPr>
          </a:p>
          <a:p>
            <a:r>
              <a:rPr lang="en-US" sz="1600" b="1" dirty="0">
                <a:solidFill>
                  <a:prstClr val="black"/>
                </a:solidFill>
              </a:rPr>
              <a:t>∙	       </a:t>
            </a:r>
            <a:r>
              <a:rPr lang="en-US" b="1" dirty="0">
                <a:solidFill>
                  <a:prstClr val="black"/>
                </a:solidFill>
              </a:rPr>
              <a:t>∙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∙                     ∙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∙                     ∙</a:t>
            </a:r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∙          </a:t>
            </a:r>
            <a:r>
              <a:rPr lang="en-US" b="1" dirty="0">
                <a:solidFill>
                  <a:prstClr val="black"/>
                </a:solidFill>
              </a:rPr>
              <a:t>	      </a:t>
            </a:r>
            <a:r>
              <a:rPr lang="en-US" b="1" dirty="0" smtClean="0">
                <a:solidFill>
                  <a:prstClr val="black"/>
                </a:solidFill>
              </a:rPr>
              <a:t>∙</a:t>
            </a:r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∙</a:t>
            </a:r>
            <a:r>
              <a:rPr lang="en-US" b="1" dirty="0">
                <a:solidFill>
                  <a:prstClr val="black"/>
                </a:solidFill>
              </a:rPr>
              <a:t>	      </a:t>
            </a:r>
            <a:r>
              <a:rPr lang="en-US" b="1" dirty="0" smtClean="0">
                <a:solidFill>
                  <a:prstClr val="black"/>
                </a:solidFill>
              </a:rPr>
              <a:t>∙</a:t>
            </a:r>
            <a:endParaRPr lang="en-US" b="1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>
            <a:stCxn id="6" idx="0"/>
            <a:endCxn id="6" idx="2"/>
          </p:cNvCxnSpPr>
          <p:nvPr/>
        </p:nvCxnSpPr>
        <p:spPr>
          <a:xfrm>
            <a:off x="7661868" y="2438400"/>
            <a:ext cx="0" cy="33547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75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0231" y="685800"/>
            <a:ext cx="7772400" cy="5593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4"/>
            </a:pPr>
            <a:r>
              <a:rPr lang="en-US" sz="2000" i="1" u="sng" dirty="0">
                <a:solidFill>
                  <a:prstClr val="black"/>
                </a:solidFill>
              </a:rPr>
              <a:t>Stand and find a partner</a:t>
            </a:r>
            <a:r>
              <a:rPr lang="en-US" sz="2000" i="1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sitting at another table.</a:t>
            </a: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4"/>
            </a:pPr>
            <a:endParaRPr lang="en-US" sz="2000" i="1" u="sng" dirty="0">
              <a:solidFill>
                <a:prstClr val="black"/>
              </a:solidFill>
            </a:endParaRP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4"/>
            </a:pPr>
            <a:r>
              <a:rPr lang="en-US" sz="2000" i="1" u="sng" dirty="0">
                <a:solidFill>
                  <a:prstClr val="black"/>
                </a:solidFill>
              </a:rPr>
              <a:t>The shortest person starts</a:t>
            </a:r>
            <a:r>
              <a:rPr lang="en-US" sz="2000" dirty="0">
                <a:solidFill>
                  <a:prstClr val="black"/>
                </a:solidFill>
              </a:rPr>
              <a:t>:   </a:t>
            </a: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r>
              <a:rPr lang="en-US" sz="2000" dirty="0">
                <a:solidFill>
                  <a:prstClr val="black"/>
                </a:solidFill>
              </a:rPr>
              <a:t>    “</a:t>
            </a:r>
            <a:r>
              <a:rPr lang="en-US" sz="2000" b="1" dirty="0">
                <a:solidFill>
                  <a:prstClr val="black"/>
                </a:solidFill>
              </a:rPr>
              <a:t>Give one</a:t>
            </a:r>
            <a:r>
              <a:rPr lang="en-US" sz="2000" dirty="0">
                <a:solidFill>
                  <a:prstClr val="black"/>
                </a:solidFill>
              </a:rPr>
              <a:t>” of your ideas to your partner by saying it </a:t>
            </a: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r>
              <a:rPr lang="en-US" sz="2000" dirty="0">
                <a:solidFill>
                  <a:prstClr val="black"/>
                </a:solidFill>
              </a:rPr>
              <a:t>     out loud. Your partner will copy your idea under the </a:t>
            </a: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r>
              <a:rPr lang="en-US" sz="2000" dirty="0">
                <a:solidFill>
                  <a:prstClr val="black"/>
                </a:solidFill>
              </a:rPr>
              <a:t>    “</a:t>
            </a:r>
            <a:r>
              <a:rPr lang="en-US" sz="2000" b="1" dirty="0">
                <a:solidFill>
                  <a:prstClr val="black"/>
                </a:solidFill>
              </a:rPr>
              <a:t>Get one</a:t>
            </a:r>
            <a:r>
              <a:rPr lang="en-US" sz="2000" dirty="0">
                <a:solidFill>
                  <a:prstClr val="black"/>
                </a:solidFill>
              </a:rPr>
              <a:t>” column.  Switch roles.</a:t>
            </a: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r>
              <a:rPr lang="en-US" sz="2000" dirty="0">
                <a:solidFill>
                  <a:prstClr val="black"/>
                </a:solidFill>
              </a:rPr>
              <a:t>  </a:t>
            </a:r>
            <a:endParaRPr lang="en-US" sz="2000" i="1" u="sng" dirty="0">
              <a:solidFill>
                <a:prstClr val="black"/>
              </a:solidFill>
            </a:endParaRP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6"/>
            </a:pPr>
            <a:r>
              <a:rPr lang="en-US" sz="2000" dirty="0">
                <a:solidFill>
                  <a:prstClr val="black"/>
                </a:solidFill>
              </a:rPr>
              <a:t>Find a new partner and continue sharing your ideas.</a:t>
            </a: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6"/>
            </a:pPr>
            <a:endParaRPr lang="en-US" sz="2000" u="sng" dirty="0">
              <a:solidFill>
                <a:prstClr val="black"/>
              </a:solidFill>
            </a:endParaRP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6"/>
            </a:pPr>
            <a:r>
              <a:rPr lang="en-US" sz="2000" dirty="0">
                <a:solidFill>
                  <a:prstClr val="black"/>
                </a:solidFill>
              </a:rPr>
              <a:t>Return to your seat.</a:t>
            </a:r>
            <a:r>
              <a:rPr lang="en-US" sz="2000" u="sng" dirty="0">
                <a:solidFill>
                  <a:prstClr val="black"/>
                </a:solidFill>
              </a:rPr>
              <a:t>  </a:t>
            </a:r>
          </a:p>
          <a:p>
            <a:pPr lvl="1" indent="-457200">
              <a:spcBef>
                <a:spcPts val="250"/>
              </a:spcBef>
              <a:buClr>
                <a:srgbClr val="AD0101"/>
              </a:buClr>
              <a:buSzPct val="80000"/>
              <a:buFontTx/>
              <a:buAutoNum type="arabicPeriod" startAt="6"/>
            </a:pPr>
            <a:endParaRPr lang="en-US" sz="2000" u="sng" dirty="0">
              <a:solidFill>
                <a:prstClr val="black"/>
              </a:solidFill>
            </a:endParaRP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  <a:p>
            <a:pPr marL="0" lvl="1">
              <a:spcBef>
                <a:spcPts val="250"/>
              </a:spcBef>
              <a:buClr>
                <a:srgbClr val="AD0101"/>
              </a:buClr>
              <a:buSzPct val="80000"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54102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Structured Note-taking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2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double bubble map examp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double bubble map exampl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99" y="457200"/>
            <a:ext cx="8138160" cy="5815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38400" y="350520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Judaism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3182033"/>
            <a:ext cx="1142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Christianity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457200"/>
            <a:ext cx="484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EQ: Compare and Contrast Judaism to Christianity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2775" y="6553200"/>
            <a:ext cx="6791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 of Reference: Prior Knowledge, Notes, Homework and Textbook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9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762000"/>
            <a:ext cx="487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Write a 5 to 7 sentence summary elaborating on the similarity’s and differences of Judaism and Christianity.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5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TM01859868[[fn=Thermal]]</Template>
  <TotalTime>37</TotalTime>
  <Words>251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Thermal</vt:lpstr>
      <vt:lpstr>PowerPoint Presentation</vt:lpstr>
      <vt:lpstr>PowerPoint Presentation</vt:lpstr>
      <vt:lpstr>Give one, Get one</vt:lpstr>
      <vt:lpstr>Structured Note-taking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2016-10-05T16:15:50Z</dcterms:created>
  <dcterms:modified xsi:type="dcterms:W3CDTF">2016-10-05T16:53:35Z</dcterms:modified>
</cp:coreProperties>
</file>