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3" r:id="rId5"/>
    <p:sldId id="265" r:id="rId6"/>
    <p:sldId id="267" r:id="rId7"/>
    <p:sldId id="269" r:id="rId8"/>
    <p:sldId id="271" r:id="rId9"/>
    <p:sldId id="272" r:id="rId10"/>
    <p:sldId id="274" r:id="rId11"/>
    <p:sldId id="276" r:id="rId12"/>
    <p:sldId id="278" r:id="rId13"/>
    <p:sldId id="280" r:id="rId14"/>
    <p:sldId id="282" r:id="rId15"/>
    <p:sldId id="28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92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8B01-8D7D-45B3-9A21-179BC0359A2F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245E-FC5B-4DB8-AF6B-85F9C9EFE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198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8B01-8D7D-45B3-9A21-179BC0359A2F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245E-FC5B-4DB8-AF6B-85F9C9EFE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694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8B01-8D7D-45B3-9A21-179BC0359A2F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245E-FC5B-4DB8-AF6B-85F9C9EFE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22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8B01-8D7D-45B3-9A21-179BC0359A2F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245E-FC5B-4DB8-AF6B-85F9C9EFE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257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8B01-8D7D-45B3-9A21-179BC0359A2F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245E-FC5B-4DB8-AF6B-85F9C9EFE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501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8B01-8D7D-45B3-9A21-179BC0359A2F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245E-FC5B-4DB8-AF6B-85F9C9EFE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814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8B01-8D7D-45B3-9A21-179BC0359A2F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245E-FC5B-4DB8-AF6B-85F9C9EFE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303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8B01-8D7D-45B3-9A21-179BC0359A2F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245E-FC5B-4DB8-AF6B-85F9C9EFE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65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8B01-8D7D-45B3-9A21-179BC0359A2F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245E-FC5B-4DB8-AF6B-85F9C9EFE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980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8B01-8D7D-45B3-9A21-179BC0359A2F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245E-FC5B-4DB8-AF6B-85F9C9EFE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220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8B01-8D7D-45B3-9A21-179BC0359A2F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245E-FC5B-4DB8-AF6B-85F9C9EFE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625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68B01-8D7D-45B3-9A21-179BC0359A2F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6245E-FC5B-4DB8-AF6B-85F9C9EFE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459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altLang="en-US" b="1" u="sng" smtClean="0">
                <a:latin typeface="Times New Roman" pitchFamily="18" charset="0"/>
              </a:rPr>
              <a:t>World Religions</a:t>
            </a:r>
          </a:p>
        </p:txBody>
      </p:sp>
      <p:sp>
        <p:nvSpPr>
          <p:cNvPr id="2051" name="Rectangle 3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Chapter 3-Section 2</a:t>
            </a:r>
          </a:p>
          <a:p>
            <a:pPr>
              <a:lnSpc>
                <a:spcPct val="80000"/>
              </a:lnSpc>
            </a:pPr>
            <a:r>
              <a:rPr lang="en-US" alt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Chapter 3 Section 4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Chapter 6-Section 3</a:t>
            </a:r>
          </a:p>
          <a:p>
            <a:pPr>
              <a:lnSpc>
                <a:spcPct val="80000"/>
              </a:lnSpc>
            </a:pPr>
            <a:r>
              <a:rPr lang="en-US" alt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Chapter 10</a:t>
            </a:r>
          </a:p>
        </p:txBody>
      </p:sp>
      <p:pic>
        <p:nvPicPr>
          <p:cNvPr id="2052" name="Picture 5" descr="world-relig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524000"/>
            <a:ext cx="3400425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08944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Hinduism Evolves Over Centuries</a:t>
            </a:r>
            <a:endParaRPr lang="en-US" altLang="en-US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4419600" cy="4525963"/>
          </a:xfrm>
        </p:spPr>
        <p:txBody>
          <a:bodyPr/>
          <a:lstStyle/>
          <a:p>
            <a:r>
              <a:rPr lang="en-US" altLang="en-US" b="1" u="sng" smtClean="0">
                <a:latin typeface="Times New Roman" pitchFamily="18" charset="0"/>
                <a:cs typeface="Times New Roman" pitchFamily="18" charset="0"/>
              </a:rPr>
              <a:t>Jainism-</a:t>
            </a:r>
          </a:p>
          <a:p>
            <a:pPr lvl="1"/>
            <a:r>
              <a:rPr lang="en-US" altLang="en-US" b="1" u="sng" smtClean="0">
                <a:latin typeface="Times New Roman" pitchFamily="18" charset="0"/>
                <a:cs typeface="Times New Roman" pitchFamily="18" charset="0"/>
              </a:rPr>
              <a:t>Mahavira-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Jainism’s founder</a:t>
            </a:r>
          </a:p>
          <a:p>
            <a:pPr lvl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Belief that everything in the universe has a soul </a:t>
            </a:r>
          </a:p>
          <a:p>
            <a:pPr lvl="2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So you can’t harm or kill anything</a:t>
            </a:r>
          </a:p>
          <a:p>
            <a:pPr lvl="2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About 5 million Jains in the world</a:t>
            </a:r>
          </a:p>
          <a:p>
            <a:pPr lvl="3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Almost all live in India </a:t>
            </a:r>
          </a:p>
        </p:txBody>
      </p:sp>
      <p:pic>
        <p:nvPicPr>
          <p:cNvPr id="10244" name="Picture 2" descr="http://centralclusteruupgs.files.wordpress.com/2011/04/jai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6475" y="2057400"/>
            <a:ext cx="4327525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309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Buddha Seeks Enlightenment 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5181600" cy="4525963"/>
          </a:xfrm>
        </p:spPr>
        <p:txBody>
          <a:bodyPr/>
          <a:lstStyle/>
          <a:p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Siddhartha Gautma- Founder of Buddhism </a:t>
            </a:r>
          </a:p>
          <a:p>
            <a:pPr lvl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Legend say if he </a:t>
            </a:r>
          </a:p>
          <a:p>
            <a:pPr lvl="2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Stayed Home= World Leader </a:t>
            </a:r>
          </a:p>
          <a:p>
            <a:pPr lvl="2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Left Home= Spiritual Leader</a:t>
            </a:r>
          </a:p>
          <a:p>
            <a:pPr lvl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To make sure he became both his dad isolated him in his palace </a:t>
            </a:r>
          </a:p>
          <a:p>
            <a:pPr lvl="1"/>
            <a:endParaRPr lang="en-US" altLang="en-US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8" name="Picture 2" descr="http://blogs.oswaltacademy.org/groups/navarro/wiki/25ba0/images/42cd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8825" y="1828800"/>
            <a:ext cx="3305175" cy="441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47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Buddha Seeks Enlightenment </a:t>
            </a:r>
            <a:endParaRPr lang="en-US" altLang="en-US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6705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The Four Noble Truths-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Life is filled with suffering and sorrow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The cause of all suffering is people’s selfish desire for temporary pleasure 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To end all suffering you must end all desires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To overcome one’s desires and attain enlightenment one must follow the Eightfold path called the middle way (between desires and self-denial) </a:t>
            </a:r>
          </a:p>
        </p:txBody>
      </p:sp>
      <p:pic>
        <p:nvPicPr>
          <p:cNvPr id="12292" name="Picture 2" descr="http://t2.gstatic.com/images?q=tbn:ANd9GcT3fTAzszq7LC9SijmXKEyJn8EGJK3mBeW0BVsg-853WcOOHYKm4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191000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795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Buddha Seeks Enlightenment </a:t>
            </a:r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en-US" altLang="en-US" sz="3000" smtClean="0">
                <a:latin typeface="Times New Roman" pitchFamily="18" charset="0"/>
                <a:cs typeface="Times New Roman" pitchFamily="18" charset="0"/>
              </a:rPr>
              <a:t>The Eightfold Path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2600" smtClean="0">
                <a:latin typeface="Times New Roman" pitchFamily="18" charset="0"/>
                <a:cs typeface="Times New Roman" pitchFamily="18" charset="0"/>
              </a:rPr>
              <a:t>Right View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2600" smtClean="0">
                <a:latin typeface="Times New Roman" pitchFamily="18" charset="0"/>
                <a:cs typeface="Times New Roman" pitchFamily="18" charset="0"/>
              </a:rPr>
              <a:t>Right Thought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2600" smtClean="0">
                <a:latin typeface="Times New Roman" pitchFamily="18" charset="0"/>
                <a:cs typeface="Times New Roman" pitchFamily="18" charset="0"/>
              </a:rPr>
              <a:t>Right Speech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2600" smtClean="0">
                <a:latin typeface="Times New Roman" pitchFamily="18" charset="0"/>
                <a:cs typeface="Times New Roman" pitchFamily="18" charset="0"/>
              </a:rPr>
              <a:t>Right Behavior 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2600" smtClean="0">
                <a:latin typeface="Times New Roman" pitchFamily="18" charset="0"/>
                <a:cs typeface="Times New Roman" pitchFamily="18" charset="0"/>
              </a:rPr>
              <a:t>Right Livelihood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2600" smtClean="0">
                <a:latin typeface="Times New Roman" pitchFamily="18" charset="0"/>
                <a:cs typeface="Times New Roman" pitchFamily="18" charset="0"/>
              </a:rPr>
              <a:t>Right Effort 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2600" smtClean="0">
                <a:latin typeface="Times New Roman" pitchFamily="18" charset="0"/>
                <a:cs typeface="Times New Roman" pitchFamily="18" charset="0"/>
              </a:rPr>
              <a:t>Right Mindfulness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2600" smtClean="0">
                <a:latin typeface="Times New Roman" pitchFamily="18" charset="0"/>
                <a:cs typeface="Times New Roman" pitchFamily="18" charset="0"/>
              </a:rPr>
              <a:t>Right Meditation 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sz="3000" smtClean="0">
                <a:latin typeface="Times New Roman" pitchFamily="18" charset="0"/>
                <a:cs typeface="Times New Roman" pitchFamily="18" charset="0"/>
              </a:rPr>
              <a:t>If you follow the Eightfold path and you’ll reach Nirvana</a:t>
            </a:r>
          </a:p>
        </p:txBody>
      </p:sp>
      <p:pic>
        <p:nvPicPr>
          <p:cNvPr id="13316" name="Picture 2" descr="http://t1.gstatic.com/images?q=tbn:ANd9GcRkR4CVCoa6gjudbpAsjNYpCTPk5T2esyhUYw3nnG41NhkvUXs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463" y="1371600"/>
            <a:ext cx="3438525" cy="343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924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Buddha Seeks Enlightenment </a:t>
            </a:r>
            <a:endParaRPr lang="en-US" altLang="en-US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4953000" cy="4525963"/>
          </a:xfrm>
        </p:spPr>
        <p:txBody>
          <a:bodyPr/>
          <a:lstStyle/>
          <a:p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The Three Jewels of Buddhism</a:t>
            </a:r>
          </a:p>
          <a:p>
            <a:pPr lvl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Sangha (Religious Community)</a:t>
            </a:r>
          </a:p>
          <a:p>
            <a:pPr lvl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The Buddha</a:t>
            </a:r>
          </a:p>
          <a:p>
            <a:pPr lvl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Dharma (Religious Teachings) </a:t>
            </a:r>
          </a:p>
        </p:txBody>
      </p:sp>
      <p:pic>
        <p:nvPicPr>
          <p:cNvPr id="14340" name="Picture 2" descr="http://t3.gstatic.com/images?q=tbn:ANd9GcT-wmdcQVRx0zjYZzVYx5j1MP69Z3qO3cz5qvP8Suzsdz8CXsT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524000"/>
            <a:ext cx="4181475" cy="457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006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Buddha Seeks Enlightenment </a:t>
            </a:r>
            <a:endParaRPr lang="en-US" altLang="en-US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3352800" cy="4525963"/>
          </a:xfrm>
        </p:spPr>
        <p:txBody>
          <a:bodyPr/>
          <a:lstStyle/>
          <a:p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Buddhism was founded in India but overtime became absorbed by Hinduism </a:t>
            </a:r>
          </a:p>
        </p:txBody>
      </p:sp>
      <p:pic>
        <p:nvPicPr>
          <p:cNvPr id="15364" name="Picture 2" descr="http://t3.gstatic.com/images?q=tbn:ANd9GcQHdY758JUrFNJTju3ijCztA0ORllKi9RqT-3300V-GA5dQ3q2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671638"/>
            <a:ext cx="3638550" cy="399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178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en-US" sz="4000" u="sng" smtClean="0">
                <a:latin typeface="Times New Roman" pitchFamily="18" charset="0"/>
              </a:rPr>
              <a:t>The Abrahamic Religions-Links Between Islam, Christianity and Judaism</a:t>
            </a:r>
          </a:p>
        </p:txBody>
      </p:sp>
      <p:sp>
        <p:nvSpPr>
          <p:cNvPr id="3075" name="Rectangle 3"/>
          <p:cNvSpPr>
            <a:spLocks noGrp="1"/>
          </p:cNvSpPr>
          <p:nvPr>
            <p:ph type="body" idx="1"/>
          </p:nvPr>
        </p:nvSpPr>
        <p:spPr>
          <a:xfrm>
            <a:off x="381000" y="190500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endParaRPr lang="en-US" altLang="en-US" sz="2400" smtClean="0"/>
          </a:p>
          <a:p>
            <a:pPr>
              <a:lnSpc>
                <a:spcPct val="80000"/>
              </a:lnSpc>
            </a:pPr>
            <a:r>
              <a:rPr lang="en-US" altLang="en-US" sz="2400" smtClean="0">
                <a:latin typeface="Times New Roman" pitchFamily="18" charset="0"/>
              </a:rPr>
              <a:t>Christians (God), Jews (Yahweh), and Muslims (Allah) all worship the same God</a:t>
            </a:r>
          </a:p>
          <a:p>
            <a:pPr>
              <a:lnSpc>
                <a:spcPct val="80000"/>
              </a:lnSpc>
            </a:pPr>
            <a:r>
              <a:rPr lang="en-US" altLang="en-US" sz="2400" smtClean="0">
                <a:latin typeface="Times New Roman" pitchFamily="18" charset="0"/>
              </a:rPr>
              <a:t>Jesus-</a:t>
            </a:r>
          </a:p>
          <a:p>
            <a:pPr lvl="1">
              <a:lnSpc>
                <a:spcPct val="80000"/>
              </a:lnSpc>
            </a:pPr>
            <a:r>
              <a:rPr lang="en-US" altLang="en-US" sz="2000" smtClean="0">
                <a:latin typeface="Times New Roman" pitchFamily="18" charset="0"/>
              </a:rPr>
              <a:t>Christianity- Son of God, God’s atonement for sin</a:t>
            </a:r>
          </a:p>
          <a:p>
            <a:pPr lvl="1">
              <a:lnSpc>
                <a:spcPct val="80000"/>
              </a:lnSpc>
            </a:pPr>
            <a:r>
              <a:rPr lang="en-US" altLang="en-US" sz="2000" smtClean="0">
                <a:latin typeface="Times New Roman" pitchFamily="18" charset="0"/>
              </a:rPr>
              <a:t>Judaism- Jesus was an ordinary Jewish man</a:t>
            </a:r>
          </a:p>
          <a:p>
            <a:pPr lvl="1">
              <a:lnSpc>
                <a:spcPct val="80000"/>
              </a:lnSpc>
            </a:pPr>
            <a:r>
              <a:rPr lang="en-US" altLang="en-US" sz="2000" smtClean="0">
                <a:latin typeface="Times New Roman" pitchFamily="18" charset="0"/>
              </a:rPr>
              <a:t>Islam- Jesus was a great prophet (born of a virgin birth but not he son of God)</a:t>
            </a:r>
          </a:p>
          <a:p>
            <a:pPr>
              <a:lnSpc>
                <a:spcPct val="80000"/>
              </a:lnSpc>
            </a:pPr>
            <a:r>
              <a:rPr lang="en-US" altLang="en-US" sz="2400" smtClean="0">
                <a:latin typeface="Times New Roman" pitchFamily="18" charset="0"/>
              </a:rPr>
              <a:t>Jew’s and Christian’s believe the Torah and New testament (Christians) were revealed by God</a:t>
            </a:r>
          </a:p>
          <a:p>
            <a:pPr lvl="1">
              <a:lnSpc>
                <a:spcPct val="80000"/>
              </a:lnSpc>
            </a:pPr>
            <a:r>
              <a:rPr lang="en-US" altLang="en-US" sz="2000" smtClean="0">
                <a:latin typeface="Times New Roman" pitchFamily="18" charset="0"/>
              </a:rPr>
              <a:t>Muslims believe that the Qur’an perfects these earlier revelations  and is the final book as Muhammad is the final prophet</a:t>
            </a:r>
          </a:p>
          <a:p>
            <a:pPr>
              <a:lnSpc>
                <a:spcPct val="80000"/>
              </a:lnSpc>
            </a:pPr>
            <a:r>
              <a:rPr lang="en-US" altLang="en-US" sz="2400" smtClean="0">
                <a:latin typeface="Times New Roman" pitchFamily="18" charset="0"/>
              </a:rPr>
              <a:t>All three religions believe in a judgment day along with heaven and hell</a:t>
            </a:r>
          </a:p>
          <a:p>
            <a:pPr>
              <a:lnSpc>
                <a:spcPct val="80000"/>
              </a:lnSpc>
            </a:pPr>
            <a:endParaRPr lang="en-US" altLang="en-US" sz="24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79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 idx="4294967295"/>
          </p:nvPr>
        </p:nvSpPr>
        <p:spPr>
          <a:xfrm>
            <a:off x="533400" y="304800"/>
            <a:ext cx="7772400" cy="1470025"/>
          </a:xfrm>
        </p:spPr>
        <p:txBody>
          <a:bodyPr/>
          <a:lstStyle/>
          <a:p>
            <a:r>
              <a:rPr lang="en-US" altLang="en-US" b="1" u="sng" smtClean="0">
                <a:latin typeface="Times New Roman" pitchFamily="18" charset="0"/>
                <a:cs typeface="Times New Roman" pitchFamily="18" charset="0"/>
              </a:rPr>
              <a:t>Hinduism and Buddhism Develop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4294967295"/>
          </p:nvPr>
        </p:nvSpPr>
        <p:spPr>
          <a:xfrm>
            <a:off x="914400" y="5638800"/>
            <a:ext cx="7620000" cy="914400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Font typeface="Arial" charset="0"/>
              <a:buNone/>
            </a:pPr>
            <a:endParaRPr lang="en-US" altLang="en-US" sz="2800" u="sng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80000"/>
              </a:lnSpc>
              <a:buFont typeface="Arial" charset="0"/>
              <a:buNone/>
            </a:pP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Chapter 3-Section 2</a:t>
            </a:r>
          </a:p>
        </p:txBody>
      </p:sp>
      <p:pic>
        <p:nvPicPr>
          <p:cNvPr id="4100" name="Picture 2" descr="http://support.prometheanplanet.com/upload/img_400/World-Religions-Overvie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752600"/>
            <a:ext cx="5410200" cy="424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481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Hinduism Evolves Over Centuries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47244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3000" b="1" u="sng" smtClean="0">
                <a:latin typeface="Times New Roman" pitchFamily="18" charset="0"/>
                <a:cs typeface="Times New Roman" pitchFamily="18" charset="0"/>
              </a:rPr>
              <a:t>Origins-</a:t>
            </a:r>
          </a:p>
          <a:p>
            <a:pPr lvl="1">
              <a:lnSpc>
                <a:spcPct val="80000"/>
              </a:lnSpc>
            </a:pPr>
            <a:r>
              <a:rPr lang="en-US" altLang="en-US" sz="2600" b="1" u="sng" smtClean="0">
                <a:latin typeface="Times New Roman" pitchFamily="18" charset="0"/>
                <a:cs typeface="Times New Roman" pitchFamily="18" charset="0"/>
              </a:rPr>
              <a:t>Hinduism-</a:t>
            </a:r>
            <a:r>
              <a:rPr lang="en-US" altLang="en-US" sz="2600" smtClean="0">
                <a:latin typeface="Times New Roman" pitchFamily="18" charset="0"/>
                <a:cs typeface="Times New Roman" pitchFamily="18" charset="0"/>
              </a:rPr>
              <a:t>no one founder or single set of ideas</a:t>
            </a:r>
          </a:p>
          <a:p>
            <a:pPr lvl="1">
              <a:lnSpc>
                <a:spcPct val="80000"/>
              </a:lnSpc>
            </a:pPr>
            <a:r>
              <a:rPr lang="en-US" altLang="en-US" sz="2600" smtClean="0">
                <a:latin typeface="Times New Roman" pitchFamily="18" charset="0"/>
                <a:cs typeface="Times New Roman" pitchFamily="18" charset="0"/>
              </a:rPr>
              <a:t>See religion as a way of liberating the soul from illusions, disappointments, and everyday mistakes</a:t>
            </a:r>
          </a:p>
          <a:p>
            <a:pPr lvl="1">
              <a:lnSpc>
                <a:spcPct val="80000"/>
              </a:lnSpc>
            </a:pPr>
            <a:r>
              <a:rPr lang="en-US" altLang="en-US" sz="2600" b="1" u="sng" smtClean="0">
                <a:latin typeface="Times New Roman" pitchFamily="18" charset="0"/>
                <a:cs typeface="Times New Roman" pitchFamily="18" charset="0"/>
              </a:rPr>
              <a:t>Upanishads-</a:t>
            </a:r>
            <a:r>
              <a:rPr lang="en-US" altLang="en-US" sz="2600" smtClean="0">
                <a:latin typeface="Times New Roman" pitchFamily="18" charset="0"/>
                <a:cs typeface="Times New Roman" pitchFamily="18" charset="0"/>
              </a:rPr>
              <a:t>Written explanations of the Vedic hymns</a:t>
            </a:r>
          </a:p>
          <a:p>
            <a:pPr lvl="1">
              <a:lnSpc>
                <a:spcPct val="80000"/>
              </a:lnSpc>
            </a:pPr>
            <a:r>
              <a:rPr lang="en-US" altLang="en-US" sz="2600" b="1" u="sng" smtClean="0">
                <a:latin typeface="Times New Roman" pitchFamily="18" charset="0"/>
                <a:cs typeface="Times New Roman" pitchFamily="18" charset="0"/>
              </a:rPr>
              <a:t>Moksha-</a:t>
            </a:r>
            <a:r>
              <a:rPr lang="en-US" altLang="en-US" sz="2600" smtClean="0">
                <a:latin typeface="Times New Roman" pitchFamily="18" charset="0"/>
                <a:cs typeface="Times New Roman" pitchFamily="18" charset="0"/>
              </a:rPr>
              <a:t>Perfect understanding of all things </a:t>
            </a:r>
          </a:p>
        </p:txBody>
      </p:sp>
      <p:pic>
        <p:nvPicPr>
          <p:cNvPr id="5124" name="Picture 2" descr="http://everydaysaholiday.org/wp-content/uploads/2010/06/Hindu_Deities_Siva_Parvati_Ganes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676400"/>
            <a:ext cx="375285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407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Hinduism Evolves Over Centuries</a:t>
            </a:r>
            <a:endParaRPr lang="en-US" altLang="en-US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51054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 u="sng" smtClean="0">
                <a:latin typeface="Times New Roman" pitchFamily="18" charset="0"/>
                <a:cs typeface="Times New Roman" pitchFamily="18" charset="0"/>
              </a:rPr>
              <a:t>Beliefs-</a:t>
            </a:r>
          </a:p>
          <a:p>
            <a:pPr lvl="1">
              <a:lnSpc>
                <a:spcPct val="90000"/>
              </a:lnSpc>
            </a:pPr>
            <a:r>
              <a:rPr lang="en-US" altLang="en-US" b="1" u="sng" smtClean="0">
                <a:latin typeface="Times New Roman" pitchFamily="18" charset="0"/>
                <a:cs typeface="Times New Roman" pitchFamily="18" charset="0"/>
              </a:rPr>
              <a:t>Atman-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The individual soul</a:t>
            </a:r>
          </a:p>
          <a:p>
            <a:pPr lvl="1">
              <a:lnSpc>
                <a:spcPct val="90000"/>
              </a:lnSpc>
            </a:pPr>
            <a:r>
              <a:rPr lang="en-US" altLang="en-US" b="1" u="sng" smtClean="0">
                <a:latin typeface="Times New Roman" pitchFamily="18" charset="0"/>
                <a:cs typeface="Times New Roman" pitchFamily="18" charset="0"/>
              </a:rPr>
              <a:t>Brahman-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World soul (contain all Atmans)</a:t>
            </a:r>
          </a:p>
          <a:p>
            <a:pPr lvl="2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When one understands this relationship they are released from life </a:t>
            </a:r>
          </a:p>
          <a:p>
            <a:pPr lvl="1">
              <a:lnSpc>
                <a:spcPct val="90000"/>
              </a:lnSpc>
            </a:pPr>
            <a:r>
              <a:rPr lang="en-US" altLang="en-US" b="1" u="sng" smtClean="0">
                <a:latin typeface="Times New Roman" pitchFamily="18" charset="0"/>
                <a:cs typeface="Times New Roman" pitchFamily="18" charset="0"/>
              </a:rPr>
              <a:t>Reincarnation- 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An individual’s soul is reborn until moksha is achieved </a:t>
            </a:r>
          </a:p>
        </p:txBody>
      </p:sp>
      <p:pic>
        <p:nvPicPr>
          <p:cNvPr id="6148" name="Picture 2" descr="http://www.himalayanacademy.com/resources/books/mws/images/MWS-50-Reincarna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676400"/>
            <a:ext cx="276225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416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u="sng" dirty="0" smtClean="0">
                <a:latin typeface="Times New Roman" pitchFamily="18" charset="0"/>
                <a:cs typeface="Times New Roman" pitchFamily="18" charset="0"/>
              </a:rPr>
              <a:t>Hinduism Evolves Over Centuries</a:t>
            </a:r>
            <a:endParaRPr lang="en-US" altLang="en-US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4419600" cy="4525963"/>
          </a:xfrm>
        </p:spPr>
        <p:txBody>
          <a:bodyPr>
            <a:normAutofit lnSpcReduction="10000"/>
          </a:bodyPr>
          <a:lstStyle/>
          <a:p>
            <a:r>
              <a:rPr lang="en-US" altLang="en-US" sz="4000" b="1" u="sng" dirty="0" smtClean="0">
                <a:latin typeface="Times New Roman" pitchFamily="18" charset="0"/>
                <a:cs typeface="Times New Roman" pitchFamily="18" charset="0"/>
              </a:rPr>
              <a:t>Karma-</a:t>
            </a:r>
          </a:p>
          <a:p>
            <a:pPr lvl="1"/>
            <a:r>
              <a:rPr lang="en-US" altLang="en-US" sz="4000" dirty="0" smtClean="0">
                <a:latin typeface="Times New Roman" pitchFamily="18" charset="0"/>
                <a:cs typeface="Times New Roman" pitchFamily="18" charset="0"/>
              </a:rPr>
              <a:t>Good or bad deeds</a:t>
            </a:r>
          </a:p>
          <a:p>
            <a:pPr lvl="2"/>
            <a:r>
              <a:rPr lang="en-US" altLang="en-US" sz="4000" dirty="0" smtClean="0">
                <a:latin typeface="Times New Roman" pitchFamily="18" charset="0"/>
                <a:cs typeface="Times New Roman" pitchFamily="18" charset="0"/>
              </a:rPr>
              <a:t> They follow you from one incarnation to the next</a:t>
            </a:r>
          </a:p>
        </p:txBody>
      </p:sp>
      <p:pic>
        <p:nvPicPr>
          <p:cNvPr id="7172" name="Picture 2" descr="http://2.bp.blogspot.com/_Pa-HKJBCXnM/TIZ1MsnbYBI/AAAAAAAAAEc/jcv8kvJtM0c/s1600/Good+Karm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714500"/>
            <a:ext cx="4419600" cy="331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545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Hinduism Evolves Over Centuries</a:t>
            </a:r>
            <a:endParaRPr lang="en-US" alt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4724400" cy="4525963"/>
          </a:xfrm>
        </p:spPr>
        <p:txBody>
          <a:bodyPr/>
          <a:lstStyle/>
          <a:p>
            <a:r>
              <a:rPr lang="en-US" altLang="en-US" sz="3000" smtClean="0">
                <a:latin typeface="Times New Roman" pitchFamily="18" charset="0"/>
                <a:cs typeface="Times New Roman" pitchFamily="18" charset="0"/>
              </a:rPr>
              <a:t>Brahma (world soul) has taken the personality of three gods over the last 2,500 years</a:t>
            </a:r>
          </a:p>
          <a:p>
            <a:pPr lvl="1"/>
            <a:r>
              <a:rPr lang="en-US" altLang="en-US" sz="2600" smtClean="0">
                <a:latin typeface="Times New Roman" pitchFamily="18" charset="0"/>
                <a:cs typeface="Times New Roman" pitchFamily="18" charset="0"/>
              </a:rPr>
              <a:t>Brahma-The Creator</a:t>
            </a:r>
          </a:p>
          <a:p>
            <a:pPr lvl="1"/>
            <a:r>
              <a:rPr lang="en-US" altLang="en-US" sz="2600" smtClean="0">
                <a:latin typeface="Times New Roman" pitchFamily="18" charset="0"/>
                <a:cs typeface="Times New Roman" pitchFamily="18" charset="0"/>
              </a:rPr>
              <a:t>Vishnu-The Protector</a:t>
            </a:r>
          </a:p>
          <a:p>
            <a:pPr lvl="1"/>
            <a:r>
              <a:rPr lang="en-US" altLang="en-US" sz="2600" smtClean="0">
                <a:latin typeface="Times New Roman" pitchFamily="18" charset="0"/>
                <a:cs typeface="Times New Roman" pitchFamily="18" charset="0"/>
              </a:rPr>
              <a:t>Shiva-The Destroyer </a:t>
            </a:r>
          </a:p>
          <a:p>
            <a:r>
              <a:rPr lang="en-US" altLang="en-US" sz="3000" smtClean="0">
                <a:latin typeface="Times New Roman" pitchFamily="18" charset="0"/>
                <a:cs typeface="Times New Roman" pitchFamily="18" charset="0"/>
              </a:rPr>
              <a:t>Hindus are free to worship any god or no god at all</a:t>
            </a:r>
          </a:p>
        </p:txBody>
      </p:sp>
      <p:pic>
        <p:nvPicPr>
          <p:cNvPr id="8196" name="Picture 2" descr="http://1.bp.blogspot.com/-RnHh-iC_B7M/TVlCHaVAfaI/AAAAAAAAGwE/leXOsBDhEiM/s1600/Brahma_Visnu_e_Shiva_Trimurt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676400"/>
            <a:ext cx="3429000" cy="430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226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Hinduism Evolves Over Centuries</a:t>
            </a:r>
            <a:endParaRPr lang="en-US" alt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45720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 u="sng" smtClean="0">
                <a:latin typeface="Times New Roman" pitchFamily="18" charset="0"/>
                <a:cs typeface="Times New Roman" pitchFamily="18" charset="0"/>
              </a:rPr>
              <a:t>Hinduism and Society-</a:t>
            </a:r>
          </a:p>
          <a:p>
            <a:pPr lvl="1">
              <a:lnSpc>
                <a:spcPct val="90000"/>
              </a:lnSpc>
            </a:pPr>
            <a:r>
              <a:rPr lang="en-US" altLang="en-US" b="1" u="sng" smtClean="0">
                <a:latin typeface="Times New Roman" pitchFamily="18" charset="0"/>
                <a:cs typeface="Times New Roman" pitchFamily="18" charset="0"/>
              </a:rPr>
              <a:t>Caste System-</a:t>
            </a:r>
          </a:p>
          <a:p>
            <a:pPr lvl="2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The better caste you were born into the better you were in a past life</a:t>
            </a:r>
          </a:p>
          <a:p>
            <a:pPr lvl="2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Only those men in the top three castes can achieve moksha in their present life</a:t>
            </a:r>
          </a:p>
          <a:p>
            <a:pPr lvl="2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Hindus turn to religion to help guide everyday decisions</a:t>
            </a:r>
          </a:p>
        </p:txBody>
      </p:sp>
      <p:pic>
        <p:nvPicPr>
          <p:cNvPr id="9220" name="Picture 2" descr="http://billtammeus.typepad.com/.a/6a00d834515f9b69e2014e8a12219a970d-320w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3325" y="1600200"/>
            <a:ext cx="4130675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123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Hinduism Evolves Over Centuries</a:t>
            </a:r>
            <a:endParaRPr lang="en-US" altLang="en-US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4419600" cy="4525963"/>
          </a:xfrm>
        </p:spPr>
        <p:txBody>
          <a:bodyPr/>
          <a:lstStyle/>
          <a:p>
            <a:r>
              <a:rPr lang="en-US" altLang="en-US" b="1" u="sng" smtClean="0">
                <a:latin typeface="Times New Roman" pitchFamily="18" charset="0"/>
                <a:cs typeface="Times New Roman" pitchFamily="18" charset="0"/>
              </a:rPr>
              <a:t>Jainism-</a:t>
            </a:r>
          </a:p>
          <a:p>
            <a:pPr lvl="1"/>
            <a:r>
              <a:rPr lang="en-US" altLang="en-US" b="1" u="sng" smtClean="0">
                <a:latin typeface="Times New Roman" pitchFamily="18" charset="0"/>
                <a:cs typeface="Times New Roman" pitchFamily="18" charset="0"/>
              </a:rPr>
              <a:t>Mahavira-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Jainism’s founder</a:t>
            </a:r>
          </a:p>
          <a:p>
            <a:pPr lvl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Belief that everything in the universe has a soul </a:t>
            </a:r>
          </a:p>
          <a:p>
            <a:pPr lvl="2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So you can’t harm or kill anything</a:t>
            </a:r>
          </a:p>
          <a:p>
            <a:pPr lvl="2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About 5 million Jains in the world</a:t>
            </a:r>
          </a:p>
          <a:p>
            <a:pPr lvl="3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Almost all live in India </a:t>
            </a:r>
          </a:p>
        </p:txBody>
      </p:sp>
      <p:pic>
        <p:nvPicPr>
          <p:cNvPr id="10244" name="Picture 2" descr="http://centralclusteruupgs.files.wordpress.com/2011/04/jai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6475" y="2057400"/>
            <a:ext cx="4327525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309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547</Words>
  <Application>Microsoft Office PowerPoint</Application>
  <PresentationFormat>On-screen Show (4:3)</PresentationFormat>
  <Paragraphs>90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World Religions</vt:lpstr>
      <vt:lpstr>The Abrahamic Religions-Links Between Islam, Christianity and Judaism</vt:lpstr>
      <vt:lpstr>Hinduism and Buddhism Develop</vt:lpstr>
      <vt:lpstr>Hinduism Evolves Over Centuries</vt:lpstr>
      <vt:lpstr>Hinduism Evolves Over Centuries</vt:lpstr>
      <vt:lpstr>Hinduism Evolves Over Centuries</vt:lpstr>
      <vt:lpstr>Hinduism Evolves Over Centuries</vt:lpstr>
      <vt:lpstr>Hinduism Evolves Over Centuries</vt:lpstr>
      <vt:lpstr>Hinduism Evolves Over Centuries</vt:lpstr>
      <vt:lpstr>Hinduism Evolves Over Centuries</vt:lpstr>
      <vt:lpstr>Buddha Seeks Enlightenment </vt:lpstr>
      <vt:lpstr>Buddha Seeks Enlightenment </vt:lpstr>
      <vt:lpstr>Buddha Seeks Enlightenment </vt:lpstr>
      <vt:lpstr>Buddha Seeks Enlightenment </vt:lpstr>
      <vt:lpstr>Buddha Seeks Enlightenment 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Religions</dc:title>
  <dc:creator>Windows User</dc:creator>
  <cp:lastModifiedBy>Windows User</cp:lastModifiedBy>
  <cp:revision>2</cp:revision>
  <dcterms:created xsi:type="dcterms:W3CDTF">2016-09-23T18:11:34Z</dcterms:created>
  <dcterms:modified xsi:type="dcterms:W3CDTF">2016-09-23T18:24:52Z</dcterms:modified>
</cp:coreProperties>
</file>