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embeddedFontLst>
    <p:embeddedFont>
      <p:font typeface="PT Sans Narrow"/>
      <p:regular r:id="rId18"/>
      <p:bold r:id="rId19"/>
    </p:embeddedFont>
    <p:embeddedFont>
      <p:font typeface="Open Sans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8EB13ACC-47FC-4FE8-823A-EF8E5A522268}">
  <a:tblStyle styleId="{8EB13ACC-47FC-4FE8-823A-EF8E5A52226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regular.fntdata"/><Relationship Id="rId11" Type="http://schemas.openxmlformats.org/officeDocument/2006/relationships/slide" Target="slides/slide5.xml"/><Relationship Id="rId22" Type="http://schemas.openxmlformats.org/officeDocument/2006/relationships/font" Target="fonts/OpenSans-italic.fntdata"/><Relationship Id="rId10" Type="http://schemas.openxmlformats.org/officeDocument/2006/relationships/slide" Target="slides/slide4.xml"/><Relationship Id="rId21" Type="http://schemas.openxmlformats.org/officeDocument/2006/relationships/font" Target="fonts/OpenSans-bold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schemas.openxmlformats.org/officeDocument/2006/relationships/font" Target="fonts/OpenSans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PTSansNarrow-bold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PTSansNarrow-regular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63bdb8ec06_0_1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63bdb8ec06_0_1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3bdb8ec06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63bdb8ec06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3bdb8ec06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3bdb8ec06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63bdb8ec06_0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63bdb8ec06_0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63bdb8ec06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63bdb8ec06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3bdb8ec06_0_1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3bdb8ec06_0_1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63bdb8ec06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63bdb8ec06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63bdb8ec06_0_1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63bdb8ec06_0_1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3bdb8ec06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3bdb8ec06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63bdb8ec06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63bdb8ec06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6KJT37xZ17g" TargetMode="External"/><Relationship Id="rId4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6KJT37xZ17g" TargetMode="External"/><Relationship Id="rId4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1412250" y="1516875"/>
            <a:ext cx="6319500" cy="196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0"/>
              <a:t>Patterns</a:t>
            </a:r>
            <a:endParaRPr sz="15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 txBox="1"/>
          <p:nvPr>
            <p:ph type="title"/>
          </p:nvPr>
        </p:nvSpPr>
        <p:spPr>
          <a:xfrm>
            <a:off x="-69300" y="-16457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Watch the video again...</a:t>
            </a:r>
            <a:endParaRPr/>
          </a:p>
        </p:txBody>
      </p:sp>
      <p:graphicFrame>
        <p:nvGraphicFramePr>
          <p:cNvPr id="123" name="Google Shape;123;p22"/>
          <p:cNvGraphicFramePr/>
          <p:nvPr/>
        </p:nvGraphicFramePr>
        <p:xfrm>
          <a:off x="84250" y="26197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{8EB13ACC-47FC-4FE8-823A-EF8E5A522268}</a:tableStyleId>
              </a:tblPr>
              <a:tblGrid>
                <a:gridCol w="1215300"/>
                <a:gridCol w="5633525"/>
                <a:gridCol w="11487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rgbClr val="999999"/>
                          </a:solidFill>
                        </a:rPr>
                        <a:t>Predict</a:t>
                      </a:r>
                      <a:endParaRPr b="1" u="sng"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9E9E9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</a:rPr>
                        <a:t>What would a graph of the average daily temps for June look like?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Compare</a:t>
                      </a:r>
                      <a:endParaRPr b="1" u="sng"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What </a:t>
                      </a:r>
                      <a:r>
                        <a:rPr b="1" lang="en"/>
                        <a:t>trends</a:t>
                      </a:r>
                      <a:r>
                        <a:rPr lang="en"/>
                        <a:t> do you see that are similar in the video and the graph?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38761D"/>
                          </a:solidFill>
                        </a:rPr>
                        <a:t>(Copy &amp; answer questions on the next line.)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descr="Spend all four seasons in Pure Michigan in less than 1 minute!" id="124" name="Google Shape;124;p22" title="4 Seasons in Michigan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65475" y="57375"/>
            <a:ext cx="4289125" cy="3216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 txBox="1"/>
          <p:nvPr>
            <p:ph type="title"/>
          </p:nvPr>
        </p:nvSpPr>
        <p:spPr>
          <a:xfrm>
            <a:off x="311700" y="-1217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Exit ticket on your paper… answer each question &amp; turn in to the bin when complete.</a:t>
            </a:r>
            <a:endParaRPr/>
          </a:p>
        </p:txBody>
      </p:sp>
      <p:graphicFrame>
        <p:nvGraphicFramePr>
          <p:cNvPr id="130" name="Google Shape;130;p23"/>
          <p:cNvGraphicFramePr/>
          <p:nvPr/>
        </p:nvGraphicFramePr>
        <p:xfrm>
          <a:off x="573225" y="1213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{8EB13ACC-47FC-4FE8-823A-EF8E5A522268}</a:tableStyleId>
              </a:tblPr>
              <a:tblGrid>
                <a:gridCol w="1215300"/>
                <a:gridCol w="5515125"/>
                <a:gridCol w="1267125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>
                          <a:solidFill>
                            <a:srgbClr val="999999"/>
                          </a:solidFill>
                        </a:rPr>
                        <a:t>Compare</a:t>
                      </a:r>
                      <a:endParaRPr b="1" u="sng"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</a:rPr>
                        <a:t>What trends do you see that are similar in the video and the graph?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Exit Ticket</a:t>
                      </a:r>
                      <a:endParaRPr b="1" u="sng"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What can you call events that occur together regularly?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Which parts of the graph help you identify trends?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How can looking at data in different ways help reveal patterns?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/>
              <a:t>Get out a piece of lined paper and set it up like this...</a:t>
            </a:r>
            <a:endParaRPr sz="3200"/>
          </a:p>
        </p:txBody>
      </p:sp>
      <p:graphicFrame>
        <p:nvGraphicFramePr>
          <p:cNvPr id="72" name="Google Shape;72;p14"/>
          <p:cNvGraphicFramePr/>
          <p:nvPr/>
        </p:nvGraphicFramePr>
        <p:xfrm>
          <a:off x="464050" y="13341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{8EB13ACC-47FC-4FE8-823A-EF8E5A522268}</a:tableStyleId>
              </a:tblPr>
              <a:tblGrid>
                <a:gridCol w="1111700"/>
                <a:gridCol w="5463300"/>
                <a:gridCol w="14225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Patterns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Name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9-26-19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Hour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Assign. #10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 seasons in a Michigan backyard</a:t>
            </a:r>
            <a:endParaRPr/>
          </a:p>
        </p:txBody>
      </p:sp>
      <p:pic>
        <p:nvPicPr>
          <p:cNvPr descr="Spend all four seasons in Pure Michigan in less than 1 minute!" id="78" name="Google Shape;78;p15" title="4 Seasons in Michigan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46975" y="115242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Let’s Discuss...</a:t>
            </a:r>
            <a:endParaRPr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Are there any repeated events you see in the video?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If the video kept going, what would happen next?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What would a graph of the temperatures look like?</a:t>
            </a:r>
            <a:endParaRPr sz="3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On your paper...</a:t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11700" y="1266325"/>
            <a:ext cx="8520600" cy="469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u="sng">
                <a:solidFill>
                  <a:srgbClr val="CC0000"/>
                </a:solidFill>
              </a:rPr>
              <a:t>Copy</a:t>
            </a:r>
            <a:r>
              <a:rPr lang="en">
                <a:solidFill>
                  <a:srgbClr val="CC0000"/>
                </a:solidFill>
              </a:rPr>
              <a:t> &amp; answer the Essential Question.</a:t>
            </a:r>
            <a:endParaRPr sz="4800"/>
          </a:p>
        </p:txBody>
      </p:sp>
      <p:graphicFrame>
        <p:nvGraphicFramePr>
          <p:cNvPr id="91" name="Google Shape;91;p17"/>
          <p:cNvGraphicFramePr/>
          <p:nvPr/>
        </p:nvGraphicFramePr>
        <p:xfrm>
          <a:off x="449250" y="1689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{8EB13ACC-47FC-4FE8-823A-EF8E5A522268}</a:tableStyleId>
              </a:tblPr>
              <a:tblGrid>
                <a:gridCol w="1111700"/>
                <a:gridCol w="5463300"/>
                <a:gridCol w="14225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Patterns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Name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Date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Hour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Assign. #10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Essential Question:  </a:t>
                      </a:r>
                      <a:r>
                        <a:rPr lang="en"/>
                        <a:t>How can we make accurate predictions?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38761D"/>
                          </a:solidFill>
                        </a:rPr>
                        <a:t>(Answer the question with your initial thoughts on the next line.)</a:t>
                      </a:r>
                      <a:endParaRPr>
                        <a:solidFill>
                          <a:srgbClr val="38761D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" name="Google Shape;96;p18"/>
          <p:cNvGraphicFramePr/>
          <p:nvPr/>
        </p:nvGraphicFramePr>
        <p:xfrm>
          <a:off x="617650" y="638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{8EB13ACC-47FC-4FE8-823A-EF8E5A522268}</a:tableStyleId>
              </a:tblPr>
              <a:tblGrid>
                <a:gridCol w="1111700"/>
                <a:gridCol w="5463300"/>
                <a:gridCol w="14225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>
                          <a:solidFill>
                            <a:srgbClr val="999999"/>
                          </a:solidFill>
                        </a:rPr>
                        <a:t>Essential Question:  </a:t>
                      </a:r>
                      <a:r>
                        <a:rPr lang="en">
                          <a:solidFill>
                            <a:srgbClr val="999999"/>
                          </a:solidFill>
                        </a:rPr>
                        <a:t>How can we make accurate predictions?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Data Table</a:t>
                      </a:r>
                      <a:endParaRPr b="1" u="sng"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What observations can you make about the data in the tables?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Do you notice any patterns in the data?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38761D"/>
                          </a:solidFill>
                        </a:rPr>
                        <a:t>(Copy &amp; answer the questions on the next line.)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38761D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38761D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1" name="Google Shape;101;p19"/>
          <p:cNvGraphicFramePr/>
          <p:nvPr/>
        </p:nvGraphicFramePr>
        <p:xfrm>
          <a:off x="84250" y="2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{8EB13ACC-47FC-4FE8-823A-EF8E5A522268}</a:tableStyleId>
              </a:tblPr>
              <a:tblGrid>
                <a:gridCol w="1215300"/>
                <a:gridCol w="5359700"/>
                <a:gridCol w="14225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</a:rPr>
                        <a:t>Do you notice any patterns in the data?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Data Graph</a:t>
                      </a:r>
                      <a:endParaRPr b="1" u="sng"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What observations can you make now?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Do you notice any patterns now?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38761D"/>
                          </a:solidFill>
                        </a:rPr>
                        <a:t>(Copy &amp; answer questions 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38761D"/>
                          </a:solidFill>
                        </a:rPr>
                        <a:t>on the next line.)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02" name="Google Shape;102;p19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9550" y="1731575"/>
            <a:ext cx="5254350" cy="3248975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" name="Google Shape;107;p20"/>
          <p:cNvGraphicFramePr/>
          <p:nvPr/>
        </p:nvGraphicFramePr>
        <p:xfrm>
          <a:off x="84250" y="28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{8EB13ACC-47FC-4FE8-823A-EF8E5A522268}</a:tableStyleId>
              </a:tblPr>
              <a:tblGrid>
                <a:gridCol w="1215300"/>
                <a:gridCol w="5500300"/>
                <a:gridCol w="128195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999999"/>
                          </a:solidFill>
                        </a:rPr>
                        <a:t>Do you notice any patterns now?</a:t>
                      </a:r>
                      <a:endParaRPr>
                        <a:solidFill>
                          <a:srgbClr val="999999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FF0000"/>
                        </a:solidFill>
                      </a:endParaRPr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u="sng"/>
                        <a:t>Predict</a:t>
                      </a:r>
                      <a:endParaRPr b="1" u="sng"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What would a graph of the average daily temps for June look like?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rgbClr val="38761D"/>
                          </a:solidFill>
                        </a:rPr>
                        <a:t>(Copy &amp; draw a prediction on your paper.</a:t>
                      </a:r>
                      <a:r>
                        <a:rPr lang="en">
                          <a:solidFill>
                            <a:srgbClr val="38761D"/>
                          </a:solidFill>
                        </a:rPr>
                        <a:t>)</a:t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E06666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T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3D85C6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08" name="Google Shape;108;p20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57312" y="1613775"/>
            <a:ext cx="5708388" cy="3529725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09" name="Google Shape;109;p20"/>
          <p:cNvSpPr/>
          <p:nvPr/>
        </p:nvSpPr>
        <p:spPr>
          <a:xfrm>
            <a:off x="1746575" y="2412625"/>
            <a:ext cx="1361700" cy="821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2857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0"/>
          <p:cNvSpPr txBox="1"/>
          <p:nvPr/>
        </p:nvSpPr>
        <p:spPr>
          <a:xfrm>
            <a:off x="88800" y="2323825"/>
            <a:ext cx="1569000" cy="99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0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MAY</a:t>
            </a:r>
            <a:endParaRPr sz="50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1" name="Google Shape;111;p20"/>
          <p:cNvSpPr txBox="1"/>
          <p:nvPr/>
        </p:nvSpPr>
        <p:spPr>
          <a:xfrm>
            <a:off x="81400" y="3293325"/>
            <a:ext cx="3167400" cy="171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5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Your prediction</a:t>
            </a:r>
            <a:br>
              <a:rPr lang="en" sz="35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" sz="35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=</a:t>
            </a:r>
            <a:r>
              <a:rPr b="1" lang="en" sz="35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 JUNE</a:t>
            </a:r>
            <a:endParaRPr b="1" sz="35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1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141150" y="396525"/>
            <a:ext cx="6847699" cy="423415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1"/>
          <p:cNvSpPr txBox="1"/>
          <p:nvPr/>
        </p:nvSpPr>
        <p:spPr>
          <a:xfrm>
            <a:off x="6409025" y="170225"/>
            <a:ext cx="2735100" cy="48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Open Sans"/>
                <a:ea typeface="Open Sans"/>
                <a:cs typeface="Open Sans"/>
                <a:sym typeface="Open Sans"/>
              </a:rPr>
              <a:t>SHARE YOUR IDEAS</a:t>
            </a:r>
            <a:endParaRPr b="1" u="sng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Open Sans"/>
                <a:ea typeface="Open Sans"/>
                <a:cs typeface="Open Sans"/>
                <a:sym typeface="Open Sans"/>
              </a:rPr>
              <a:t>Turn and Talk for 2 minutes with your elbow partner, using the </a:t>
            </a:r>
            <a:r>
              <a:rPr lang="en">
                <a:solidFill>
                  <a:srgbClr val="1155CC"/>
                </a:solidFill>
                <a:latin typeface="Open Sans"/>
                <a:ea typeface="Open Sans"/>
                <a:cs typeface="Open Sans"/>
                <a:sym typeface="Open Sans"/>
              </a:rPr>
              <a:t>blue sentence stems</a:t>
            </a:r>
            <a:r>
              <a:rPr lang="en">
                <a:latin typeface="Open Sans"/>
                <a:ea typeface="Open Sans"/>
                <a:cs typeface="Open Sans"/>
                <a:sym typeface="Open Sans"/>
              </a:rPr>
              <a:t>.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How well did your </a:t>
            </a:r>
            <a:r>
              <a:rPr b="1" lang="en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prediction </a:t>
            </a:r>
            <a:r>
              <a:rPr lang="en" sz="1800">
                <a:solidFill>
                  <a:srgbClr val="FF0000"/>
                </a:solidFill>
                <a:latin typeface="Open Sans"/>
                <a:ea typeface="Open Sans"/>
                <a:cs typeface="Open Sans"/>
                <a:sym typeface="Open Sans"/>
              </a:rPr>
              <a:t>match the real data you see here?</a:t>
            </a:r>
            <a:endParaRPr sz="1800">
              <a:solidFill>
                <a:srgbClr val="FF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1155CC"/>
                </a:solidFill>
                <a:latin typeface="Open Sans"/>
                <a:ea typeface="Open Sans"/>
                <a:cs typeface="Open Sans"/>
                <a:sym typeface="Open Sans"/>
              </a:rPr>
              <a:t>“My data is similar to the pattern here because…”</a:t>
            </a:r>
            <a:endParaRPr sz="1800">
              <a:solidFill>
                <a:srgbClr val="1155CC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1155CC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1155CC"/>
                </a:solidFill>
                <a:latin typeface="Open Sans"/>
                <a:ea typeface="Open Sans"/>
                <a:cs typeface="Open Sans"/>
                <a:sym typeface="Open Sans"/>
              </a:rPr>
              <a:t>“My data is different from the pattern here because…”</a:t>
            </a:r>
            <a:endParaRPr sz="1800">
              <a:solidFill>
                <a:srgbClr val="1155CC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009668"/>
      </a:accent2>
      <a:accent3>
        <a:srgbClr val="4DB6AC"/>
      </a:accent3>
      <a:accent4>
        <a:srgbClr val="FF9800"/>
      </a:accent4>
      <a:accent5>
        <a:srgbClr val="CE93D8"/>
      </a:accent5>
      <a:accent6>
        <a:srgbClr val="EEFF41"/>
      </a:accent6>
      <a:hlink>
        <a:srgbClr val="CE93D8"/>
      </a:hlink>
      <a:folHlink>
        <a:srgbClr val="CE93D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