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45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42133-2A7E-4A9E-AF9C-436426A54C15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DB997-8AB8-4B45-AA37-F698D4AE4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81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5CA6D-E4FB-4999-B474-3A92AE251DFF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7A9A4-EE2F-4575-95FD-C0E94E0F0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78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7A9A4-EE2F-4575-95FD-C0E94E0F03B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7A9A4-EE2F-4575-95FD-C0E94E0F03B2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7A9A4-EE2F-4575-95FD-C0E94E0F03B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7A9A4-EE2F-4575-95FD-C0E94E0F03B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7A9A4-EE2F-4575-95FD-C0E94E0F03B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7A9A4-EE2F-4575-95FD-C0E94E0F03B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7A9A4-EE2F-4575-95FD-C0E94E0F03B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7A9A4-EE2F-4575-95FD-C0E94E0F03B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7A9A4-EE2F-4575-95FD-C0E94E0F03B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9906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514600"/>
            <a:ext cx="7772400" cy="6858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76900" y="838200"/>
            <a:ext cx="16383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838200"/>
            <a:ext cx="47625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5/23/2017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5/23/2017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5/23/2017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5/23/2017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5/23/2017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5/23/2017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5/23/2017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752600"/>
            <a:ext cx="3200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752600"/>
            <a:ext cx="3200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6553200" cy="43434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  <a:latin typeface="+mn-lt"/>
              </a:defRPr>
            </a:lvl1pPr>
            <a:lvl2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2pPr>
            <a:lvl3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838200"/>
            <a:ext cx="655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52600"/>
            <a:ext cx="6553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Subtopics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accent1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5/23/2017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A Nation Divided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b="1" smtClean="0"/>
              <a:t>Ms</a:t>
            </a:r>
            <a:r>
              <a:rPr lang="en-US" b="1" dirty="0" smtClean="0"/>
              <a:t>. Ha</a:t>
            </a:r>
          </a:p>
          <a:p>
            <a:r>
              <a:rPr lang="en-US" b="1" dirty="0" smtClean="0"/>
              <a:t>Chapter 22</a:t>
            </a:r>
          </a:p>
          <a:p>
            <a:r>
              <a:rPr lang="en-US" b="1" dirty="0" smtClean="0"/>
              <a:t>Section 3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5413" y="914400"/>
            <a:ext cx="445055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I.  Working class goes to war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A. 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u="sng" dirty="0" smtClean="0">
                <a:solidFill>
                  <a:srgbClr val="FF0000"/>
                </a:solidFill>
              </a:rPr>
              <a:t>Draft</a:t>
            </a:r>
          </a:p>
          <a:p>
            <a:pPr lvl="1"/>
            <a:r>
              <a:rPr lang="en-US" sz="4000" b="1" dirty="0" smtClean="0"/>
              <a:t>1.  Selective Service System (WWI)</a:t>
            </a:r>
          </a:p>
          <a:p>
            <a:pPr lvl="1"/>
            <a:r>
              <a:rPr lang="en-US" sz="4000" b="1" dirty="0" smtClean="0"/>
              <a:t>2.  Forced into combat</a:t>
            </a:r>
          </a:p>
          <a:p>
            <a:pPr lvl="1"/>
            <a:r>
              <a:rPr lang="en-US" sz="4000" b="1" dirty="0" smtClean="0"/>
              <a:t>3.  Males</a:t>
            </a:r>
          </a:p>
          <a:p>
            <a:pPr lvl="1"/>
            <a:r>
              <a:rPr lang="en-US" sz="4000" b="1" dirty="0" smtClean="0"/>
              <a:t>4.  Ages: 18-26</a:t>
            </a:r>
            <a:endParaRPr lang="en-US" sz="40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810000"/>
            <a:ext cx="2942818" cy="284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5.  Getting out of draft</a:t>
            </a:r>
          </a:p>
          <a:p>
            <a:pPr lvl="1"/>
            <a:r>
              <a:rPr lang="en-US" sz="4000" b="1" dirty="0" smtClean="0"/>
              <a:t>a.  Sympathetic doctors</a:t>
            </a:r>
          </a:p>
          <a:p>
            <a:pPr lvl="1"/>
            <a:r>
              <a:rPr lang="en-US" sz="4000" b="1" dirty="0" smtClean="0"/>
              <a:t>b.  Change residency</a:t>
            </a:r>
          </a:p>
          <a:p>
            <a:pPr lvl="1"/>
            <a:r>
              <a:rPr lang="en-US" sz="4000" b="1" dirty="0" smtClean="0"/>
              <a:t>c.  College deferment: sign up</a:t>
            </a:r>
          </a:p>
          <a:p>
            <a:pPr lvl="1"/>
            <a:r>
              <a:rPr lang="en-US" sz="4000" b="1" dirty="0" smtClean="0"/>
              <a:t>d.  80% of soldiers: lower class</a:t>
            </a:r>
          </a:p>
          <a:p>
            <a:pPr lvl="1"/>
            <a:r>
              <a:rPr lang="en-US" sz="4000" b="1" dirty="0" smtClean="0"/>
              <a:t>e.  Poor whites and minorities</a:t>
            </a:r>
            <a:endParaRPr lang="en-US" sz="40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52400"/>
            <a:ext cx="2590800" cy="222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6.  Women</a:t>
            </a:r>
          </a:p>
          <a:p>
            <a:pPr lvl="1"/>
            <a:r>
              <a:rPr lang="en-US" sz="4000" b="1" dirty="0" smtClean="0"/>
              <a:t>a.  10,000 served</a:t>
            </a:r>
          </a:p>
          <a:p>
            <a:pPr lvl="1"/>
            <a:r>
              <a:rPr lang="en-US" sz="4000" b="1" dirty="0" smtClean="0"/>
              <a:t>b.  Mostly nurses </a:t>
            </a:r>
          </a:p>
          <a:p>
            <a:pPr lvl="1"/>
            <a:r>
              <a:rPr lang="en-US" sz="4000" b="1" dirty="0" smtClean="0"/>
              <a:t>c.  American Red </a:t>
            </a:r>
          </a:p>
          <a:p>
            <a:pPr lvl="1">
              <a:buNone/>
            </a:pPr>
            <a:r>
              <a:rPr lang="en-US" sz="4000" b="1" dirty="0" smtClean="0"/>
              <a:t>       Cross</a:t>
            </a:r>
            <a:endParaRPr lang="en-US" sz="40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685800"/>
            <a:ext cx="3322637" cy="564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B.  Opposition: college students</a:t>
            </a:r>
          </a:p>
          <a:p>
            <a:pPr lvl="1"/>
            <a:r>
              <a:rPr lang="en-US" sz="4000" b="1" dirty="0" smtClean="0"/>
              <a:t>1.  </a:t>
            </a:r>
            <a:r>
              <a:rPr lang="en-US" sz="4000" b="1" dirty="0" smtClean="0">
                <a:solidFill>
                  <a:srgbClr val="FF0000"/>
                </a:solidFill>
              </a:rPr>
              <a:t>“</a:t>
            </a:r>
            <a:r>
              <a:rPr lang="en-US" sz="4000" b="1" u="sng" dirty="0" smtClean="0">
                <a:solidFill>
                  <a:srgbClr val="FF0000"/>
                </a:solidFill>
              </a:rPr>
              <a:t>New Left”</a:t>
            </a:r>
            <a:r>
              <a:rPr lang="en-US" sz="4000" b="1" dirty="0" smtClean="0">
                <a:solidFill>
                  <a:srgbClr val="FF0000"/>
                </a:solidFill>
              </a:rPr>
              <a:t>: </a:t>
            </a:r>
            <a:r>
              <a:rPr lang="en-US" sz="4000" b="1" dirty="0" smtClean="0"/>
              <a:t>speak out</a:t>
            </a:r>
          </a:p>
          <a:p>
            <a:pPr lvl="1"/>
            <a:r>
              <a:rPr lang="en-US" sz="4000" b="1" dirty="0" smtClean="0"/>
              <a:t>2.  Campus Activism</a:t>
            </a:r>
          </a:p>
          <a:p>
            <a:pPr lvl="2"/>
            <a:r>
              <a:rPr lang="en-US" sz="4000" b="1" dirty="0" smtClean="0"/>
              <a:t>a)  U.S. “fundamental change”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4469320"/>
            <a:ext cx="3733800" cy="223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4000" b="1" dirty="0" smtClean="0"/>
              <a:t>b)  </a:t>
            </a:r>
            <a:r>
              <a:rPr lang="en-US" sz="4000" b="1" u="sng" dirty="0" smtClean="0">
                <a:solidFill>
                  <a:srgbClr val="FF0000"/>
                </a:solidFill>
              </a:rPr>
              <a:t>SDS</a:t>
            </a:r>
            <a:r>
              <a:rPr lang="en-US" sz="4000" b="1" dirty="0" smtClean="0">
                <a:solidFill>
                  <a:srgbClr val="FF0000"/>
                </a:solidFill>
              </a:rPr>
              <a:t>: </a:t>
            </a:r>
            <a:r>
              <a:rPr lang="en-US" sz="4000" b="1" dirty="0" smtClean="0"/>
              <a:t>Students for a</a:t>
            </a:r>
          </a:p>
          <a:p>
            <a:pPr lvl="2">
              <a:buNone/>
            </a:pPr>
            <a:r>
              <a:rPr lang="en-US" sz="4000" b="1" dirty="0" smtClean="0"/>
              <a:t>                 Democratic Society</a:t>
            </a:r>
          </a:p>
          <a:p>
            <a:pPr lvl="3"/>
            <a:r>
              <a:rPr lang="en-US" sz="4000" b="1" dirty="0" smtClean="0"/>
              <a:t>1)  Corporations ran America</a:t>
            </a:r>
          </a:p>
          <a:p>
            <a:pPr lvl="3"/>
            <a:r>
              <a:rPr lang="en-US" sz="4000" b="1" dirty="0" smtClean="0"/>
              <a:t>2)  Greater individual freedom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28600" y="4419600"/>
            <a:ext cx="1858963" cy="222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C.  </a:t>
            </a:r>
            <a:r>
              <a:rPr lang="en-US" sz="4000" b="1" u="sng" dirty="0" smtClean="0">
                <a:solidFill>
                  <a:srgbClr val="FF0000"/>
                </a:solidFill>
              </a:rPr>
              <a:t>Reasons for resistance:</a:t>
            </a:r>
          </a:p>
          <a:p>
            <a:pPr lvl="1"/>
            <a:r>
              <a:rPr lang="en-US" sz="4000" b="1" dirty="0" smtClean="0"/>
              <a:t>1.  Vietnam: civil war, U.S. stay out</a:t>
            </a:r>
          </a:p>
          <a:p>
            <a:pPr lvl="1"/>
            <a:r>
              <a:rPr lang="en-US" sz="4000" b="1" dirty="0" smtClean="0"/>
              <a:t>2.  S. Vietnam: no better than N.V.</a:t>
            </a:r>
          </a:p>
          <a:p>
            <a:pPr lvl="1"/>
            <a:r>
              <a:rPr lang="en-US" sz="4000" b="1" dirty="0" smtClean="0"/>
              <a:t>3.  U.S. couldn’t police globe</a:t>
            </a:r>
          </a:p>
          <a:p>
            <a:pPr lvl="1"/>
            <a:r>
              <a:rPr lang="en-US" sz="4000" b="1" dirty="0" smtClean="0"/>
              <a:t>4.  Morally unjust</a:t>
            </a:r>
            <a:endParaRPr lang="en-US" sz="40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4451585"/>
            <a:ext cx="2390775" cy="221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D.  Government: 200,000 draft</a:t>
            </a:r>
          </a:p>
          <a:p>
            <a:pPr>
              <a:buNone/>
            </a:pPr>
            <a:r>
              <a:rPr lang="en-US" sz="4000" b="1" dirty="0" smtClean="0"/>
              <a:t>                               dodgers</a:t>
            </a:r>
          </a:p>
          <a:p>
            <a:pPr lvl="1"/>
            <a:r>
              <a:rPr lang="en-US" sz="4000" b="1" dirty="0" smtClean="0"/>
              <a:t>1.  4,000 imprisoned</a:t>
            </a:r>
          </a:p>
          <a:p>
            <a:pPr lvl="1"/>
            <a:r>
              <a:rPr lang="en-US" sz="4000" b="1" dirty="0" smtClean="0"/>
              <a:t>2.  6 months to 5 years in jail</a:t>
            </a:r>
          </a:p>
          <a:p>
            <a:pPr lvl="1"/>
            <a:r>
              <a:rPr lang="en-US" sz="4000" b="1" dirty="0" smtClean="0"/>
              <a:t>3.  10,000 fled to Canada</a:t>
            </a:r>
            <a:endParaRPr lang="en-US" sz="4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4800600"/>
            <a:ext cx="2195512" cy="187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E.  </a:t>
            </a:r>
            <a:r>
              <a:rPr lang="en-US" sz="4000" b="1" dirty="0" smtClean="0">
                <a:solidFill>
                  <a:srgbClr val="FF0000"/>
                </a:solidFill>
              </a:rPr>
              <a:t>Doves v. Hawks</a:t>
            </a:r>
          </a:p>
          <a:p>
            <a:pPr lvl="1"/>
            <a:r>
              <a:rPr lang="en-US" sz="4000" b="1" dirty="0" smtClean="0"/>
              <a:t>1.  Doves: withdraw, peace</a:t>
            </a:r>
          </a:p>
          <a:p>
            <a:pPr lvl="1"/>
            <a:r>
              <a:rPr lang="en-US" sz="4000" b="1" dirty="0" smtClean="0"/>
              <a:t>2.  Hawks: stay, increase fighting</a:t>
            </a:r>
          </a:p>
          <a:p>
            <a:pPr lvl="1"/>
            <a:r>
              <a:rPr lang="en-US" sz="4000" b="1" dirty="0" smtClean="0"/>
              <a:t>3.  Protestors: “disloyal”</a:t>
            </a:r>
          </a:p>
          <a:p>
            <a:pPr lvl="1"/>
            <a:r>
              <a:rPr lang="en-US" sz="4000" b="1" dirty="0" smtClean="0"/>
              <a:t>4.  Americans 70% </a:t>
            </a:r>
          </a:p>
          <a:p>
            <a:pPr lvl="1"/>
            <a:r>
              <a:rPr lang="en-US" sz="4000" b="1" dirty="0" smtClean="0"/>
              <a:t>5.  “America-love it or leave it”</a:t>
            </a:r>
            <a:endParaRPr lang="en-US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52400"/>
            <a:ext cx="2001838" cy="216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162800" y="304800"/>
            <a:ext cx="1611312" cy="250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Global read desig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Arial Black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Global Read</Template>
  <TotalTime>776</TotalTime>
  <Words>257</Words>
  <Application>Microsoft Office PowerPoint</Application>
  <PresentationFormat>On-screen Show (4:3)</PresentationFormat>
  <Paragraphs>54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Global read design template</vt:lpstr>
      <vt:lpstr>Trek</vt:lpstr>
      <vt:lpstr>A Nation Divided</vt:lpstr>
      <vt:lpstr>I.  Working class goes to war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Nation Divided</dc:title>
  <dc:creator>Linda Ha</dc:creator>
  <cp:lastModifiedBy>Windows User</cp:lastModifiedBy>
  <cp:revision>41</cp:revision>
  <cp:lastPrinted>2017-05-23T11:38:38Z</cp:lastPrinted>
  <dcterms:created xsi:type="dcterms:W3CDTF">2009-05-31T13:16:18Z</dcterms:created>
  <dcterms:modified xsi:type="dcterms:W3CDTF">2017-05-23T11:38:45Z</dcterms:modified>
</cp:coreProperties>
</file>