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E016B-C668-4D7E-8EA4-6A163189F5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6D5471-630A-497D-84E9-D08660C80BFD}">
      <dgm:prSet/>
      <dgm:spPr/>
      <dgm:t>
        <a:bodyPr/>
        <a:lstStyle/>
        <a:p>
          <a:r>
            <a:rPr lang="en-US"/>
            <a:t>1. Great Britain</a:t>
          </a:r>
        </a:p>
      </dgm:t>
    </dgm:pt>
    <dgm:pt modelId="{6C246D0D-95B5-484D-A95C-03F7DEEBB9DF}" type="parTrans" cxnId="{E5B9EB62-0604-4E59-8990-0A1A49269AE2}">
      <dgm:prSet/>
      <dgm:spPr/>
      <dgm:t>
        <a:bodyPr/>
        <a:lstStyle/>
        <a:p>
          <a:endParaRPr lang="en-US"/>
        </a:p>
      </dgm:t>
    </dgm:pt>
    <dgm:pt modelId="{7D819A9A-1D0A-4881-BD7B-09FBE15BDECC}" type="sibTrans" cxnId="{E5B9EB62-0604-4E59-8990-0A1A49269AE2}">
      <dgm:prSet/>
      <dgm:spPr/>
      <dgm:t>
        <a:bodyPr/>
        <a:lstStyle/>
        <a:p>
          <a:endParaRPr lang="en-US"/>
        </a:p>
      </dgm:t>
    </dgm:pt>
    <dgm:pt modelId="{0B65D5B9-2A99-4E4F-BA06-E9CCBA9558E0}">
      <dgm:prSet/>
      <dgm:spPr/>
      <dgm:t>
        <a:bodyPr/>
        <a:lstStyle/>
        <a:p>
          <a:r>
            <a:rPr lang="en-US"/>
            <a:t>2. France</a:t>
          </a:r>
        </a:p>
      </dgm:t>
    </dgm:pt>
    <dgm:pt modelId="{68E8236A-928F-45B4-BCE2-B052D0CB61D0}" type="parTrans" cxnId="{6DDDAB9A-47A3-47C8-8345-2B3B4F4E926E}">
      <dgm:prSet/>
      <dgm:spPr/>
      <dgm:t>
        <a:bodyPr/>
        <a:lstStyle/>
        <a:p>
          <a:endParaRPr lang="en-US"/>
        </a:p>
      </dgm:t>
    </dgm:pt>
    <dgm:pt modelId="{EF05AC7F-4B3A-4D1F-B216-7FA491DB6E8A}" type="sibTrans" cxnId="{6DDDAB9A-47A3-47C8-8345-2B3B4F4E926E}">
      <dgm:prSet/>
      <dgm:spPr/>
      <dgm:t>
        <a:bodyPr/>
        <a:lstStyle/>
        <a:p>
          <a:endParaRPr lang="en-US"/>
        </a:p>
      </dgm:t>
    </dgm:pt>
    <dgm:pt modelId="{0A5925EF-629D-49B0-B8AE-0233338F03CD}">
      <dgm:prSet/>
      <dgm:spPr/>
      <dgm:t>
        <a:bodyPr/>
        <a:lstStyle/>
        <a:p>
          <a:r>
            <a:rPr lang="en-US"/>
            <a:t>3. Spain</a:t>
          </a:r>
        </a:p>
      </dgm:t>
    </dgm:pt>
    <dgm:pt modelId="{2BFDF0AF-24C4-4CD1-86AD-57076F1AFB08}" type="parTrans" cxnId="{56FB5593-64F2-46E8-A799-D558F27D7439}">
      <dgm:prSet/>
      <dgm:spPr/>
      <dgm:t>
        <a:bodyPr/>
        <a:lstStyle/>
        <a:p>
          <a:endParaRPr lang="en-US"/>
        </a:p>
      </dgm:t>
    </dgm:pt>
    <dgm:pt modelId="{C6FFFF5C-400E-499D-B214-339F224B0CA8}" type="sibTrans" cxnId="{56FB5593-64F2-46E8-A799-D558F27D7439}">
      <dgm:prSet/>
      <dgm:spPr/>
      <dgm:t>
        <a:bodyPr/>
        <a:lstStyle/>
        <a:p>
          <a:endParaRPr lang="en-US"/>
        </a:p>
      </dgm:t>
    </dgm:pt>
    <dgm:pt modelId="{0302AA5C-24A7-4E28-8568-F03D319A8579}">
      <dgm:prSet/>
      <dgm:spPr/>
      <dgm:t>
        <a:bodyPr/>
        <a:lstStyle/>
        <a:p>
          <a:r>
            <a:rPr lang="en-US"/>
            <a:t>4. Japan</a:t>
          </a:r>
        </a:p>
      </dgm:t>
    </dgm:pt>
    <dgm:pt modelId="{F30F6F86-5C56-48A3-8B5B-28DDEA49385B}" type="parTrans" cxnId="{03EFF341-4143-49AE-9AFD-743C15A73EE4}">
      <dgm:prSet/>
      <dgm:spPr/>
      <dgm:t>
        <a:bodyPr/>
        <a:lstStyle/>
        <a:p>
          <a:endParaRPr lang="en-US"/>
        </a:p>
      </dgm:t>
    </dgm:pt>
    <dgm:pt modelId="{423E6613-5651-4426-BD21-0B2E1C6902A3}" type="sibTrans" cxnId="{03EFF341-4143-49AE-9AFD-743C15A73EE4}">
      <dgm:prSet/>
      <dgm:spPr/>
      <dgm:t>
        <a:bodyPr/>
        <a:lstStyle/>
        <a:p>
          <a:endParaRPr lang="en-US"/>
        </a:p>
      </dgm:t>
    </dgm:pt>
    <dgm:pt modelId="{46CF2A1A-FDE6-4D6D-9FEC-460B7A9464D5}">
      <dgm:prSet/>
      <dgm:spPr/>
      <dgm:t>
        <a:bodyPr/>
        <a:lstStyle/>
        <a:p>
          <a:r>
            <a:rPr lang="en-US"/>
            <a:t>5. United States</a:t>
          </a:r>
        </a:p>
      </dgm:t>
    </dgm:pt>
    <dgm:pt modelId="{02A8F885-F671-4410-95CE-7154AC19DCA3}" type="parTrans" cxnId="{65AF2902-2F27-4BB2-8EB7-1C8E5454B84C}">
      <dgm:prSet/>
      <dgm:spPr/>
      <dgm:t>
        <a:bodyPr/>
        <a:lstStyle/>
        <a:p>
          <a:endParaRPr lang="en-US"/>
        </a:p>
      </dgm:t>
    </dgm:pt>
    <dgm:pt modelId="{9E56AF2C-BF30-4C2D-81BA-3D50880DECB3}" type="sibTrans" cxnId="{65AF2902-2F27-4BB2-8EB7-1C8E5454B84C}">
      <dgm:prSet/>
      <dgm:spPr/>
      <dgm:t>
        <a:bodyPr/>
        <a:lstStyle/>
        <a:p>
          <a:endParaRPr lang="en-US"/>
        </a:p>
      </dgm:t>
    </dgm:pt>
    <dgm:pt modelId="{CE60199A-B8DD-4648-958E-A9F683136C96}" type="pres">
      <dgm:prSet presAssocID="{CF0E016B-C668-4D7E-8EA4-6A163189F503}" presName="linear" presStyleCnt="0">
        <dgm:presLayoutVars>
          <dgm:animLvl val="lvl"/>
          <dgm:resizeHandles val="exact"/>
        </dgm:presLayoutVars>
      </dgm:prSet>
      <dgm:spPr/>
    </dgm:pt>
    <dgm:pt modelId="{D70ED212-EDDC-4D14-B794-5B9887509F8A}" type="pres">
      <dgm:prSet presAssocID="{F56D5471-630A-497D-84E9-D08660C80B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76182E-C91D-4A1A-BF1F-DA8BAEF74BBB}" type="pres">
      <dgm:prSet presAssocID="{7D819A9A-1D0A-4881-BD7B-09FBE15BDECC}" presName="spacer" presStyleCnt="0"/>
      <dgm:spPr/>
    </dgm:pt>
    <dgm:pt modelId="{8B4C6A11-3F40-49A1-9203-670021FB8A61}" type="pres">
      <dgm:prSet presAssocID="{0B65D5B9-2A99-4E4F-BA06-E9CCBA9558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A43581-174D-4F98-98EA-3DE685934160}" type="pres">
      <dgm:prSet presAssocID="{EF05AC7F-4B3A-4D1F-B216-7FA491DB6E8A}" presName="spacer" presStyleCnt="0"/>
      <dgm:spPr/>
    </dgm:pt>
    <dgm:pt modelId="{08DF5183-F559-44CB-B67F-A2DE6C51ED11}" type="pres">
      <dgm:prSet presAssocID="{0A5925EF-629D-49B0-B8AE-0233338F03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7C30F4-2F35-4E93-8D54-9B45C3D7FBA9}" type="pres">
      <dgm:prSet presAssocID="{C6FFFF5C-400E-499D-B214-339F224B0CA8}" presName="spacer" presStyleCnt="0"/>
      <dgm:spPr/>
    </dgm:pt>
    <dgm:pt modelId="{33CE1CB5-DECA-4621-8202-8B07F2424182}" type="pres">
      <dgm:prSet presAssocID="{0302AA5C-24A7-4E28-8568-F03D319A85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A7EB55-77E8-4431-A359-09FBF4C4ECE3}" type="pres">
      <dgm:prSet presAssocID="{423E6613-5651-4426-BD21-0B2E1C6902A3}" presName="spacer" presStyleCnt="0"/>
      <dgm:spPr/>
    </dgm:pt>
    <dgm:pt modelId="{3C49A620-B1B4-4A3D-A548-681E4E8359F7}" type="pres">
      <dgm:prSet presAssocID="{46CF2A1A-FDE6-4D6D-9FEC-460B7A9464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AF2902-2F27-4BB2-8EB7-1C8E5454B84C}" srcId="{CF0E016B-C668-4D7E-8EA4-6A163189F503}" destId="{46CF2A1A-FDE6-4D6D-9FEC-460B7A9464D5}" srcOrd="4" destOrd="0" parTransId="{02A8F885-F671-4410-95CE-7154AC19DCA3}" sibTransId="{9E56AF2C-BF30-4C2D-81BA-3D50880DECB3}"/>
    <dgm:cxn modelId="{BA5C931F-39DA-48E7-89CA-9D91F882147C}" type="presOf" srcId="{CF0E016B-C668-4D7E-8EA4-6A163189F503}" destId="{CE60199A-B8DD-4648-958E-A9F683136C96}" srcOrd="0" destOrd="0" presId="urn:microsoft.com/office/officeart/2005/8/layout/vList2"/>
    <dgm:cxn modelId="{4772CB22-6705-402C-BD21-EB62AC0BC98C}" type="presOf" srcId="{F56D5471-630A-497D-84E9-D08660C80BFD}" destId="{D70ED212-EDDC-4D14-B794-5B9887509F8A}" srcOrd="0" destOrd="0" presId="urn:microsoft.com/office/officeart/2005/8/layout/vList2"/>
    <dgm:cxn modelId="{03EFF341-4143-49AE-9AFD-743C15A73EE4}" srcId="{CF0E016B-C668-4D7E-8EA4-6A163189F503}" destId="{0302AA5C-24A7-4E28-8568-F03D319A8579}" srcOrd="3" destOrd="0" parTransId="{F30F6F86-5C56-48A3-8B5B-28DDEA49385B}" sibTransId="{423E6613-5651-4426-BD21-0B2E1C6902A3}"/>
    <dgm:cxn modelId="{E5B9EB62-0604-4E59-8990-0A1A49269AE2}" srcId="{CF0E016B-C668-4D7E-8EA4-6A163189F503}" destId="{F56D5471-630A-497D-84E9-D08660C80BFD}" srcOrd="0" destOrd="0" parTransId="{6C246D0D-95B5-484D-A95C-03F7DEEBB9DF}" sibTransId="{7D819A9A-1D0A-4881-BD7B-09FBE15BDECC}"/>
    <dgm:cxn modelId="{32B68765-7B35-4E2A-BCEA-E23F9F71C0AC}" type="presOf" srcId="{0302AA5C-24A7-4E28-8568-F03D319A8579}" destId="{33CE1CB5-DECA-4621-8202-8B07F2424182}" srcOrd="0" destOrd="0" presId="urn:microsoft.com/office/officeart/2005/8/layout/vList2"/>
    <dgm:cxn modelId="{1A8B1D49-DE8C-45FE-9A04-D730B2689338}" type="presOf" srcId="{0B65D5B9-2A99-4E4F-BA06-E9CCBA9558E0}" destId="{8B4C6A11-3F40-49A1-9203-670021FB8A61}" srcOrd="0" destOrd="0" presId="urn:microsoft.com/office/officeart/2005/8/layout/vList2"/>
    <dgm:cxn modelId="{21733677-3311-40A0-90F9-123299923688}" type="presOf" srcId="{0A5925EF-629D-49B0-B8AE-0233338F03CD}" destId="{08DF5183-F559-44CB-B67F-A2DE6C51ED11}" srcOrd="0" destOrd="0" presId="urn:microsoft.com/office/officeart/2005/8/layout/vList2"/>
    <dgm:cxn modelId="{56FB5593-64F2-46E8-A799-D558F27D7439}" srcId="{CF0E016B-C668-4D7E-8EA4-6A163189F503}" destId="{0A5925EF-629D-49B0-B8AE-0233338F03CD}" srcOrd="2" destOrd="0" parTransId="{2BFDF0AF-24C4-4CD1-86AD-57076F1AFB08}" sibTransId="{C6FFFF5C-400E-499D-B214-339F224B0CA8}"/>
    <dgm:cxn modelId="{6DDDAB9A-47A3-47C8-8345-2B3B4F4E926E}" srcId="{CF0E016B-C668-4D7E-8EA4-6A163189F503}" destId="{0B65D5B9-2A99-4E4F-BA06-E9CCBA9558E0}" srcOrd="1" destOrd="0" parTransId="{68E8236A-928F-45B4-BCE2-B052D0CB61D0}" sibTransId="{EF05AC7F-4B3A-4D1F-B216-7FA491DB6E8A}"/>
    <dgm:cxn modelId="{695B1CA8-6C9D-42FD-9428-DE4C9DE32317}" type="presOf" srcId="{46CF2A1A-FDE6-4D6D-9FEC-460B7A9464D5}" destId="{3C49A620-B1B4-4A3D-A548-681E4E8359F7}" srcOrd="0" destOrd="0" presId="urn:microsoft.com/office/officeart/2005/8/layout/vList2"/>
    <dgm:cxn modelId="{296E5956-321B-4F98-B5F9-3CF313832A3E}" type="presParOf" srcId="{CE60199A-B8DD-4648-958E-A9F683136C96}" destId="{D70ED212-EDDC-4D14-B794-5B9887509F8A}" srcOrd="0" destOrd="0" presId="urn:microsoft.com/office/officeart/2005/8/layout/vList2"/>
    <dgm:cxn modelId="{A98A70DB-8FB1-498F-962C-ED26803BC682}" type="presParOf" srcId="{CE60199A-B8DD-4648-958E-A9F683136C96}" destId="{4076182E-C91D-4A1A-BF1F-DA8BAEF74BBB}" srcOrd="1" destOrd="0" presId="urn:microsoft.com/office/officeart/2005/8/layout/vList2"/>
    <dgm:cxn modelId="{89784B06-10D3-4209-9746-3BE309184F73}" type="presParOf" srcId="{CE60199A-B8DD-4648-958E-A9F683136C96}" destId="{8B4C6A11-3F40-49A1-9203-670021FB8A61}" srcOrd="2" destOrd="0" presId="urn:microsoft.com/office/officeart/2005/8/layout/vList2"/>
    <dgm:cxn modelId="{AFEF1F0E-6042-4D97-83C9-87BD3C069835}" type="presParOf" srcId="{CE60199A-B8DD-4648-958E-A9F683136C96}" destId="{63A43581-174D-4F98-98EA-3DE685934160}" srcOrd="3" destOrd="0" presId="urn:microsoft.com/office/officeart/2005/8/layout/vList2"/>
    <dgm:cxn modelId="{3287D257-1E35-4D50-84B0-475D4E9C9D97}" type="presParOf" srcId="{CE60199A-B8DD-4648-958E-A9F683136C96}" destId="{08DF5183-F559-44CB-B67F-A2DE6C51ED11}" srcOrd="4" destOrd="0" presId="urn:microsoft.com/office/officeart/2005/8/layout/vList2"/>
    <dgm:cxn modelId="{2055412C-558E-451C-A3C0-DAA2F7B121AF}" type="presParOf" srcId="{CE60199A-B8DD-4648-958E-A9F683136C96}" destId="{007C30F4-2F35-4E93-8D54-9B45C3D7FBA9}" srcOrd="5" destOrd="0" presId="urn:microsoft.com/office/officeart/2005/8/layout/vList2"/>
    <dgm:cxn modelId="{F06C7985-5DF8-4D72-A05D-F930D5458F76}" type="presParOf" srcId="{CE60199A-B8DD-4648-958E-A9F683136C96}" destId="{33CE1CB5-DECA-4621-8202-8B07F2424182}" srcOrd="6" destOrd="0" presId="urn:microsoft.com/office/officeart/2005/8/layout/vList2"/>
    <dgm:cxn modelId="{8ED9C015-444F-442F-9168-CD136859C008}" type="presParOf" srcId="{CE60199A-B8DD-4648-958E-A9F683136C96}" destId="{BDA7EB55-77E8-4431-A359-09FBF4C4ECE3}" srcOrd="7" destOrd="0" presId="urn:microsoft.com/office/officeart/2005/8/layout/vList2"/>
    <dgm:cxn modelId="{5B23E28D-EB04-441B-BD6D-43F169E16D12}" type="presParOf" srcId="{CE60199A-B8DD-4648-958E-A9F683136C96}" destId="{3C49A620-B1B4-4A3D-A548-681E4E8359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ED212-EDDC-4D14-B794-5B9887509F8A}">
      <dsp:nvSpPr>
        <dsp:cNvPr id="0" name=""/>
        <dsp:cNvSpPr/>
      </dsp:nvSpPr>
      <dsp:spPr>
        <a:xfrm>
          <a:off x="0" y="65039"/>
          <a:ext cx="9783763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Great Britain</a:t>
          </a:r>
        </a:p>
      </dsp:txBody>
      <dsp:txXfrm>
        <a:off x="29271" y="94310"/>
        <a:ext cx="9725221" cy="541083"/>
      </dsp:txXfrm>
    </dsp:sp>
    <dsp:sp modelId="{8B4C6A11-3F40-49A1-9203-670021FB8A61}">
      <dsp:nvSpPr>
        <dsp:cNvPr id="0" name=""/>
        <dsp:cNvSpPr/>
      </dsp:nvSpPr>
      <dsp:spPr>
        <a:xfrm>
          <a:off x="0" y="736664"/>
          <a:ext cx="9783763" cy="599625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France</a:t>
          </a:r>
        </a:p>
      </dsp:txBody>
      <dsp:txXfrm>
        <a:off x="29271" y="765935"/>
        <a:ext cx="9725221" cy="541083"/>
      </dsp:txXfrm>
    </dsp:sp>
    <dsp:sp modelId="{08DF5183-F559-44CB-B67F-A2DE6C51ED11}">
      <dsp:nvSpPr>
        <dsp:cNvPr id="0" name=""/>
        <dsp:cNvSpPr/>
      </dsp:nvSpPr>
      <dsp:spPr>
        <a:xfrm>
          <a:off x="0" y="1408290"/>
          <a:ext cx="9783763" cy="599625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Spain</a:t>
          </a:r>
        </a:p>
      </dsp:txBody>
      <dsp:txXfrm>
        <a:off x="29271" y="1437561"/>
        <a:ext cx="9725221" cy="541083"/>
      </dsp:txXfrm>
    </dsp:sp>
    <dsp:sp modelId="{33CE1CB5-DECA-4621-8202-8B07F2424182}">
      <dsp:nvSpPr>
        <dsp:cNvPr id="0" name=""/>
        <dsp:cNvSpPr/>
      </dsp:nvSpPr>
      <dsp:spPr>
        <a:xfrm>
          <a:off x="0" y="2079915"/>
          <a:ext cx="9783763" cy="599625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4. Japan</a:t>
          </a:r>
        </a:p>
      </dsp:txBody>
      <dsp:txXfrm>
        <a:off x="29271" y="2109186"/>
        <a:ext cx="9725221" cy="541083"/>
      </dsp:txXfrm>
    </dsp:sp>
    <dsp:sp modelId="{3C49A620-B1B4-4A3D-A548-681E4E8359F7}">
      <dsp:nvSpPr>
        <dsp:cNvPr id="0" name=""/>
        <dsp:cNvSpPr/>
      </dsp:nvSpPr>
      <dsp:spPr>
        <a:xfrm>
          <a:off x="0" y="2751540"/>
          <a:ext cx="9783763" cy="599625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5. United States</a:t>
          </a:r>
        </a:p>
      </dsp:txBody>
      <dsp:txXfrm>
        <a:off x="29271" y="2780811"/>
        <a:ext cx="9725221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2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E857B1B-1856-4523-BE62-EB9BA84305C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96BDC6-E9AB-4158-97EC-C7A114C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8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iography_of_the_British_Empi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c9grafix/559683083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sam-voyager.blogspot.com/2012/01/blog-post_391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Constitut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griot.blogspot.com/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rippolito.blogspot.com/2016/03/why-oregon-3222016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Novel_coronavirus_(2019-nCoV)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agoz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stain.pata.org/wttc-tanabe-city-kumano-tourism-bureau-japan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-son.blogspot.com/2011/01/call-113-simple-equatio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sicayotrosingredientes.blogspot.com/2014/09/la-escala-musical.html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C2D16-D297-400F-9F6C-D68B92978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992" b="155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2962C-BEDD-44CC-AF30-408E2A2F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Nationalism &amp; Colonization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Day #2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2E1B7-81DC-47B6-AADF-EBD5AEFAD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>
            <a:normAutofit/>
          </a:bodyPr>
          <a:lstStyle/>
          <a:p>
            <a:r>
              <a:rPr lang="en-US"/>
              <a:t>Ms. 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080E-E39C-4059-BFBB-6DEF0B054BCF}"/>
              </a:ext>
            </a:extLst>
          </p:cNvPr>
          <p:cNvSpPr txBox="1"/>
          <p:nvPr/>
        </p:nvSpPr>
        <p:spPr>
          <a:xfrm>
            <a:off x="9824044" y="6657945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Historiography_of_the_British_Empi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A0B0-55B4-47B6-B832-8625E795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I. Colonization: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A. who was involved?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72B1299-E698-4DC8-8191-1532D9550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6571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969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8E024-F457-4721-9DE4-A60910BE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722"/>
            <a:ext cx="5598957" cy="9900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b.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497F-50F3-456B-8E84-15A7ED69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11680"/>
            <a:ext cx="5598957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1. Defined as a love of one’s country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2.</a:t>
            </a:r>
            <a:r>
              <a:rPr lang="en-US" sz="3000" b="1" dirty="0">
                <a:solidFill>
                  <a:schemeClr val="bg1"/>
                </a:solidFill>
              </a:rPr>
              <a:t>Nationalism swept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    Europe in 1800s to early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         1900s</a:t>
            </a:r>
            <a:r>
              <a:rPr lang="en-US" sz="3000" b="1" dirty="0">
                <a:solidFill>
                  <a:schemeClr val="tx2"/>
                </a:solidFill>
              </a:rPr>
              <a:t>Europe </a:t>
            </a:r>
            <a:r>
              <a:rPr lang="en-US" sz="4000" b="1" dirty="0">
                <a:solidFill>
                  <a:schemeClr val="tx2"/>
                </a:solidFill>
              </a:rPr>
              <a:t>in 1800s to early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         1900s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774352A-DCC4-4ECD-9A2F-90EF9D6C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4654" y="1508688"/>
            <a:ext cx="4013879" cy="4013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058B1-0745-4D08-A07A-1FE85FC6A0A6}"/>
              </a:ext>
            </a:extLst>
          </p:cNvPr>
          <p:cNvSpPr txBox="1"/>
          <p:nvPr/>
        </p:nvSpPr>
        <p:spPr>
          <a:xfrm>
            <a:off x="9180577" y="5322512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mc9grafix/55968308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5A3E-B991-4F15-B4C7-3A73B488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Characteristics of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355E-0084-439B-8AB5-94A6A05A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1. A common language</a:t>
            </a:r>
          </a:p>
          <a:p>
            <a:pPr algn="ctr"/>
            <a:r>
              <a:rPr lang="en-US" sz="2800" b="1" dirty="0"/>
              <a:t>2. One government</a:t>
            </a:r>
          </a:p>
          <a:p>
            <a:pPr algn="ctr"/>
            <a:r>
              <a:rPr lang="en-US" sz="2800" b="1" dirty="0"/>
              <a:t>3. Shared common history</a:t>
            </a:r>
          </a:p>
          <a:p>
            <a:pPr algn="ctr"/>
            <a:r>
              <a:rPr lang="en-US" sz="2800" b="1" dirty="0"/>
              <a:t>4. History education for citizens</a:t>
            </a:r>
          </a:p>
          <a:p>
            <a:pPr algn="ctr"/>
            <a:r>
              <a:rPr lang="en-US" sz="2800" b="1" dirty="0"/>
              <a:t>5. Common culture</a:t>
            </a:r>
          </a:p>
        </p:txBody>
      </p:sp>
    </p:spTree>
    <p:extLst>
      <p:ext uri="{BB962C8B-B14F-4D97-AF65-F5344CB8AC3E}">
        <p14:creationId xmlns:p14="http://schemas.microsoft.com/office/powerpoint/2010/main" val="267112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18DEC-9B38-4699-982A-FC057CBD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6" y="838646"/>
            <a:ext cx="4429124" cy="51807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III. NATIONALISM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     </a:t>
            </a:r>
            <a:r>
              <a:rPr lang="en-US" sz="2800" b="1" dirty="0">
                <a:solidFill>
                  <a:schemeClr val="bg1"/>
                </a:solidFill>
              </a:rPr>
              <a:t>Characteristics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     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3B95-4985-49DA-A279-27901E3F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A.  </a:t>
            </a:r>
            <a:r>
              <a:rPr lang="en-US" sz="2400" b="1" dirty="0">
                <a:solidFill>
                  <a:srgbClr val="FF0000"/>
                </a:solidFill>
              </a:rPr>
              <a:t>What are the characteristics of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nationalism?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1. </a:t>
            </a:r>
            <a:r>
              <a:rPr lang="en-US" sz="2800" b="1" dirty="0"/>
              <a:t>A common language: </a:t>
            </a:r>
            <a:r>
              <a:rPr lang="en-US" sz="2000" b="1" dirty="0">
                <a:solidFill>
                  <a:schemeClr val="tx2"/>
                </a:solidFill>
              </a:rPr>
              <a:t>unites</a:t>
            </a:r>
          </a:p>
          <a:p>
            <a:pPr marL="457200" lvl="2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                                                                  people 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2. Multilingual: multiple languages, people</a:t>
            </a:r>
          </a:p>
          <a:p>
            <a:pPr marL="457200" lvl="2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  still love their country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7F91B0-116D-4E7B-A495-685437057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9213" y="5056094"/>
            <a:ext cx="2467086" cy="15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0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75A510-99DD-46D8-AE1A-CB86DEDF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919E56-817A-4365-8FCB-F7BC7184B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9C1C2-DCE1-4DA7-AA7A-5957AEF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864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02B77-B1C9-4092-B5D4-461055D6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/>
              <a:t>B. One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FA3F-4AEA-4B69-A570-0EF9CAC7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91" y="2432685"/>
            <a:ext cx="9144000" cy="5662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2"/>
                </a:solidFill>
              </a:rPr>
              <a:t>1.  United States:  The US Constitution</a:t>
            </a:r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95A0DACD-F91E-4DFD-BF3A-C0A18A3C6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288" b="2043"/>
          <a:stretch/>
        </p:blipFill>
        <p:spPr>
          <a:xfrm>
            <a:off x="1314670" y="3097411"/>
            <a:ext cx="5838825" cy="329069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D25A3F-932C-4A87-8D1A-F4A068E26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247" r="24822" b="2"/>
          <a:stretch/>
        </p:blipFill>
        <p:spPr>
          <a:xfrm>
            <a:off x="7305028" y="3090336"/>
            <a:ext cx="3572303" cy="32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AAA6-403C-4FF5-A58A-EBBE3DDD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dirty="0"/>
              <a:t>C. Common</a:t>
            </a:r>
            <a:br>
              <a:rPr lang="en-US" dirty="0"/>
            </a:br>
            <a:r>
              <a:rPr lang="en-US" dirty="0"/>
              <a:t>     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05FF-962C-4E43-AA49-F9E98E40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r>
              <a:rPr lang="en-US" sz="2000" b="1"/>
              <a:t>1. US </a:t>
            </a:r>
          </a:p>
          <a:p>
            <a:pPr lvl="1"/>
            <a:r>
              <a:rPr lang="en-US" b="1"/>
              <a:t>a) American Revolution</a:t>
            </a:r>
          </a:p>
          <a:p>
            <a:pPr lvl="1"/>
            <a:r>
              <a:rPr lang="en-US" b="1"/>
              <a:t>b) Civil War</a:t>
            </a:r>
          </a:p>
          <a:p>
            <a:pPr lvl="1"/>
            <a:r>
              <a:rPr lang="en-US" b="1"/>
              <a:t>c) Westward Expansion</a:t>
            </a:r>
          </a:p>
          <a:p>
            <a:pPr lvl="1"/>
            <a:r>
              <a:rPr lang="en-US" b="1"/>
              <a:t>d) Imperialism</a:t>
            </a:r>
          </a:p>
          <a:p>
            <a:pPr lvl="1"/>
            <a:r>
              <a:rPr lang="en-US" b="1"/>
              <a:t>e) World War I </a:t>
            </a:r>
          </a:p>
          <a:p>
            <a:pPr lvl="1"/>
            <a:r>
              <a:rPr lang="en-US" b="1"/>
              <a:t>f) Today:  Covid-19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62F77-1479-4D2D-B6C8-31B802DC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4720" y="0"/>
            <a:ext cx="744728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C1B0C-3DC9-42D7-83F4-4BA553581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6275" y="534115"/>
            <a:ext cx="3490790" cy="3525420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grass, sheep, valley&#10;&#10;Description automatically generated">
            <a:extLst>
              <a:ext uri="{FF2B5EF4-FFF2-40B4-BE49-F238E27FC236}">
                <a16:creationId xmlns:a16="http://schemas.microsoft.com/office/drawing/2014/main" id="{967262CA-7B95-40CF-8051-F6440651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0882" y="1409599"/>
            <a:ext cx="3168665" cy="17744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43A038-D982-4F12-AA93-4700675D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933" y="534118"/>
            <a:ext cx="2919428" cy="2506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A40F9-5ECE-4397-9B8F-CCA17D87C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6275" y="4213865"/>
            <a:ext cx="3490790" cy="2208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5FBB2-EBF1-469C-A635-09EABA04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359" y="3192739"/>
            <a:ext cx="2914267" cy="3230115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ake, decorated, fruit, birthday&#10;&#10;Description automatically generated">
            <a:extLst>
              <a:ext uri="{FF2B5EF4-FFF2-40B4-BE49-F238E27FC236}">
                <a16:creationId xmlns:a16="http://schemas.microsoft.com/office/drawing/2014/main" id="{6DFB8C28-B3E0-44BB-A430-704CEBAEE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3961" y="3512161"/>
            <a:ext cx="2591268" cy="2591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CC253-599E-48D2-9F9C-ACEB715AAB2C}"/>
              </a:ext>
            </a:extLst>
          </p:cNvPr>
          <p:cNvSpPr txBox="1"/>
          <p:nvPr/>
        </p:nvSpPr>
        <p:spPr>
          <a:xfrm>
            <a:off x="9177273" y="5903374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Novel_coronavirus_(2019-nCoV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4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8CD4-DCB0-4F98-B76B-BDB432B0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4176"/>
            <a:ext cx="3886199" cy="1508760"/>
          </a:xfrm>
        </p:spPr>
        <p:txBody>
          <a:bodyPr>
            <a:normAutofit/>
          </a:bodyPr>
          <a:lstStyle/>
          <a:p>
            <a:r>
              <a:rPr lang="en-US" dirty="0"/>
              <a:t>D. History</a:t>
            </a:r>
            <a:br>
              <a:rPr lang="en-US" dirty="0"/>
            </a:br>
            <a:r>
              <a:rPr lang="en-US" dirty="0"/>
              <a:t>    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3423-B146-450F-A117-84AB95CE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011680"/>
            <a:ext cx="3945297" cy="4206240"/>
          </a:xfrm>
        </p:spPr>
        <p:txBody>
          <a:bodyPr>
            <a:normAutofit/>
          </a:bodyPr>
          <a:lstStyle/>
          <a:p>
            <a:r>
              <a:rPr lang="en-US" sz="2000"/>
              <a:t>1. History Classes</a:t>
            </a:r>
          </a:p>
          <a:p>
            <a:pPr lvl="1"/>
            <a:r>
              <a:rPr lang="en-US" dirty="0"/>
              <a:t>a) US History</a:t>
            </a:r>
          </a:p>
          <a:p>
            <a:pPr lvl="1"/>
            <a:r>
              <a:rPr lang="en-US" dirty="0"/>
              <a:t>b) Great Britain: teaches their history</a:t>
            </a:r>
          </a:p>
          <a:p>
            <a:pPr lvl="1"/>
            <a:r>
              <a:rPr lang="en-US" dirty="0"/>
              <a:t>c) Spain: teaches their history</a:t>
            </a:r>
          </a:p>
          <a:p>
            <a:pPr lvl="1"/>
            <a:r>
              <a:rPr lang="en-US" dirty="0"/>
              <a:t>d) Japan: </a:t>
            </a:r>
            <a:r>
              <a:rPr lang="en-US"/>
              <a:t>teachs</a:t>
            </a:r>
            <a:r>
              <a:rPr lang="en-US" dirty="0"/>
              <a:t> their history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94D45AE-1E70-46DE-8CEB-37E01B080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3120" y="0"/>
            <a:ext cx="75488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4AD36-4F46-4173-8A18-BA4C2267A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3" y="0"/>
            <a:ext cx="4027471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astle with a clock tower in front of a large body of water&#10;&#10;Description automatically generated">
            <a:extLst>
              <a:ext uri="{FF2B5EF4-FFF2-40B4-BE49-F238E27FC236}">
                <a16:creationId xmlns:a16="http://schemas.microsoft.com/office/drawing/2014/main" id="{D326E73D-EECB-4FBD-8AAF-B9408DF5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9017" y="793408"/>
            <a:ext cx="3376964" cy="2380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DEE670-2A62-4487-B887-E9EE5364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4592" y="0"/>
            <a:ext cx="3107408" cy="28289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1C101-B43C-419E-8197-06D7E53B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4" y="4109826"/>
            <a:ext cx="4016442" cy="27481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AE892B-B008-4202-A3A4-E2280B0A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9034" y="2989781"/>
            <a:ext cx="3092966" cy="3868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ountain, outdoor, train, forest&#10;&#10;Description automatically generated">
            <a:extLst>
              <a:ext uri="{FF2B5EF4-FFF2-40B4-BE49-F238E27FC236}">
                <a16:creationId xmlns:a16="http://schemas.microsoft.com/office/drawing/2014/main" id="{25796E8D-5C2D-4231-A103-8125BEF27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10289" y="3942554"/>
            <a:ext cx="2459976" cy="19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A17B-5FA8-4C14-AFF4-E1B5952A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dirty="0"/>
              <a:t>E. </a:t>
            </a:r>
            <a:r>
              <a:rPr lang="en-US"/>
              <a:t>Common </a:t>
            </a:r>
            <a:br>
              <a:rPr lang="en-US"/>
            </a:br>
            <a:r>
              <a:rPr lang="en-US"/>
              <a:t>     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8260-B645-4493-88C5-DBE57841D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r>
              <a:rPr lang="en-US" sz="2000"/>
              <a:t>1. Shared beliefs</a:t>
            </a:r>
          </a:p>
          <a:p>
            <a:r>
              <a:rPr lang="en-US" sz="2000"/>
              <a:t>2. Shared customs</a:t>
            </a:r>
          </a:p>
          <a:p>
            <a:r>
              <a:rPr lang="en-US" sz="2000"/>
              <a:t>3. Shared religion</a:t>
            </a:r>
          </a:p>
          <a:p>
            <a:r>
              <a:rPr lang="en-US" sz="2000"/>
              <a:t>4. Shared music</a:t>
            </a:r>
          </a:p>
          <a:p>
            <a:r>
              <a:rPr lang="en-US" sz="2000"/>
              <a:t>5. Shared way of life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62F77-1479-4D2D-B6C8-31B802DC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4720" y="0"/>
            <a:ext cx="744728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C1B0C-3DC9-42D7-83F4-4BA553581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6275" y="534115"/>
            <a:ext cx="3490790" cy="3525420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AE57FA-C40A-4E37-B917-BE4EE9B23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0882" y="1241993"/>
            <a:ext cx="3168665" cy="21096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43A038-D982-4F12-AA93-4700675D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933" y="534118"/>
            <a:ext cx="2919428" cy="2506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A40F9-5ECE-4397-9B8F-CCA17D87C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6275" y="4213865"/>
            <a:ext cx="3490790" cy="2208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5FBB2-EBF1-469C-A635-09EABA04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359" y="3192739"/>
            <a:ext cx="2914267" cy="3230115"/>
          </a:xfrm>
          <a:prstGeom prst="rect">
            <a:avLst/>
          </a:prstGeom>
          <a:solidFill>
            <a:srgbClr val="FFFFFF"/>
          </a:solidFill>
          <a:ln w="1270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A46D7F9-5024-4BEA-B120-BF201BA76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3961" y="3427867"/>
            <a:ext cx="2591268" cy="27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1992</TotalTime>
  <Words>279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Black</vt:lpstr>
      <vt:lpstr>Corbel</vt:lpstr>
      <vt:lpstr>Wingdings</vt:lpstr>
      <vt:lpstr>Banded</vt:lpstr>
      <vt:lpstr>Nationalism &amp; Colonization Day #2</vt:lpstr>
      <vt:lpstr>I. Colonization:             A. who was involved?</vt:lpstr>
      <vt:lpstr>b. nationalism</vt:lpstr>
      <vt:lpstr>II. Characteristics of Nationalism</vt:lpstr>
      <vt:lpstr>III. NATIONALISM       Characteristics          </vt:lpstr>
      <vt:lpstr>B. One government </vt:lpstr>
      <vt:lpstr>C. Common       History</vt:lpstr>
      <vt:lpstr>D. History      Education</vt:lpstr>
      <vt:lpstr>E. Common       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Day #2</dc:title>
  <dc:creator>linda ha</dc:creator>
  <cp:lastModifiedBy>linda ha</cp:lastModifiedBy>
  <cp:revision>30</cp:revision>
  <dcterms:created xsi:type="dcterms:W3CDTF">2020-03-30T04:11:52Z</dcterms:created>
  <dcterms:modified xsi:type="dcterms:W3CDTF">2020-03-31T13:24:40Z</dcterms:modified>
</cp:coreProperties>
</file>