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2" r:id="rId1"/>
  </p:sldMasterIdLst>
  <p:handoutMasterIdLst>
    <p:handoutMasterId r:id="rId14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B31922-64D2-4341-894C-5AA37A6A309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9520B1-9423-4858-A12D-EC7943F9F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60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9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761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0001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931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833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6717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95256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214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54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1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06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3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0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3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1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86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0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Civil War Begins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Ms. Ha</a:t>
            </a:r>
          </a:p>
          <a:p>
            <a:r>
              <a:rPr lang="en-US" sz="3600" b="1" dirty="0" smtClean="0"/>
              <a:t>Chapter 26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72" y="4108704"/>
            <a:ext cx="3890772" cy="25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13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640756"/>
            <a:ext cx="6656322" cy="1303867"/>
          </a:xfrm>
        </p:spPr>
        <p:txBody>
          <a:bodyPr/>
          <a:lstStyle/>
          <a:p>
            <a:r>
              <a:rPr lang="en-US" dirty="0" smtClean="0"/>
              <a:t>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D. Top Military Leaders:						</a:t>
            </a:r>
          </a:p>
          <a:p>
            <a:pPr lvl="1"/>
            <a:r>
              <a:rPr lang="en-US" sz="2800" b="1" dirty="0" smtClean="0"/>
              <a:t>1. North									</a:t>
            </a:r>
          </a:p>
          <a:p>
            <a:pPr lvl="1"/>
            <a:r>
              <a:rPr lang="en-US" sz="2800" b="1" dirty="0" smtClean="0"/>
              <a:t>2. Ulysses S. Grant</a:t>
            </a:r>
          </a:p>
          <a:p>
            <a:pPr lvl="1"/>
            <a:r>
              <a:rPr lang="en-US" sz="2800" b="1" dirty="0" smtClean="0"/>
              <a:t>3. South							</a:t>
            </a:r>
            <a:r>
              <a:rPr lang="en-US" sz="3600" b="1" dirty="0" smtClean="0"/>
              <a:t>      LEE</a:t>
            </a:r>
          </a:p>
          <a:p>
            <a:pPr lvl="1"/>
            <a:r>
              <a:rPr lang="en-US" sz="2800" b="1" dirty="0" smtClean="0"/>
              <a:t>4. Robert E. Lee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10" y="182880"/>
            <a:ext cx="2399513" cy="291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50" y="2381503"/>
            <a:ext cx="34385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5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VII. Outcome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A. Brutal Civil War</a:t>
            </a:r>
          </a:p>
          <a:p>
            <a:pPr lvl="1"/>
            <a:r>
              <a:rPr lang="en-US" b="1" dirty="0" smtClean="0"/>
              <a:t>1. </a:t>
            </a:r>
            <a:r>
              <a:rPr lang="en-US" b="1" dirty="0" smtClean="0">
                <a:solidFill>
                  <a:srgbClr val="0070C0"/>
                </a:solidFill>
              </a:rPr>
              <a:t>NORTH or the UNION Won</a:t>
            </a:r>
          </a:p>
          <a:p>
            <a:pPr lvl="1"/>
            <a:r>
              <a:rPr lang="en-US" b="1" dirty="0" smtClean="0"/>
              <a:t>2. President of the US: Abe Lincoln led the country</a:t>
            </a:r>
          </a:p>
          <a:p>
            <a:pPr lvl="1"/>
            <a:r>
              <a:rPr lang="en-US" b="1" dirty="0" smtClean="0"/>
              <a:t>3. Years: 1861-1865</a:t>
            </a:r>
          </a:p>
          <a:p>
            <a:pPr lvl="1"/>
            <a:r>
              <a:rPr lang="en-US" b="1" dirty="0" smtClean="0"/>
              <a:t>4. </a:t>
            </a:r>
            <a:r>
              <a:rPr lang="en-US" sz="2400" b="1" dirty="0" smtClean="0"/>
              <a:t>Death total: 618,222 men </a:t>
            </a:r>
          </a:p>
          <a:p>
            <a:pPr lvl="1"/>
            <a:r>
              <a:rPr lang="en-US" sz="2400" b="1" dirty="0"/>
              <a:t> </a:t>
            </a:r>
            <a:r>
              <a:rPr lang="en-US" sz="2400" b="1" dirty="0" smtClean="0"/>
              <a:t>    a)  </a:t>
            </a:r>
            <a:r>
              <a:rPr lang="en-US" b="1" dirty="0" smtClean="0"/>
              <a:t>(N) 360,222 </a:t>
            </a:r>
          </a:p>
          <a:p>
            <a:pPr lvl="1"/>
            <a:r>
              <a:rPr lang="en-US" b="1" dirty="0"/>
              <a:t> </a:t>
            </a:r>
            <a:r>
              <a:rPr lang="en-US" b="1" dirty="0" smtClean="0"/>
              <a:t>     b)   (S)  258,000 </a:t>
            </a:r>
          </a:p>
          <a:p>
            <a:pPr lvl="1"/>
            <a:r>
              <a:rPr lang="en-US" b="1" dirty="0"/>
              <a:t>5</a:t>
            </a:r>
            <a:r>
              <a:rPr lang="en-US" b="1" dirty="0" smtClean="0"/>
              <a:t>. Reconstruction: time period to bring the South “back in” to the North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22" y="1426464"/>
            <a:ext cx="3209293" cy="3767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59" y="4039933"/>
            <a:ext cx="1324547" cy="132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B. United States Amendments passed:</a:t>
            </a:r>
          </a:p>
          <a:p>
            <a:pPr lvl="1"/>
            <a:r>
              <a:rPr lang="en-US" sz="2400" b="1" dirty="0" smtClean="0"/>
              <a:t>1. </a:t>
            </a:r>
            <a:r>
              <a:rPr lang="en-US" sz="2400" b="1" dirty="0" smtClean="0">
                <a:solidFill>
                  <a:srgbClr val="FF0000"/>
                </a:solidFill>
              </a:rPr>
              <a:t>13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</a:rPr>
              <a:t> Amendment:</a:t>
            </a:r>
            <a:r>
              <a:rPr lang="en-US" sz="2400" b="1" dirty="0" smtClean="0"/>
              <a:t> banned slavery in the United States</a:t>
            </a:r>
          </a:p>
          <a:p>
            <a:pPr lvl="1"/>
            <a:r>
              <a:rPr lang="en-US" sz="2400" b="1" dirty="0" smtClean="0"/>
              <a:t>2. </a:t>
            </a:r>
            <a:r>
              <a:rPr lang="en-US" sz="2400" b="1" dirty="0" smtClean="0">
                <a:solidFill>
                  <a:srgbClr val="FF0000"/>
                </a:solidFill>
              </a:rPr>
              <a:t>14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Amendment: </a:t>
            </a:r>
            <a:r>
              <a:rPr lang="en-US" sz="2400" b="1" dirty="0" smtClean="0"/>
              <a:t>citizenship to all people born/naturalized &amp; </a:t>
            </a:r>
          </a:p>
          <a:p>
            <a:pPr marL="457200" lvl="1" indent="0">
              <a:buNone/>
            </a:pPr>
            <a:r>
              <a:rPr lang="en-US" sz="2400" b="1" dirty="0" smtClean="0"/>
              <a:t>                                      equal protection under the law</a:t>
            </a:r>
          </a:p>
          <a:p>
            <a:pPr lvl="1"/>
            <a:r>
              <a:rPr lang="en-US" sz="2400" b="1" dirty="0" smtClean="0"/>
              <a:t>3. </a:t>
            </a:r>
            <a:r>
              <a:rPr lang="en-US" sz="2400" b="1" dirty="0" smtClean="0">
                <a:solidFill>
                  <a:srgbClr val="FF0000"/>
                </a:solidFill>
              </a:rPr>
              <a:t>15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Amendment: </a:t>
            </a:r>
            <a:r>
              <a:rPr lang="en-US" sz="2400" b="1" dirty="0" smtClean="0"/>
              <a:t>blacks could now vote in elections in the US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25" y="5023191"/>
            <a:ext cx="3304031" cy="1858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28" y="630385"/>
            <a:ext cx="4707826" cy="2466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167470"/>
            <a:ext cx="2253996" cy="225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What is a Civil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A. Civil War</a:t>
            </a:r>
          </a:p>
          <a:p>
            <a:pPr lvl="1"/>
            <a:r>
              <a:rPr lang="en-US" sz="2800" b="1" dirty="0" smtClean="0"/>
              <a:t>1. War on one’s own soil</a:t>
            </a:r>
          </a:p>
          <a:p>
            <a:pPr lvl="1"/>
            <a:r>
              <a:rPr lang="en-US" sz="2800" b="1" dirty="0" smtClean="0"/>
              <a:t>2. North v. South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16" y="3332731"/>
            <a:ext cx="5709540" cy="28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24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II. Civil War Begins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A. Fort Sumter</a:t>
            </a:r>
          </a:p>
          <a:p>
            <a:endParaRPr lang="en-US" b="1" dirty="0" smtClean="0"/>
          </a:p>
          <a:p>
            <a:pPr lvl="1"/>
            <a:r>
              <a:rPr lang="en-US" sz="2400" b="1" dirty="0" smtClean="0"/>
              <a:t>1. Island: South Carolina</a:t>
            </a:r>
          </a:p>
          <a:p>
            <a:pPr lvl="1"/>
            <a:r>
              <a:rPr lang="en-US" sz="2400" b="1" dirty="0" smtClean="0"/>
              <a:t>2. Charleston Harbor</a:t>
            </a:r>
          </a:p>
          <a:p>
            <a:pPr lvl="1"/>
            <a:r>
              <a:rPr lang="en-US" sz="2400" b="1" dirty="0" smtClean="0"/>
              <a:t>3. Union controlled</a:t>
            </a:r>
          </a:p>
          <a:p>
            <a:pPr lvl="1"/>
            <a:r>
              <a:rPr lang="en-US" sz="2400" b="1" dirty="0" smtClean="0"/>
              <a:t>4. FIRST SHOT OF CIVIL WAR: fired by South on April 12, 1861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087" y="2556932"/>
            <a:ext cx="5154165" cy="230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1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5. Union Major Robert Anderson</a:t>
            </a:r>
          </a:p>
          <a:p>
            <a:r>
              <a:rPr lang="en-US" sz="2800" b="1" dirty="0" smtClean="0"/>
              <a:t>6. Surrendered on </a:t>
            </a:r>
            <a:r>
              <a:rPr lang="en-US" sz="2800" b="1" dirty="0"/>
              <a:t>A</a:t>
            </a:r>
            <a:r>
              <a:rPr lang="en-US" sz="2800" b="1" dirty="0" smtClean="0"/>
              <a:t>pril 13, 1861</a:t>
            </a:r>
          </a:p>
          <a:p>
            <a:r>
              <a:rPr lang="en-US" sz="2800" b="1" dirty="0" smtClean="0"/>
              <a:t>7. Fort Sumter fell / no deaths</a:t>
            </a:r>
          </a:p>
          <a:p>
            <a:r>
              <a:rPr lang="en-US" sz="2800" b="1" dirty="0" smtClean="0"/>
              <a:t>8. United Northern people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00" y="3479247"/>
            <a:ext cx="4001333" cy="2667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46" y="946219"/>
            <a:ext cx="4941087" cy="2186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68" y="682869"/>
            <a:ext cx="2588032" cy="271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III. Union Divided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A. North 	                                                    B. South</a:t>
            </a:r>
          </a:p>
          <a:p>
            <a:pPr lvl="1"/>
            <a:r>
              <a:rPr lang="en-US" b="1" dirty="0" smtClean="0"/>
              <a:t>1. Called the “Union”								1. Called </a:t>
            </a:r>
            <a:r>
              <a:rPr lang="en-US" b="1" dirty="0" err="1" smtClean="0"/>
              <a:t>the:“Confederacy</a:t>
            </a:r>
            <a:r>
              <a:rPr lang="en-US" b="1" dirty="0" smtClean="0"/>
              <a:t>”              or the Yankees												      or Rebels</a:t>
            </a:r>
          </a:p>
          <a:p>
            <a:pPr lvl="1"/>
            <a:r>
              <a:rPr lang="en-US" b="1" dirty="0" smtClean="0"/>
              <a:t>2. Wore: Blue</a:t>
            </a:r>
            <a:r>
              <a:rPr lang="en-US" dirty="0" smtClean="0"/>
              <a:t>										</a:t>
            </a:r>
            <a:r>
              <a:rPr lang="en-US" b="1" dirty="0" smtClean="0"/>
              <a:t>2. Wore: Grey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737644"/>
            <a:ext cx="1760347" cy="3138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00" y="3826935"/>
            <a:ext cx="1739900" cy="231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4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IV. Loyalty and Division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A. North: 23 states loyal</a:t>
            </a:r>
          </a:p>
          <a:p>
            <a:r>
              <a:rPr lang="en-US" sz="2800" b="1" dirty="0" smtClean="0"/>
              <a:t>B. South: 11 succeeded </a:t>
            </a:r>
          </a:p>
          <a:p>
            <a:pPr lvl="1"/>
            <a:r>
              <a:rPr lang="en-US" b="1" dirty="0" smtClean="0"/>
              <a:t>1. Virginia					6. Alabama			11. Florida</a:t>
            </a:r>
          </a:p>
          <a:p>
            <a:pPr lvl="1"/>
            <a:r>
              <a:rPr lang="en-US" b="1" dirty="0" smtClean="0"/>
              <a:t>2. Arkansas					7. Mississippi</a:t>
            </a:r>
          </a:p>
          <a:p>
            <a:pPr lvl="1"/>
            <a:r>
              <a:rPr lang="en-US" b="1" dirty="0" smtClean="0"/>
              <a:t>3. North Carolina				8. Tennessee</a:t>
            </a:r>
          </a:p>
          <a:p>
            <a:pPr lvl="1"/>
            <a:r>
              <a:rPr lang="en-US" b="1" dirty="0" smtClean="0"/>
              <a:t>4. South Carolina				9. Texas</a:t>
            </a:r>
          </a:p>
          <a:p>
            <a:pPr lvl="1"/>
            <a:r>
              <a:rPr lang="en-US" b="1" dirty="0" smtClean="0"/>
              <a:t>5. Georgia				     10.  Louisiana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4092057"/>
            <a:ext cx="3572255" cy="2054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828" y="-180015"/>
            <a:ext cx="4348077" cy="288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V. Each Side had Advantages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. North had more:						B. South had more:</a:t>
            </a:r>
          </a:p>
          <a:p>
            <a:pPr lvl="1"/>
            <a:r>
              <a:rPr lang="en-US" b="1" dirty="0"/>
              <a:t>1</a:t>
            </a:r>
            <a:r>
              <a:rPr lang="en-US" b="1" dirty="0" smtClean="0"/>
              <a:t>) People &amp; immigrants						1) More cotton: clothing</a:t>
            </a:r>
          </a:p>
          <a:p>
            <a:pPr lvl="1"/>
            <a:r>
              <a:rPr lang="en-US" b="1" dirty="0" smtClean="0"/>
              <a:t>2) Factories									2) First-rate generals</a:t>
            </a:r>
          </a:p>
          <a:p>
            <a:pPr lvl="1"/>
            <a:r>
              <a:rPr lang="en-US" b="1" dirty="0"/>
              <a:t>3</a:t>
            </a:r>
            <a:r>
              <a:rPr lang="en-US" b="1" dirty="0" smtClean="0"/>
              <a:t>) More food									3) Highly motivated soldiers</a:t>
            </a:r>
          </a:p>
          <a:p>
            <a:pPr lvl="1"/>
            <a:r>
              <a:rPr lang="en-US" b="1" dirty="0" smtClean="0"/>
              <a:t>4) Railroad Systems						</a:t>
            </a:r>
            <a:r>
              <a:rPr lang="en-US" b="1" smtClean="0"/>
              <a:t>	4) </a:t>
            </a:r>
            <a:r>
              <a:rPr lang="en-US" b="1" dirty="0" smtClean="0"/>
              <a:t>“Home Court” advantage</a:t>
            </a:r>
          </a:p>
          <a:p>
            <a:pPr lvl="1"/>
            <a:r>
              <a:rPr lang="en-US" b="1" dirty="0"/>
              <a:t>5</a:t>
            </a:r>
            <a:r>
              <a:rPr lang="en-US" b="1" dirty="0" smtClean="0"/>
              <a:t>) Better medical care</a:t>
            </a:r>
          </a:p>
          <a:p>
            <a:pPr lvl="1"/>
            <a:r>
              <a:rPr lang="en-US" b="1" dirty="0" smtClean="0"/>
              <a:t>6) Better shelter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1" y="231985"/>
            <a:ext cx="210312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8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VI. Military Plans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957815" cy="3318936"/>
          </a:xfrm>
        </p:spPr>
        <p:txBody>
          <a:bodyPr/>
          <a:lstStyle/>
          <a:p>
            <a:r>
              <a:rPr lang="en-US" b="1" dirty="0"/>
              <a:t>A</a:t>
            </a:r>
            <a:r>
              <a:rPr lang="en-US" b="1" dirty="0" smtClean="0"/>
              <a:t>. The North:								B. The South:</a:t>
            </a:r>
          </a:p>
          <a:p>
            <a:pPr lvl="1"/>
            <a:r>
              <a:rPr lang="en-US" sz="1800" b="1" dirty="0" smtClean="0"/>
              <a:t>1. OFFENSIVE: go after						        1. DEFENSIVE: fend off attacks</a:t>
            </a:r>
          </a:p>
          <a:p>
            <a:pPr lvl="2"/>
            <a:r>
              <a:rPr lang="en-US" b="1" dirty="0"/>
              <a:t>a</a:t>
            </a:r>
            <a:r>
              <a:rPr lang="en-US" b="1" dirty="0" smtClean="0"/>
              <a:t>) Blockade Southern ports					      a) Defense</a:t>
            </a:r>
          </a:p>
          <a:p>
            <a:pPr lvl="2"/>
            <a:r>
              <a:rPr lang="en-US" b="1" dirty="0"/>
              <a:t>b</a:t>
            </a:r>
            <a:r>
              <a:rPr lang="en-US" b="1" dirty="0" smtClean="0"/>
              <a:t>) Split Confederacy: use Mississippi River		      b) Attack: ONLY if an opportunity </a:t>
            </a:r>
          </a:p>
          <a:p>
            <a:pPr lvl="2"/>
            <a:r>
              <a:rPr lang="en-US" b="1" dirty="0"/>
              <a:t>c</a:t>
            </a:r>
            <a:r>
              <a:rPr lang="en-US" b="1" dirty="0" smtClean="0"/>
              <a:t>) Capture Confederate capital: Richmond VA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16" y="4651114"/>
            <a:ext cx="1829848" cy="1495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661538"/>
            <a:ext cx="1668253" cy="1624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4273" y="669443"/>
            <a:ext cx="1652016" cy="16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43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C. President Abe Lincoln:</a:t>
            </a:r>
          </a:p>
          <a:p>
            <a:pPr lvl="1"/>
            <a:r>
              <a:rPr lang="en-US" sz="2800" b="1" dirty="0" smtClean="0"/>
              <a:t>1. Emancipation Proclamation:  on January 1, 1863</a:t>
            </a:r>
          </a:p>
          <a:p>
            <a:pPr lvl="1"/>
            <a:r>
              <a:rPr lang="en-US" sz="2800" b="1" dirty="0" smtClean="0"/>
              <a:t>2. Slaves were free in the South</a:t>
            </a:r>
          </a:p>
          <a:p>
            <a:pPr lvl="1"/>
            <a:r>
              <a:rPr lang="en-US" sz="2800" b="1" dirty="0" smtClean="0"/>
              <a:t>3. Had to win the Civil War to make it happen</a:t>
            </a:r>
          </a:p>
          <a:p>
            <a:pPr lvl="1"/>
            <a:r>
              <a:rPr lang="en-US" sz="2800" b="1" dirty="0" smtClean="0"/>
              <a:t>4. Southern President: Jefferson Davis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1407" y="3876840"/>
            <a:ext cx="1886172" cy="2441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56" y="678447"/>
            <a:ext cx="1621536" cy="24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4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318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</vt:lpstr>
      <vt:lpstr>The Civil War Begins</vt:lpstr>
      <vt:lpstr>I. What is a Civil War?</vt:lpstr>
      <vt:lpstr>II. Civil War Begins</vt:lpstr>
      <vt:lpstr>PowerPoint Presentation</vt:lpstr>
      <vt:lpstr>III. Union Divided</vt:lpstr>
      <vt:lpstr>IV. Loyalty and Division</vt:lpstr>
      <vt:lpstr>V. Each Side had Advantages</vt:lpstr>
      <vt:lpstr>VI. Military Plans</vt:lpstr>
      <vt:lpstr>PowerPoint Presentation</vt:lpstr>
      <vt:lpstr>GRANT</vt:lpstr>
      <vt:lpstr>VII. Outcome </vt:lpstr>
      <vt:lpstr>PowerPoint Presentation</vt:lpstr>
    </vt:vector>
  </TitlesOfParts>
  <Company>Dearborn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 Begins</dc:title>
  <dc:creator>Ha, Linda M</dc:creator>
  <cp:lastModifiedBy>Ha, Linda M</cp:lastModifiedBy>
  <cp:revision>27</cp:revision>
  <cp:lastPrinted>2020-03-04T22:23:36Z</cp:lastPrinted>
  <dcterms:created xsi:type="dcterms:W3CDTF">2020-03-04T21:03:57Z</dcterms:created>
  <dcterms:modified xsi:type="dcterms:W3CDTF">2020-03-04T22:23:38Z</dcterms:modified>
</cp:coreProperties>
</file>