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5"/>
  </p:handoutMasterIdLst>
  <p:sldIdLst>
    <p:sldId id="256" r:id="rId2"/>
    <p:sldId id="265" r:id="rId3"/>
    <p:sldId id="264" r:id="rId4"/>
    <p:sldId id="257" r:id="rId5"/>
    <p:sldId id="258" r:id="rId6"/>
    <p:sldId id="260" r:id="rId7"/>
    <p:sldId id="261" r:id="rId8"/>
    <p:sldId id="262" r:id="rId9"/>
    <p:sldId id="263" r:id="rId10"/>
    <p:sldId id="267" r:id="rId11"/>
    <p:sldId id="266" r:id="rId12"/>
    <p:sldId id="268" r:id="rId13"/>
    <p:sldId id="269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3499EB-7FCD-467E-90E5-959F20BD4480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16C234-06A8-49B6-99F9-111FB9195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48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DB43AD1-0CC0-4741-99F4-4BF74E67069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69C51BC-8041-485D-85F2-18FA2A2225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3AD1-0CC0-4741-99F4-4BF74E67069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51BC-8041-485D-85F2-18FA2A2225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3AD1-0CC0-4741-99F4-4BF74E67069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51BC-8041-485D-85F2-18FA2A2225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3AD1-0CC0-4741-99F4-4BF74E67069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51BC-8041-485D-85F2-18FA2A2225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3AD1-0CC0-4741-99F4-4BF74E67069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51BC-8041-485D-85F2-18FA2A2225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3AD1-0CC0-4741-99F4-4BF74E67069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51BC-8041-485D-85F2-18FA2A2225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B43AD1-0CC0-4741-99F4-4BF74E67069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9C51BC-8041-485D-85F2-18FA2A22252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DB43AD1-0CC0-4741-99F4-4BF74E67069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69C51BC-8041-485D-85F2-18FA2A2225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3AD1-0CC0-4741-99F4-4BF74E67069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51BC-8041-485D-85F2-18FA2A2225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3AD1-0CC0-4741-99F4-4BF74E67069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51BC-8041-485D-85F2-18FA2A2225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3AD1-0CC0-4741-99F4-4BF74E67069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51BC-8041-485D-85F2-18FA2A2225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DB43AD1-0CC0-4741-99F4-4BF74E67069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69C51BC-8041-485D-85F2-18FA2A2225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543800" cy="5181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Martin</a:t>
            </a:r>
            <a:r>
              <a:rPr lang="en-US" sz="6000" b="1" dirty="0" smtClean="0"/>
              <a:t> </a:t>
            </a:r>
            <a:br>
              <a:rPr lang="en-US" sz="6000" b="1" dirty="0" smtClean="0"/>
            </a:br>
            <a:r>
              <a:rPr lang="en-US" sz="6000" b="1" dirty="0" smtClean="0">
                <a:solidFill>
                  <a:schemeClr val="tx1"/>
                </a:solidFill>
              </a:rPr>
              <a:t>Luther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562600"/>
            <a:ext cx="6858000" cy="533400"/>
          </a:xfrm>
        </p:spPr>
        <p:txBody>
          <a:bodyPr>
            <a:normAutofit/>
          </a:bodyPr>
          <a:lstStyle/>
          <a:p>
            <a:r>
              <a:rPr lang="en-US" b="1" dirty="0" smtClean="0"/>
              <a:t>Ms. Ha</a:t>
            </a:r>
            <a:endParaRPr lang="en-US" b="1" dirty="0"/>
          </a:p>
        </p:txBody>
      </p:sp>
      <p:pic>
        <p:nvPicPr>
          <p:cNvPr id="1026" name="Picture 2" descr="C:\Users\hal\AppData\Local\Microsoft\Windows\Temporary Internet Files\Content.IE5\TO227DT2\1570_Cranach_d.J._Portrait_Martin_Luther_anagori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3760562" cy="482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583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534400" cy="1066800"/>
          </a:xfrm>
        </p:spPr>
        <p:txBody>
          <a:bodyPr/>
          <a:lstStyle/>
          <a:p>
            <a:r>
              <a:rPr lang="en-US" b="1" dirty="0" smtClean="0"/>
              <a:t>PURGATORY</a:t>
            </a:r>
            <a:endParaRPr lang="en-US" b="1" dirty="0"/>
          </a:p>
        </p:txBody>
      </p:sp>
      <p:pic>
        <p:nvPicPr>
          <p:cNvPr id="7170" name="Picture 2" descr="C:\Users\hal\AppData\Local\Microsoft\Windows\Temporary Internet Files\Content.IE5\NW7LHBUZ\Giovanni_Battista_Crespi_St_Gregory_delivers_the_soul_of_a_monk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735"/>
            <a:ext cx="5625737" cy="65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al\AppData\Local\Microsoft\Windows\Temporary Internet Files\Content.IE5\AHTHW6JT\purgato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5777"/>
            <a:ext cx="3224784" cy="446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6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C. Luther disagreed</a:t>
            </a:r>
          </a:p>
          <a:p>
            <a:pPr marL="411480" lvl="1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1. Wrong: could not buy forgiveness for</a:t>
            </a:r>
          </a:p>
          <a:p>
            <a:pPr marL="411480" lvl="1" indent="0"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               sins</a:t>
            </a:r>
          </a:p>
          <a:p>
            <a:pPr marL="411480" lvl="1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2. Wrote 95 Theses</a:t>
            </a:r>
          </a:p>
          <a:p>
            <a:pPr marL="411480" lvl="1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3. </a:t>
            </a:r>
            <a:r>
              <a:rPr lang="en-US" b="1" u="sng" dirty="0" smtClean="0">
                <a:solidFill>
                  <a:srgbClr val="C00000"/>
                </a:solidFill>
              </a:rPr>
              <a:t>Thesis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r>
              <a:rPr lang="en-US" b="1" dirty="0" smtClean="0">
                <a:solidFill>
                  <a:srgbClr val="C00000"/>
                </a:solidFill>
              </a:rPr>
              <a:t> statement or an idea that people</a:t>
            </a:r>
          </a:p>
          <a:p>
            <a:pPr marL="411480" lvl="1" indent="0">
              <a:buNone/>
            </a:pP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                 argue about to try to prove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hal\AppData\Local\Microsoft\Windows\Temporary Internet Files\Content.IE5\ZKSTTE92\Give-Forgivenes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4232058" cy="336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94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49424"/>
            <a:ext cx="8877300" cy="4325112"/>
          </a:xfrm>
        </p:spPr>
        <p:txBody>
          <a:bodyPr/>
          <a:lstStyle/>
          <a:p>
            <a:r>
              <a:rPr lang="en-US" b="1" dirty="0" smtClean="0"/>
              <a:t>D. October 31, 1517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1. He let others read his ideas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N</a:t>
            </a:r>
            <a:r>
              <a:rPr lang="en-US" b="1" dirty="0" smtClean="0">
                <a:solidFill>
                  <a:schemeClr val="tx1"/>
                </a:solidFill>
              </a:rPr>
              <a:t>ailed 95 thesis on Wittenberg Church door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hal\AppData\Local\Microsoft\Windows\Temporary Internet Files\Content.IE5\AHTHW6JT\Artists-depiction-of-Martin-Luther-nailing-his-95-Theses-to-the-Wittenberg-church-doo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41550"/>
            <a:ext cx="4762500" cy="24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al\AppData\Local\Microsoft\Windows\Temporary Internet Files\Content.IE5\TO227DT2\Luther-nailing-theses-560x53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2644160" cy="254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17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3. Sale of indulgences went down</a:t>
            </a:r>
          </a:p>
          <a:p>
            <a:r>
              <a:rPr lang="en-US" sz="2400" b="1" dirty="0" smtClean="0"/>
              <a:t>4. Church lost money and excommunicated </a:t>
            </a:r>
          </a:p>
          <a:p>
            <a:pPr marL="109728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Martin Luther from the Catholic Church</a:t>
            </a:r>
            <a:endParaRPr lang="en-US" sz="2400" b="1" dirty="0"/>
          </a:p>
        </p:txBody>
      </p:sp>
      <p:pic>
        <p:nvPicPr>
          <p:cNvPr id="11266" name="Picture 2" descr="C:\Users\hal\AppData\Local\Microsoft\Windows\Temporary Internet Files\Content.IE5\NW7LHBUZ\Luther-vor-Cajeta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4038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hal\AppData\Local\Microsoft\Windows\Temporary Internet Files\Content.IE5\TO227DT2\Boot_icon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686" y="0"/>
            <a:ext cx="30099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hal\AppData\Local\Microsoft\Windows\Temporary Internet Files\Content.IE5\TO227DT2\eviction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9200" y="3962400"/>
            <a:ext cx="3707970" cy="243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604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 OBJECTIVES: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1. SWBAT: explain why Martin Luther</a:t>
            </a:r>
          </a:p>
          <a:p>
            <a:pPr marL="109728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started the Reformation</a:t>
            </a:r>
          </a:p>
          <a:p>
            <a:r>
              <a:rPr lang="en-US" b="1" dirty="0" smtClean="0"/>
              <a:t>2. SWBAT: explain the purpose of the </a:t>
            </a:r>
          </a:p>
          <a:p>
            <a:pPr marL="109728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Church in selling indulgences</a:t>
            </a:r>
          </a:p>
          <a:p>
            <a:r>
              <a:rPr lang="en-US" b="1" dirty="0" smtClean="0"/>
              <a:t>3. SWBAT: explain why Martin Luther </a:t>
            </a:r>
          </a:p>
          <a:p>
            <a:pPr marL="109728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disagreed with this practice</a:t>
            </a:r>
          </a:p>
          <a:p>
            <a:pPr marL="109728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and how he went about </a:t>
            </a:r>
          </a:p>
          <a:p>
            <a:pPr marL="109728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changing 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60256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LANGUAGE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“I CAN” </a:t>
            </a:r>
            <a:r>
              <a:rPr lang="en-US" b="1" dirty="0" smtClean="0"/>
              <a:t>explain why Martin Luther started</a:t>
            </a:r>
          </a:p>
          <a:p>
            <a:pPr marL="109728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the Reformation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“I CAN” </a:t>
            </a:r>
            <a:r>
              <a:rPr lang="en-US" b="1" dirty="0" smtClean="0"/>
              <a:t>explain why the Catholic Church </a:t>
            </a:r>
          </a:p>
          <a:p>
            <a:pPr marL="109728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sold indulgences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“I CAN” </a:t>
            </a:r>
            <a:r>
              <a:rPr lang="en-US" b="1" dirty="0" smtClean="0"/>
              <a:t>explain why Martin Luther tried to</a:t>
            </a:r>
          </a:p>
          <a:p>
            <a:pPr marL="109728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change this policy of selling 		          indulgences.</a:t>
            </a:r>
          </a:p>
          <a:p>
            <a:r>
              <a:rPr lang="en-US" b="1" dirty="0" smtClean="0"/>
              <a:t>This will be accomplished through note taking, discussion, reading and a foldable.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4053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I. Martin Luther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A. He started the </a:t>
            </a:r>
            <a:r>
              <a:rPr lang="en-US" b="1" u="sng" dirty="0" smtClean="0">
                <a:solidFill>
                  <a:srgbClr val="C00000"/>
                </a:solidFill>
              </a:rPr>
              <a:t>REFORMATION</a:t>
            </a:r>
            <a:r>
              <a:rPr lang="en-US" b="1" u="sng" dirty="0" smtClean="0"/>
              <a:t>: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1. </a:t>
            </a:r>
            <a:r>
              <a:rPr lang="en-US" b="1" dirty="0" smtClean="0">
                <a:solidFill>
                  <a:srgbClr val="C00000"/>
                </a:solidFill>
              </a:rPr>
              <a:t>A mass movement that challenged and </a:t>
            </a:r>
          </a:p>
          <a:p>
            <a:pPr marL="411480" lvl="1" indent="0">
              <a:buNone/>
            </a:pP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    changed the Catholic religion in Europe</a:t>
            </a:r>
          </a:p>
          <a:p>
            <a:pPr marL="411480" lvl="1" indent="0"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2. Changed the Church / split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hal\AppData\Local\Microsoft\Windows\Temporary Internet Files\Content.IE5\TO227DT2\bible_pope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192433"/>
            <a:ext cx="1438260" cy="258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al\AppData\Local\Microsoft\Windows\Temporary Internet Files\Content.IE5\NW7LHBUZ\refurbished-interior-stiftskirche-stuttgart-baden-wuerttemberg-germany-ab8cn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4188768" cy="293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16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B. What bothered Luther?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1.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Salvation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rgbClr val="C00000"/>
                </a:solidFill>
              </a:rPr>
              <a:t>eternal happiness for </a:t>
            </a:r>
          </a:p>
          <a:p>
            <a:pPr marL="411480" lvl="1" indent="0">
              <a:buNone/>
            </a:pP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                          one’s soul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2. How did a person achieve this?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3. He found the answer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4. The Bible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C:\Users\hal\AppData\Local\Microsoft\Windows\Temporary Internet Files\Content.IE5\TO227DT2\bible-1345791756V6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88186"/>
            <a:ext cx="2004827" cy="267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32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C. Luther: win salvation by faith alone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1) Fasting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2) Prayer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3) Religious ceremonies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4) No “guarantee” or promise of salvation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hal\AppData\Local\Microsoft\Windows\Temporary Internet Files\Content.IE5\AHTHW6JT\img_8675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5527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al\AppData\Local\Microsoft\Windows\Temporary Internet Files\Content.IE5\AHTHW6JT\faith-alon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4635920"/>
            <a:ext cx="2419350" cy="22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33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D. Catholic Church stance:</a:t>
            </a:r>
          </a:p>
          <a:p>
            <a:pPr lvl="1"/>
            <a:r>
              <a:rPr lang="en-US" sz="2600" b="1" dirty="0" smtClean="0">
                <a:solidFill>
                  <a:schemeClr val="tx1"/>
                </a:solidFill>
              </a:rPr>
              <a:t>1. People needed to do “good works”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2. They would save their soul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3. Luther’s discovery was his “rebirth”</a:t>
            </a:r>
          </a:p>
        </p:txBody>
      </p:sp>
      <p:pic>
        <p:nvPicPr>
          <p:cNvPr id="6146" name="Picture 2" descr="C:\Users\hal\AppData\Local\Microsoft\Windows\Temporary Internet Files\Content.IE5\AHTHW6JT\adopt_me-300x35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865812" cy="217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al\AppData\Local\Microsoft\Windows\Temporary Internet Files\Content.IE5\TO227DT2\29609195382_ebd40cdb3a_b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010" y="685800"/>
            <a:ext cx="2972582" cy="198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al\AppData\Local\Microsoft\Windows\Temporary Internet Files\Content.IE5\NW7LHBUZ\4095737077_070886c61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73880"/>
            <a:ext cx="2792086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hal\AppData\Local\Microsoft\Windows\Temporary Internet Files\Content.IE5\ZKSTTE92\d2ebxoq-28738206-3173-45e2-a78a-ff853fa69f4f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85" y="4612468"/>
            <a:ext cx="2938462" cy="195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hal\AppData\Local\Microsoft\Windows\Temporary Internet Files\Content.IE5\NW7LHBUZ\soul_body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56667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35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II. Selling Indulgences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A. Pope Leo X (1517) started selling them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1. Papers church gives out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2. “People not punished for sins.”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3. Church: buy indulgences a “good deed”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4. Needed money to build St. Peter’s</a:t>
            </a:r>
          </a:p>
          <a:p>
            <a:pPr marL="411480" lvl="1" indent="0"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  Church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hal\AppData\Local\Microsoft\Windows\Temporary Internet Files\Content.IE5\TO227DT2\Peterskirche_Vienna,_September_201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91000"/>
            <a:ext cx="1674861" cy="248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al\AppData\Local\Microsoft\Windows\Temporary Internet Files\Content.IE5\ZKSTTE92\Bronzino_Pope-Leo-X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6501"/>
            <a:ext cx="1758696" cy="231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78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B. John Tetzel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1. Monk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2. Buy indulgence, free a friend’s soul</a:t>
            </a:r>
          </a:p>
          <a:p>
            <a:pPr marL="411480" lvl="1" indent="0"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  from purgatory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3. </a:t>
            </a:r>
            <a:r>
              <a:rPr lang="en-US" b="1" u="sng" dirty="0" smtClean="0">
                <a:solidFill>
                  <a:srgbClr val="C00000"/>
                </a:solidFill>
              </a:rPr>
              <a:t>PURGATORY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r>
              <a:rPr lang="en-US" b="1" dirty="0" smtClean="0">
                <a:solidFill>
                  <a:srgbClr val="C00000"/>
                </a:solidFill>
              </a:rPr>
              <a:t> a place of suffering after</a:t>
            </a:r>
          </a:p>
          <a:p>
            <a:pPr marL="411480" lvl="1" indent="0">
              <a:buNone/>
            </a:pP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    death, not in heaven or hell (in between)</a:t>
            </a:r>
          </a:p>
          <a:p>
            <a:pPr marL="411480" lvl="1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</a:t>
            </a:r>
            <a:r>
              <a:rPr lang="en-US" b="1" dirty="0" smtClean="0">
                <a:solidFill>
                  <a:schemeClr val="tx1"/>
                </a:solidFill>
              </a:rPr>
              <a:t>4. Tetzel raised lots of $, sent it back to  </a:t>
            </a:r>
          </a:p>
          <a:p>
            <a:pPr marL="411480" lvl="1" indent="0"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  Church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hal\AppData\Local\Microsoft\Windows\Temporary Internet Files\Content.IE5\AHTHW6JT\96px-Johann_tetze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1126"/>
            <a:ext cx="1981200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04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215</TotalTime>
  <Words>415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Urban</vt:lpstr>
      <vt:lpstr>Martin  Luther</vt:lpstr>
      <vt:lpstr>CONTENT OBJECTIVES:</vt:lpstr>
      <vt:lpstr>LANGUAGE OBJECTIVES</vt:lpstr>
      <vt:lpstr>I. Martin Luther </vt:lpstr>
      <vt:lpstr>PowerPoint Presentation</vt:lpstr>
      <vt:lpstr>PowerPoint Presentation</vt:lpstr>
      <vt:lpstr>PowerPoint Presentation</vt:lpstr>
      <vt:lpstr>II. Selling Indulgences</vt:lpstr>
      <vt:lpstr>PowerPoint Presentation</vt:lpstr>
      <vt:lpstr>PURGATORY</vt:lpstr>
      <vt:lpstr>PowerPoint Presentation</vt:lpstr>
      <vt:lpstr>PowerPoint Presentation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Martin  Luther</dc:title>
  <dc:creator>Windows User</dc:creator>
  <cp:lastModifiedBy>Windows User</cp:lastModifiedBy>
  <cp:revision>30</cp:revision>
  <cp:lastPrinted>2019-11-04T21:45:10Z</cp:lastPrinted>
  <dcterms:created xsi:type="dcterms:W3CDTF">2019-11-04T18:09:41Z</dcterms:created>
  <dcterms:modified xsi:type="dcterms:W3CDTF">2019-11-04T21:45:12Z</dcterms:modified>
</cp:coreProperties>
</file>