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E8664-49ED-4698-8300-3E055529A5EA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8C413-9905-4F77-9CF5-02BAE6276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66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70F31-F7FE-4847-9244-A57A0764F09C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D246-D975-480A-A590-0D459A584F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Astronomers &amp; Mathematicians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Ms. Ha</a:t>
            </a:r>
            <a:endParaRPr lang="en-US" dirty="0"/>
          </a:p>
        </p:txBody>
      </p:sp>
      <p:pic>
        <p:nvPicPr>
          <p:cNvPr id="2050" name="Picture 2" descr="C:\Users\Linda\AppData\Local\Microsoft\Windows\Temporary Internet Files\Content.IE5\HS9WVUZJ\110px-Taurusstargazingtelescope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8275" y="3886201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B. William Harvey (early 1600s)</a:t>
            </a:r>
          </a:p>
          <a:p>
            <a:pPr lvl="1"/>
            <a:r>
              <a:rPr lang="en-US" dirty="0" smtClean="0"/>
              <a:t>1. English doctor</a:t>
            </a:r>
          </a:p>
          <a:p>
            <a:pPr lvl="1"/>
            <a:r>
              <a:rPr lang="en-US" dirty="0" smtClean="0"/>
              <a:t>2. BLOOD VESSEL: tube in the body that blood passes</a:t>
            </a:r>
          </a:p>
          <a:p>
            <a:pPr lvl="1"/>
            <a:r>
              <a:rPr lang="en-US" dirty="0" smtClean="0"/>
              <a:t>3. Found: heart is a “pump” that circulates (moves) blood (Until then, doctors thought blood did not move)</a:t>
            </a:r>
          </a:p>
          <a:p>
            <a:pPr lvl="1"/>
            <a:r>
              <a:rPr lang="en-US" dirty="0" smtClean="0"/>
              <a:t>4. 1628: Harvey publishes his findings</a:t>
            </a:r>
          </a:p>
          <a:p>
            <a:pPr lvl="1"/>
            <a:r>
              <a:rPr lang="en-US" dirty="0" smtClean="0"/>
              <a:t>5. Amber: hard, yellowish liquid comes out of trees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C. Benjamin Franklin 1752</a:t>
            </a:r>
          </a:p>
          <a:p>
            <a:pPr lvl="1"/>
            <a:r>
              <a:rPr lang="en-US" dirty="0" smtClean="0"/>
              <a:t>1. Studied electricity</a:t>
            </a:r>
          </a:p>
          <a:p>
            <a:pPr lvl="1"/>
            <a:r>
              <a:rPr lang="en-US" dirty="0" smtClean="0"/>
              <a:t>2. Static electricity builds up in something</a:t>
            </a:r>
          </a:p>
          <a:p>
            <a:pPr lvl="1"/>
            <a:r>
              <a:rPr lang="en-US" dirty="0" smtClean="0"/>
              <a:t>3. Objects rub together, electricity escapes</a:t>
            </a:r>
          </a:p>
          <a:p>
            <a:pPr lvl="1"/>
            <a:r>
              <a:rPr lang="en-US" dirty="0" smtClean="0"/>
              <a:t>4. Proved theory: metal key tied to kite / lightening. Metal key sparked</a:t>
            </a:r>
          </a:p>
          <a:p>
            <a:pPr lvl="1"/>
            <a:r>
              <a:rPr lang="en-US" dirty="0" smtClean="0"/>
              <a:t>5. Later develop a lightening rod to protect buildings and trees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D. Mathematics</a:t>
            </a:r>
          </a:p>
          <a:p>
            <a:pPr lvl="1"/>
            <a:r>
              <a:rPr lang="en-US" dirty="0" smtClean="0"/>
              <a:t>1. Use of symbols to represent</a:t>
            </a:r>
          </a:p>
          <a:p>
            <a:pPr lvl="2"/>
            <a:r>
              <a:rPr lang="en-US" dirty="0" smtClean="0"/>
              <a:t>a. Addition +</a:t>
            </a:r>
          </a:p>
          <a:p>
            <a:pPr lvl="2"/>
            <a:r>
              <a:rPr lang="en-US" dirty="0" smtClean="0"/>
              <a:t>b. Subtraction –</a:t>
            </a:r>
          </a:p>
          <a:p>
            <a:pPr lvl="2"/>
            <a:r>
              <a:rPr lang="en-US" dirty="0" smtClean="0"/>
              <a:t>c.  </a:t>
            </a:r>
            <a:r>
              <a:rPr lang="en-US" dirty="0" err="1" smtClean="0"/>
              <a:t>Mulitiplication</a:t>
            </a:r>
            <a:r>
              <a:rPr lang="en-US" dirty="0" smtClean="0"/>
              <a:t> x</a:t>
            </a:r>
          </a:p>
          <a:p>
            <a:pPr lvl="2"/>
            <a:r>
              <a:rPr lang="en-US" dirty="0" smtClean="0"/>
              <a:t>d. Division */*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E. Telescope</a:t>
            </a:r>
          </a:p>
          <a:p>
            <a:pPr lvl="1"/>
            <a:r>
              <a:rPr lang="en-US" dirty="0" smtClean="0"/>
              <a:t>1. Observe and measure the natural world</a:t>
            </a:r>
          </a:p>
          <a:p>
            <a:pPr lvl="1"/>
            <a:r>
              <a:rPr lang="en-US" dirty="0" smtClean="0"/>
              <a:t>2. 1590s, Dutch maker of eyeglasses made it</a:t>
            </a:r>
          </a:p>
          <a:p>
            <a:pPr lvl="1"/>
            <a:r>
              <a:rPr lang="en-US" dirty="0" smtClean="0"/>
              <a:t>3. 1674: Anton van Leeuwenhoek 270x magnification</a:t>
            </a:r>
          </a:p>
          <a:p>
            <a:pPr lvl="1"/>
            <a:r>
              <a:rPr lang="en-US" dirty="0" smtClean="0"/>
              <a:t>4. Leeuwenhoek: first person to see one-celled animals</a:t>
            </a:r>
          </a:p>
          <a:p>
            <a:pPr lvl="1"/>
            <a:r>
              <a:rPr lang="en-US" dirty="0" smtClean="0"/>
              <a:t>5. Christian Huygens: type of first clock</a:t>
            </a:r>
          </a:p>
          <a:p>
            <a:pPr lvl="1"/>
            <a:r>
              <a:rPr lang="en-US" dirty="0" smtClean="0"/>
              <a:t>6. Thermometer: </a:t>
            </a:r>
            <a:r>
              <a:rPr lang="en-US" smtClean="0"/>
              <a:t>Gabriel Fahrenheit </a:t>
            </a:r>
            <a:r>
              <a:rPr lang="en-US" dirty="0" smtClean="0"/>
              <a:t>and Anders Celsius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Astronomers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A. Galileo </a:t>
            </a:r>
            <a:r>
              <a:rPr lang="en-US" dirty="0" err="1" smtClean="0"/>
              <a:t>Galilei</a:t>
            </a:r>
            <a:endParaRPr lang="en-US" dirty="0" smtClean="0"/>
          </a:p>
          <a:p>
            <a:pPr lvl="1"/>
            <a:r>
              <a:rPr lang="en-US" dirty="0" smtClean="0"/>
              <a:t>1. Born in Italy: 1564</a:t>
            </a:r>
          </a:p>
          <a:p>
            <a:pPr lvl="1"/>
            <a:r>
              <a:rPr lang="en-US" dirty="0" smtClean="0"/>
              <a:t>2. Taught math at University</a:t>
            </a:r>
          </a:p>
          <a:p>
            <a:pPr lvl="1"/>
            <a:r>
              <a:rPr lang="en-US" dirty="0" smtClean="0"/>
              <a:t>3. New lens maker: telescope</a:t>
            </a:r>
          </a:p>
          <a:p>
            <a:pPr lvl="1"/>
            <a:r>
              <a:rPr lang="en-US" dirty="0" smtClean="0"/>
              <a:t>4. Galileo: 1609 built his own</a:t>
            </a:r>
            <a:endParaRPr lang="en-US" dirty="0"/>
          </a:p>
        </p:txBody>
      </p:sp>
      <p:pic>
        <p:nvPicPr>
          <p:cNvPr id="3074" name="Picture 2" descr="C:\Users\Linda\AppData\Local\Microsoft\Windows\Temporary Internet Files\Content.IE5\UU5WOWZE\PSM_V78_D338_Galileo_Galilei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676400"/>
            <a:ext cx="2306128" cy="32164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B. What did he discover?</a:t>
            </a:r>
          </a:p>
          <a:p>
            <a:pPr lvl="1"/>
            <a:r>
              <a:rPr lang="en-US" dirty="0" smtClean="0"/>
              <a:t>1. Moon was rough, not smooth</a:t>
            </a:r>
          </a:p>
          <a:p>
            <a:pPr lvl="1"/>
            <a:r>
              <a:rPr lang="en-US" dirty="0" smtClean="0"/>
              <a:t>2. Stared at sun (later lost vision </a:t>
            </a:r>
            <a:r>
              <a:rPr lang="en-US" dirty="0" err="1" smtClean="0"/>
              <a:t>bc</a:t>
            </a:r>
            <a:r>
              <a:rPr lang="en-US" dirty="0" smtClean="0"/>
              <a:t> of it)</a:t>
            </a:r>
          </a:p>
          <a:p>
            <a:pPr lvl="1"/>
            <a:r>
              <a:rPr lang="en-US" dirty="0" smtClean="0"/>
              <a:t>3. Saw sun, moon and planets were imperfect</a:t>
            </a:r>
          </a:p>
          <a:p>
            <a:pPr lvl="1"/>
            <a:r>
              <a:rPr lang="en-US" dirty="0" smtClean="0"/>
              <a:t>4. (Aristotle said they were perfect, wrong)</a:t>
            </a:r>
          </a:p>
          <a:p>
            <a:pPr lvl="1"/>
            <a:r>
              <a:rPr lang="en-US" dirty="0" smtClean="0"/>
              <a:t>5. Discovered, Jupiter had four moons</a:t>
            </a:r>
          </a:p>
          <a:p>
            <a:pPr lvl="1"/>
            <a:r>
              <a:rPr lang="en-US" dirty="0" smtClean="0"/>
              <a:t>6. Copernicus right, earth NOT center of universe </a:t>
            </a:r>
          </a:p>
          <a:p>
            <a:pPr lvl="1">
              <a:buNone/>
            </a:pPr>
            <a:r>
              <a:rPr lang="en-US" dirty="0"/>
              <a:t> </a:t>
            </a:r>
            <a:r>
              <a:rPr lang="en-US" dirty="0" smtClean="0"/>
              <a:t>       (geocentricism)</a:t>
            </a:r>
          </a:p>
          <a:p>
            <a:pPr lvl="1"/>
            <a:endParaRPr lang="en-US" dirty="0"/>
          </a:p>
        </p:txBody>
      </p:sp>
      <p:pic>
        <p:nvPicPr>
          <p:cNvPr id="1027" name="Picture 3" descr="C:\Users\Linda\AppData\Local\Microsoft\Windows\Temporary Internet Files\Content.IE5\9JLYCKH8\suncartoon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304800"/>
            <a:ext cx="1908359" cy="1762125"/>
          </a:xfrm>
          <a:prstGeom prst="rect">
            <a:avLst/>
          </a:prstGeom>
          <a:noFill/>
        </p:spPr>
      </p:pic>
      <p:pic>
        <p:nvPicPr>
          <p:cNvPr id="1029" name="Picture 5" descr="C:\Users\Linda\AppData\Local\Microsoft\Windows\Temporary Internet Files\Content.IE5\UU5WOWZE\mooonnnn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1295400" cy="133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C. Sun was center of universe (heliocentric)</a:t>
            </a:r>
          </a:p>
          <a:p>
            <a:pPr lvl="1"/>
            <a:r>
              <a:rPr lang="en-US" dirty="0" smtClean="0"/>
              <a:t>1. Problem: the Catholic Church</a:t>
            </a:r>
          </a:p>
          <a:p>
            <a:pPr lvl="1"/>
            <a:r>
              <a:rPr lang="en-US" dirty="0" smtClean="0"/>
              <a:t>2. 1616: Copernicus was wrong / censored work</a:t>
            </a:r>
          </a:p>
          <a:p>
            <a:pPr lvl="1"/>
            <a:r>
              <a:rPr lang="en-US" dirty="0" smtClean="0"/>
              <a:t>3. Challenged the Bible: Earth stays still</a:t>
            </a:r>
          </a:p>
          <a:p>
            <a:pPr lvl="1"/>
            <a:r>
              <a:rPr lang="en-US" dirty="0" smtClean="0"/>
              <a:t>4. Galileo: wrote a book</a:t>
            </a:r>
          </a:p>
          <a:p>
            <a:pPr lvl="1"/>
            <a:r>
              <a:rPr lang="en-US" dirty="0" smtClean="0"/>
              <a:t>5. Church put Galileo on trial for HERESY</a:t>
            </a:r>
          </a:p>
          <a:p>
            <a:pPr lvl="1"/>
            <a:r>
              <a:rPr lang="en-US" dirty="0" smtClean="0"/>
              <a:t>6. Galileo said he was wrong, supposedly said</a:t>
            </a:r>
          </a:p>
          <a:p>
            <a:pPr lvl="1">
              <a:buNone/>
            </a:pPr>
            <a:r>
              <a:rPr lang="en-US" dirty="0"/>
              <a:t> </a:t>
            </a:r>
            <a:r>
              <a:rPr lang="en-US" dirty="0" smtClean="0"/>
              <a:t>       after “And yet it (Earth) does move.”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D. Galileo	</a:t>
            </a:r>
          </a:p>
          <a:p>
            <a:pPr lvl="1"/>
            <a:r>
              <a:rPr lang="en-US" dirty="0" smtClean="0"/>
              <a:t>1. Gravity makes objects fall at same rate</a:t>
            </a:r>
          </a:p>
          <a:p>
            <a:pPr lvl="1"/>
            <a:r>
              <a:rPr lang="en-US" dirty="0" smtClean="0"/>
              <a:t>2. Aristotle (wrong again)</a:t>
            </a:r>
          </a:p>
          <a:p>
            <a:pPr lvl="1"/>
            <a:r>
              <a:rPr lang="en-US" dirty="0" smtClean="0"/>
              <a:t>3. Galileo: “father of experimental science”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	a. Use careful experiments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	b. Use measurements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Isaac Newton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Born in England in 1642</a:t>
            </a:r>
          </a:p>
          <a:p>
            <a:pPr marL="1371600" lvl="2" indent="-457200">
              <a:buAutoNum type="arabicPeriod"/>
            </a:pPr>
            <a:r>
              <a:rPr lang="en-US" dirty="0" smtClean="0"/>
              <a:t>Same year Galileo died</a:t>
            </a:r>
          </a:p>
          <a:p>
            <a:pPr marL="1371600" lvl="2" indent="-457200">
              <a:buAutoNum type="arabicPeriod"/>
            </a:pPr>
            <a:r>
              <a:rPr lang="en-US" dirty="0" smtClean="0"/>
              <a:t>Two important discoveries by Newton</a:t>
            </a:r>
          </a:p>
          <a:p>
            <a:pPr marL="1828800" lvl="3" indent="-457200">
              <a:buAutoNum type="alphaLcPeriod"/>
            </a:pPr>
            <a:r>
              <a:rPr lang="en-US" dirty="0" smtClean="0"/>
              <a:t>White Sunlight is a mixture of colors</a:t>
            </a:r>
          </a:p>
          <a:p>
            <a:pPr marL="1828800" lvl="3" indent="-457200">
              <a:buAutoNum type="alphaLcPeriod"/>
            </a:pPr>
            <a:r>
              <a:rPr lang="en-US" dirty="0" smtClean="0"/>
              <a:t>Why objects certain color </a:t>
            </a:r>
          </a:p>
          <a:p>
            <a:pPr marL="1828800" lvl="3" indent="-457200">
              <a:buAutoNum type="alphaLcPeriod"/>
            </a:pPr>
            <a:r>
              <a:rPr lang="en-US" dirty="0" smtClean="0"/>
              <a:t>“red” object red because it reflects red light and absorbs all other colors</a:t>
            </a:r>
          </a:p>
          <a:p>
            <a:pPr marL="1828800" lvl="3" indent="-457200">
              <a:buAutoNum type="alphaLcPeriod"/>
            </a:pPr>
            <a:r>
              <a:rPr lang="en-US" dirty="0" smtClean="0"/>
              <a:t>Object absorbs colors, soaks them up, disappear from our sight</a:t>
            </a:r>
          </a:p>
          <a:p>
            <a:pPr marL="1828800" lvl="3" indent="-457200">
              <a:buAutoNum type="alphaLcPeriod"/>
            </a:pPr>
            <a:r>
              <a:rPr lang="en-US" dirty="0" smtClean="0"/>
              <a:t>PRISM: 3 sided object, used light to pass through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B. Other Newton discoveries</a:t>
            </a:r>
          </a:p>
          <a:p>
            <a:pPr lvl="1"/>
            <a:r>
              <a:rPr lang="en-US" dirty="0" smtClean="0"/>
              <a:t>1. Knew planets orbited the sun</a:t>
            </a:r>
          </a:p>
          <a:p>
            <a:pPr lvl="1"/>
            <a:r>
              <a:rPr lang="en-US" dirty="0" smtClean="0"/>
              <a:t>2. What held planets in their orbits?</a:t>
            </a:r>
          </a:p>
          <a:p>
            <a:pPr lvl="1"/>
            <a:r>
              <a:rPr lang="en-US" dirty="0" smtClean="0"/>
              <a:t>3. Gravity: force in the universe</a:t>
            </a:r>
          </a:p>
          <a:p>
            <a:pPr lvl="1"/>
            <a:r>
              <a:rPr lang="en-US" dirty="0" smtClean="0"/>
              <a:t>4. Earth attracts falling objects</a:t>
            </a:r>
          </a:p>
          <a:p>
            <a:pPr lvl="1"/>
            <a:r>
              <a:rPr lang="en-US" dirty="0" smtClean="0"/>
              <a:t>5. Gravity: force that attracts everything together</a:t>
            </a:r>
          </a:p>
          <a:p>
            <a:pPr lvl="1"/>
            <a:r>
              <a:rPr lang="en-US" dirty="0" smtClean="0"/>
              <a:t>6. Result: sun’s strong gravity kept planets orbiting</a:t>
            </a:r>
          </a:p>
          <a:p>
            <a:pPr lvl="1">
              <a:buNone/>
            </a:pPr>
            <a:r>
              <a:rPr lang="en-US" dirty="0"/>
              <a:t> </a:t>
            </a:r>
            <a:r>
              <a:rPr lang="en-US" dirty="0" smtClean="0"/>
              <a:t>                    traveling in their orbits.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C. Newton’s Universal Law of Gravitation</a:t>
            </a:r>
          </a:p>
          <a:p>
            <a:pPr lvl="1"/>
            <a:r>
              <a:rPr lang="en-US" dirty="0" smtClean="0"/>
              <a:t>1. Gravity caused different types of motion</a:t>
            </a:r>
          </a:p>
          <a:p>
            <a:pPr lvl="1"/>
            <a:r>
              <a:rPr lang="en-US" dirty="0" smtClean="0"/>
              <a:t>2. Prediction patterns in gravity</a:t>
            </a:r>
          </a:p>
          <a:p>
            <a:pPr lvl="1"/>
            <a:r>
              <a:rPr lang="en-US" dirty="0" smtClean="0"/>
              <a:t>3. SCIENTIFIC LAW: predictable pattern in science</a:t>
            </a:r>
          </a:p>
          <a:p>
            <a:pPr lvl="1"/>
            <a:r>
              <a:rPr lang="en-US" dirty="0" smtClean="0"/>
              <a:t>4. UNIVERSAL: apply to the whole universe</a:t>
            </a:r>
          </a:p>
          <a:p>
            <a:pPr lvl="1"/>
            <a:r>
              <a:rPr lang="en-US" dirty="0" smtClean="0"/>
              <a:t>5. Copernicus, </a:t>
            </a:r>
            <a:r>
              <a:rPr lang="en-US" dirty="0" err="1" smtClean="0"/>
              <a:t>Kepler</a:t>
            </a:r>
            <a:r>
              <a:rPr lang="en-US" dirty="0" smtClean="0"/>
              <a:t>, Galileo: planets orbit sun</a:t>
            </a:r>
          </a:p>
          <a:p>
            <a:pPr lvl="1"/>
            <a:r>
              <a:rPr lang="en-US" dirty="0" smtClean="0"/>
              <a:t>6. Newton: gravity kept them in their orbits</a:t>
            </a:r>
          </a:p>
          <a:p>
            <a:pPr lvl="1"/>
            <a:r>
              <a:rPr lang="en-US" dirty="0" smtClean="0"/>
              <a:t>7. Book: said universe was orderly and logical </a:t>
            </a:r>
          </a:p>
          <a:p>
            <a:pPr lvl="1"/>
            <a:r>
              <a:rPr lang="en-US" dirty="0" smtClean="0"/>
              <a:t>8. Newton: genius. Died in 1727 Age of 85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Other Scientists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Andreas Vesalius</a:t>
            </a:r>
          </a:p>
          <a:p>
            <a:pPr lvl="1"/>
            <a:r>
              <a:rPr lang="en-US" dirty="0" smtClean="0"/>
              <a:t>1. Belgian doctor</a:t>
            </a:r>
          </a:p>
          <a:p>
            <a:pPr lvl="1"/>
            <a:r>
              <a:rPr lang="en-US" dirty="0" smtClean="0"/>
              <a:t>2. Studied ANATOMY: structure, of the human body</a:t>
            </a:r>
          </a:p>
          <a:p>
            <a:pPr lvl="1"/>
            <a:r>
              <a:rPr lang="en-US" dirty="0" smtClean="0"/>
              <a:t>3. Secretly dissected dead bodies / church “no”</a:t>
            </a:r>
          </a:p>
          <a:p>
            <a:pPr lvl="1"/>
            <a:r>
              <a:rPr lang="en-US" dirty="0" smtClean="0"/>
              <a:t>4. 1543: published his findings</a:t>
            </a:r>
          </a:p>
          <a:p>
            <a:pPr lvl="1"/>
            <a:r>
              <a:rPr lang="en-US" dirty="0" smtClean="0"/>
              <a:t>5. Thousands of careful drawings</a:t>
            </a:r>
          </a:p>
          <a:p>
            <a:pPr lvl="1"/>
            <a:r>
              <a:rPr lang="en-US" dirty="0" smtClean="0"/>
              <a:t>6. Vesalius: found heart had NO bone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664</Words>
  <Application>Microsoft Office PowerPoint</Application>
  <PresentationFormat>On-screen Show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Astronomers &amp; Mathematicians</vt:lpstr>
      <vt:lpstr>I. Astronomers</vt:lpstr>
      <vt:lpstr>PowerPoint Presentation</vt:lpstr>
      <vt:lpstr>PowerPoint Presentation</vt:lpstr>
      <vt:lpstr>PowerPoint Presentation</vt:lpstr>
      <vt:lpstr>II. Isaac Newton</vt:lpstr>
      <vt:lpstr>PowerPoint Presentation</vt:lpstr>
      <vt:lpstr>PowerPoint Presentation</vt:lpstr>
      <vt:lpstr>III. Other Scientists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Astronomers &amp; Mathemiticians</dc:title>
  <dc:creator>Linda</dc:creator>
  <cp:lastModifiedBy>Windows User</cp:lastModifiedBy>
  <cp:revision>12</cp:revision>
  <dcterms:created xsi:type="dcterms:W3CDTF">2019-11-21T09:54:52Z</dcterms:created>
  <dcterms:modified xsi:type="dcterms:W3CDTF">2019-11-22T17:23:42Z</dcterms:modified>
</cp:coreProperties>
</file>