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3712"/>
    <a:srgbClr val="A3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BFEEE9-71DC-4D4C-8353-5F3E25EEAB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8AD2B5-19F7-4044-8478-DD0E54B74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8184B2-70E5-4128-8815-BF66C4BD4FE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9B58B62-31F3-4421-B3C7-75211274B8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AE3712"/>
                </a:solidFill>
                <a:latin typeface="Arial Black" panose="020B0A04020102020204" pitchFamily="34" charset="0"/>
              </a:rPr>
              <a:t>The </a:t>
            </a:r>
            <a:br>
              <a:rPr lang="en-US" sz="6000" dirty="0" smtClean="0">
                <a:solidFill>
                  <a:srgbClr val="AE3712"/>
                </a:solidFill>
                <a:latin typeface="Arial Black" panose="020B0A04020102020204" pitchFamily="34" charset="0"/>
              </a:rPr>
            </a:br>
            <a:r>
              <a:rPr lang="en-US" sz="6000" dirty="0" smtClean="0">
                <a:solidFill>
                  <a:srgbClr val="AE3712"/>
                </a:solidFill>
                <a:latin typeface="Arial Black" panose="020B0A04020102020204" pitchFamily="34" charset="0"/>
              </a:rPr>
              <a:t> Mongols</a:t>
            </a:r>
            <a:endParaRPr lang="en-US" sz="6000" dirty="0">
              <a:solidFill>
                <a:srgbClr val="AE371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64035" y="2476462"/>
            <a:ext cx="6511131" cy="32925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Ms</a:t>
            </a:r>
            <a:r>
              <a:rPr lang="en-US" b="1" dirty="0" smtClean="0"/>
              <a:t>. </a:t>
            </a:r>
            <a:r>
              <a:rPr lang="en-US" sz="9600" b="1" dirty="0" smtClean="0"/>
              <a:t>Ha</a:t>
            </a:r>
          </a:p>
          <a:p>
            <a:r>
              <a:rPr lang="en-US" sz="9600" b="1" dirty="0" smtClean="0"/>
              <a:t>Chapter 12</a:t>
            </a:r>
          </a:p>
          <a:p>
            <a:r>
              <a:rPr lang="en-US" sz="9600" b="1" dirty="0" smtClean="0"/>
              <a:t>Section 2</a:t>
            </a:r>
            <a:endParaRPr lang="en-US" sz="9600" b="1" dirty="0"/>
          </a:p>
        </p:txBody>
      </p:sp>
      <p:pic>
        <p:nvPicPr>
          <p:cNvPr id="1027" name="Picture 3" descr="C:\Users\hal\AppData\Local\Microsoft\Windows\Temporary Internet Files\Content.IE5\S5TSRCHO\5583735647_4f3b8bdf73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49" y="2895600"/>
            <a:ext cx="3739038" cy="36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63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I. The Mongols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UcPeriod"/>
            </a:pPr>
            <a:r>
              <a:rPr lang="en-US" sz="2800" b="0" dirty="0" smtClean="0"/>
              <a:t>Nomadic tribe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sz="2800" dirty="0" smtClean="0"/>
              <a:t>1. Lived on the Asian Steppe</a:t>
            </a:r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a. Vast (large) grassland</a:t>
            </a:r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b. Varies in degrees from –57 </a:t>
            </a:r>
          </a:p>
          <a:p>
            <a:pPr marL="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degrees to  +96 degrees</a:t>
            </a:r>
            <a:endParaRPr lang="en-US" sz="2800" dirty="0"/>
          </a:p>
        </p:txBody>
      </p:sp>
      <p:pic>
        <p:nvPicPr>
          <p:cNvPr id="2050" name="Picture 2" descr="C:\Users\hal\AppData\Local\Microsoft\Windows\Temporary Internet Files\Content.IE5\S5TSRCHO\stepp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467225" cy="29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3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0" dirty="0" smtClean="0"/>
              <a:t>2. Nomads: travel, no permanent settlement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a) </a:t>
            </a:r>
            <a:r>
              <a:rPr lang="en-US" sz="2400" b="0" dirty="0" smtClean="0">
                <a:solidFill>
                  <a:srgbClr val="FF0000"/>
                </a:solidFill>
              </a:rPr>
              <a:t>Pastoralists: </a:t>
            </a:r>
            <a:r>
              <a:rPr lang="en-US" sz="2400" b="0" dirty="0" smtClean="0"/>
              <a:t>herded domesticated animals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b) In search of good pastures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c) Sheep were most common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d) Used for wool and meat</a:t>
            </a:r>
            <a:endParaRPr lang="en-US" sz="2400" b="0" dirty="0"/>
          </a:p>
        </p:txBody>
      </p:sp>
      <p:pic>
        <p:nvPicPr>
          <p:cNvPr id="3074" name="Picture 2" descr="C:\Users\hal\AppData\Local\Microsoft\Windows\Temporary Internet Files\Content.IE5\S5TSRCHO\11270-illustration-of-a-cartoon-sheep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2346"/>
            <a:ext cx="1802130" cy="18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al\AppData\Local\Microsoft\Windows\Temporary Internet Files\Content.IE5\S5TSRCHO\Hampshire_Down_sheep_J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0" y="4038600"/>
            <a:ext cx="3604260" cy="26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8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al\AppData\Local\Microsoft\Windows\Temporary Internet Files\Content.IE5\PLDPLDNE\cloth_fabric_textile_silk_cotton_design_tailor_shop-6468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1236"/>
            <a:ext cx="2678260" cy="1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3. Nomads traded horses for:</a:t>
            </a:r>
          </a:p>
          <a:p>
            <a:r>
              <a:rPr lang="en-US" sz="2800" b="0" dirty="0"/>
              <a:t>	</a:t>
            </a:r>
            <a:r>
              <a:rPr lang="en-US" sz="2800" b="0" dirty="0" smtClean="0"/>
              <a:t>	a) Grain</a:t>
            </a:r>
          </a:p>
          <a:p>
            <a:r>
              <a:rPr lang="en-US" sz="2800" b="0" dirty="0"/>
              <a:t>	</a:t>
            </a:r>
            <a:r>
              <a:rPr lang="en-US" sz="2800" b="0" dirty="0" smtClean="0"/>
              <a:t>	b) Metal</a:t>
            </a:r>
          </a:p>
          <a:p>
            <a:r>
              <a:rPr lang="en-US" sz="2800" b="0" dirty="0"/>
              <a:t>	</a:t>
            </a:r>
            <a:r>
              <a:rPr lang="en-US" sz="2800" b="0" dirty="0" smtClean="0"/>
              <a:t>	c) Cloth </a:t>
            </a:r>
          </a:p>
          <a:p>
            <a:r>
              <a:rPr lang="en-US" sz="2800" b="0" dirty="0"/>
              <a:t>	</a:t>
            </a:r>
            <a:r>
              <a:rPr lang="en-US" sz="2800" b="0" dirty="0" smtClean="0"/>
              <a:t>	d) Tea</a:t>
            </a:r>
          </a:p>
        </p:txBody>
      </p:sp>
      <p:pic>
        <p:nvPicPr>
          <p:cNvPr id="4098" name="Picture 2" descr="C:\Users\hal\AppData\Local\Microsoft\Windows\Temporary Internet Files\Content.IE5\S5TSRCHO\discover-grai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081" y="5119006"/>
            <a:ext cx="1834959" cy="16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l\AppData\Local\Microsoft\Windows\Temporary Internet Files\Content.IE5\10Z1IMOP\672px-Teacup_clipar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81" y="304800"/>
            <a:ext cx="2611821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al\AppData\Local\Microsoft\Windows\Temporary Internet Files\Content.IE5\PLDPLDNE\Metals_for_jeweller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61" y="2741237"/>
            <a:ext cx="1758759" cy="1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2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II.  Genghis Khan </a:t>
            </a:r>
            <a:r>
              <a:rPr lang="en-US" sz="2000" dirty="0" smtClean="0">
                <a:latin typeface="Arial Black" panose="020B0A04020102020204" pitchFamily="34" charset="0"/>
              </a:rPr>
              <a:t>“Universal ruler”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2000" b="0" dirty="0" smtClean="0"/>
              <a:t>Mongol: </a:t>
            </a:r>
            <a:r>
              <a:rPr lang="en-US" sz="2000" b="0" dirty="0" err="1" smtClean="0"/>
              <a:t>Temujin</a:t>
            </a:r>
            <a:r>
              <a:rPr lang="en-US" sz="2000" b="0" dirty="0" smtClean="0"/>
              <a:t>  “steel” (He was Genghis Khan)</a:t>
            </a:r>
          </a:p>
          <a:p>
            <a:pPr marL="0" indent="0"/>
            <a:r>
              <a:rPr lang="en-US" sz="2000" b="0" dirty="0"/>
              <a:t>	</a:t>
            </a:r>
            <a:r>
              <a:rPr lang="en-US" sz="2000" b="0" dirty="0" smtClean="0"/>
              <a:t>1. Rise up from poverty / noble birth</a:t>
            </a:r>
          </a:p>
          <a:p>
            <a:pPr marL="0" indent="0"/>
            <a:r>
              <a:rPr lang="en-US" sz="2000" b="0" dirty="0"/>
              <a:t>	</a:t>
            </a:r>
            <a:r>
              <a:rPr lang="en-US" sz="2000" b="0" dirty="0" smtClean="0"/>
              <a:t>2. Rule the Mongols until death of illness in 1227</a:t>
            </a:r>
          </a:p>
          <a:p>
            <a:pPr marL="0" indent="0"/>
            <a:r>
              <a:rPr lang="en-US" sz="2000" b="0" dirty="0"/>
              <a:t>	</a:t>
            </a:r>
            <a:r>
              <a:rPr lang="en-US" sz="2000" b="0" dirty="0" smtClean="0"/>
              <a:t>3. Estimated 40 million killed / ruthless</a:t>
            </a:r>
          </a:p>
          <a:p>
            <a:pPr marL="0" indent="0"/>
            <a:r>
              <a:rPr lang="en-US" sz="2000" b="0" dirty="0"/>
              <a:t>	</a:t>
            </a:r>
            <a:r>
              <a:rPr lang="en-US" sz="2000" b="0" dirty="0" smtClean="0"/>
              <a:t>4. Fair to those he conquered</a:t>
            </a:r>
          </a:p>
          <a:p>
            <a:pPr marL="0" indent="0"/>
            <a:r>
              <a:rPr lang="en-US" sz="2000" b="0" dirty="0"/>
              <a:t>	</a:t>
            </a:r>
            <a:r>
              <a:rPr lang="en-US" sz="2000" b="0" dirty="0" smtClean="0"/>
              <a:t>	a) No enforced beliefs on them</a:t>
            </a:r>
          </a:p>
          <a:p>
            <a:pPr marL="0" indent="0"/>
            <a:r>
              <a:rPr lang="en-US" sz="2000" b="0" dirty="0"/>
              <a:t>	</a:t>
            </a:r>
            <a:r>
              <a:rPr lang="en-US" sz="2000" b="0" dirty="0" smtClean="0"/>
              <a:t>	b) Mongols even adopted cultures of others</a:t>
            </a:r>
          </a:p>
        </p:txBody>
      </p:sp>
      <p:pic>
        <p:nvPicPr>
          <p:cNvPr id="5122" name="Picture 2" descr="C:\Users\hal\AppData\Local\Microsoft\Windows\Temporary Internet Files\Content.IE5\S5TSRCHO\page4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514600" cy="22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\AppData\Local\Microsoft\Windows\Temporary Internet Files\Content.IE5\S5TSRCHO\490888951_87247ca217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90" y="1524000"/>
            <a:ext cx="1348740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l\AppData\Local\Microsoft\Windows\Temporary Internet Files\Content.IE5\WVLRU37E\1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89" y="422148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0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B. Genghis the Conqueror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1. Brilliant Organizer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2. Great Strategist: used tricks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3. Used cruelty as a weapon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	a) Kill entire villages  / No survivors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“In the countries that have not yet been overrun by them, everyone spends the night afraid that they may appear there too.” – </a:t>
            </a:r>
            <a:r>
              <a:rPr lang="en-US" dirty="0" smtClean="0">
                <a:solidFill>
                  <a:srgbClr val="AE3712"/>
                </a:solidFill>
                <a:latin typeface="Arial Black" panose="020B0A04020102020204" pitchFamily="34" charset="0"/>
              </a:rPr>
              <a:t>Arab Historian</a:t>
            </a:r>
            <a:endParaRPr lang="en-US" dirty="0">
              <a:solidFill>
                <a:srgbClr val="AE371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al\AppData\Local\Microsoft\Windows\Temporary Internet Files\Content.IE5\10Z1IMOP\scared_turtle_in_she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52" y="304800"/>
            <a:ext cx="237781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al\AppData\Local\Microsoft\Windows\Temporary Internet Files\Content.IE5\WVLRU37E\nicubunu-Stick-figure-mal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624310" cy="12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4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	</a:t>
            </a:r>
            <a:r>
              <a:rPr lang="en-US" sz="2400" b="0" dirty="0" smtClean="0"/>
              <a:t>4. Under Genghis Khan, less than 50 years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	a) Conquered land from China to Poland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	b) His sons/grandsons took over after his death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	c) Went as far as the Adriatic Sea (by Italy)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	d) Split region into four regions, weakened</a:t>
            </a:r>
          </a:p>
          <a:p>
            <a:r>
              <a:rPr lang="en-US" sz="2400" b="0" dirty="0"/>
              <a:t>	</a:t>
            </a:r>
            <a:r>
              <a:rPr lang="en-US" sz="2400" b="0" dirty="0" smtClean="0"/>
              <a:t>	e) Split due to cultural differences</a:t>
            </a:r>
            <a:endParaRPr lang="en-US" sz="2400" b="0" dirty="0"/>
          </a:p>
        </p:txBody>
      </p:sp>
      <p:pic>
        <p:nvPicPr>
          <p:cNvPr id="7170" name="Picture 2" descr="C:\Users\hal\AppData\Local\Microsoft\Windows\Temporary Internet Files\Content.IE5\WVLRU37E\wurq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5471"/>
            <a:ext cx="4191000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0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III. Impact of Genghis khan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AutoNum type="alphaUcPeriod"/>
            </a:pPr>
            <a:r>
              <a:rPr lang="en-US" sz="2400" b="1" dirty="0" smtClean="0"/>
              <a:t>Negative</a:t>
            </a:r>
          </a:p>
          <a:p>
            <a:pPr marL="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1. Many areas never recovered</a:t>
            </a:r>
          </a:p>
          <a:p>
            <a:pPr marL="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2. Irrigation systems in Mesopotamia ruined</a:t>
            </a:r>
          </a:p>
          <a:p>
            <a:pPr marL="342900" lvl="1" indent="-342900">
              <a:buAutoNum type="alphaUcPeriod" startAt="2"/>
            </a:pPr>
            <a:r>
              <a:rPr lang="en-US" sz="2400" b="1" dirty="0" smtClean="0"/>
              <a:t>Positive</a:t>
            </a:r>
          </a:p>
          <a:p>
            <a:pPr marL="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1. Did not push beliefs on those conquered</a:t>
            </a:r>
          </a:p>
          <a:p>
            <a:pPr marL="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2. Adopted some of the cultures of the conquered</a:t>
            </a: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AE3712"/>
                </a:solidFill>
              </a:rPr>
              <a:t>C. </a:t>
            </a:r>
            <a:r>
              <a:rPr lang="en-US" sz="2400" b="1" dirty="0" smtClean="0"/>
              <a:t>Peace:  </a:t>
            </a:r>
            <a:r>
              <a:rPr lang="en-US" sz="2400" b="1" dirty="0" err="1" smtClean="0"/>
              <a:t>Pax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Mongolica</a:t>
            </a:r>
            <a:endParaRPr lang="en-US" sz="2400" b="1" dirty="0" smtClean="0"/>
          </a:p>
          <a:p>
            <a:pPr marL="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1. Mongols guaranteed safe passage </a:t>
            </a:r>
          </a:p>
          <a:p>
            <a:pPr marL="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2. Trade caravans, travelers, missionaries </a:t>
            </a:r>
            <a:endParaRPr lang="en-US" sz="2400" b="1" dirty="0"/>
          </a:p>
        </p:txBody>
      </p:sp>
      <p:pic>
        <p:nvPicPr>
          <p:cNvPr id="8194" name="Picture 2" descr="C:\Users\hal\AppData\Local\Microsoft\Windows\Temporary Internet Files\Content.IE5\WVLRU37E\Dove_peac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4" y="5156179"/>
            <a:ext cx="2042517" cy="17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l\AppData\Local\Microsoft\Windows\Temporary Internet Files\Content.IE5\10Z1IMOP\Sunrise-Camel-carava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321" y="228600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0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IV. Trade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2800" b="0" dirty="0" smtClean="0"/>
              <a:t>Europe and Asia: very active in trade</a:t>
            </a:r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1. Ideas and Inventions- abundant</a:t>
            </a:r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2. Gunpowder reached Europe</a:t>
            </a:r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3. Possible Bubonic Plague: spread along</a:t>
            </a:r>
          </a:p>
          <a:p>
            <a:pPr marL="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trade routes</a:t>
            </a:r>
          </a:p>
          <a:p>
            <a:pPr marL="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4. “Black Death”</a:t>
            </a:r>
            <a:endParaRPr lang="en-US" sz="2800" dirty="0"/>
          </a:p>
        </p:txBody>
      </p:sp>
      <p:pic>
        <p:nvPicPr>
          <p:cNvPr id="9218" name="Picture 2" descr="C:\Users\hal\AppData\Local\Microsoft\Windows\Temporary Internet Files\Content.IE5\PLDPLDNE\Gunpowder_Green_Te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5205476"/>
            <a:ext cx="2286000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al\AppData\Local\Microsoft\Windows\Temporary Internet Files\Content.IE5\10Z1IMOP\250px-Gunpowder_TV_series_titlecar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80000"/>
            <a:ext cx="31623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7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</TotalTime>
  <Words>73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The   Mongols</vt:lpstr>
      <vt:lpstr>I. The Mongols</vt:lpstr>
      <vt:lpstr>PowerPoint Presentation</vt:lpstr>
      <vt:lpstr>PowerPoint Presentation</vt:lpstr>
      <vt:lpstr>II.  Genghis Khan “Universal ruler”</vt:lpstr>
      <vt:lpstr>PowerPoint Presentation</vt:lpstr>
      <vt:lpstr>PowerPoint Presentation</vt:lpstr>
      <vt:lpstr>III. Impact of Genghis khan</vt:lpstr>
      <vt:lpstr>IV. Trade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Mongols</dc:title>
  <dc:creator>Windows User</dc:creator>
  <cp:lastModifiedBy>Windows User</cp:lastModifiedBy>
  <cp:revision>14</cp:revision>
  <cp:lastPrinted>2019-10-09T19:58:10Z</cp:lastPrinted>
  <dcterms:created xsi:type="dcterms:W3CDTF">2019-10-09T18:40:42Z</dcterms:created>
  <dcterms:modified xsi:type="dcterms:W3CDTF">2019-10-09T19:59:33Z</dcterms:modified>
</cp:coreProperties>
</file>