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1"/>
  </p:handoutMasterIdLst>
  <p:sldIdLst>
    <p:sldId id="256" r:id="rId2"/>
    <p:sldId id="264" r:id="rId3"/>
    <p:sldId id="258" r:id="rId4"/>
    <p:sldId id="259" r:id="rId5"/>
    <p:sldId id="257" r:id="rId6"/>
    <p:sldId id="260" r:id="rId7"/>
    <p:sldId id="261" r:id="rId8"/>
    <p:sldId id="262" r:id="rId9"/>
    <p:sldId id="263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0E559E8-98D7-4B1A-BF70-FECD5CFD0296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7B275DF-DD15-4783-8C1D-A3C58DFA5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0915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2C9FE9B-C21B-47FE-83F4-A0EE25C97AC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2AFD8E4D-2F6E-4CFB-9ADC-B2EA7FC2A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FE9B-C21B-47FE-83F4-A0EE25C97AC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8E4D-2F6E-4CFB-9ADC-B2EA7FC2A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FE9B-C21B-47FE-83F4-A0EE25C97AC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8E4D-2F6E-4CFB-9ADC-B2EA7FC2A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FE9B-C21B-47FE-83F4-A0EE25C97AC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8E4D-2F6E-4CFB-9ADC-B2EA7FC2A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FE9B-C21B-47FE-83F4-A0EE25C97AC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8E4D-2F6E-4CFB-9ADC-B2EA7FC2A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FE9B-C21B-47FE-83F4-A0EE25C97AC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8E4D-2F6E-4CFB-9ADC-B2EA7FC2AA9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FE9B-C21B-47FE-83F4-A0EE25C97AC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8E4D-2F6E-4CFB-9ADC-B2EA7FC2AA9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FE9B-C21B-47FE-83F4-A0EE25C97AC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8E4D-2F6E-4CFB-9ADC-B2EA7FC2A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9FE9B-C21B-47FE-83F4-A0EE25C97AC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D8E4D-2F6E-4CFB-9ADC-B2EA7FC2A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2C9FE9B-C21B-47FE-83F4-A0EE25C97AC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2AFD8E4D-2F6E-4CFB-9ADC-B2EA7FC2A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2C9FE9B-C21B-47FE-83F4-A0EE25C97AC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2AFD8E4D-2F6E-4CFB-9ADC-B2EA7FC2AA9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C9FE9B-C21B-47FE-83F4-A0EE25C97AC2}" type="datetimeFigureOut">
              <a:rPr lang="en-US" smtClean="0"/>
              <a:t>10/8/2019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2AFD8E4D-2F6E-4CFB-9ADC-B2EA7FC2AA9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Aharoni" panose="02010803020104030203" pitchFamily="2" charset="-79"/>
                <a:cs typeface="Aharoni" panose="02010803020104030203" pitchFamily="2" charset="-79"/>
              </a:rPr>
              <a:t>Chinese Innovations</a:t>
            </a:r>
            <a:endParaRPr lang="en-US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Ms. Ha</a:t>
            </a:r>
          </a:p>
          <a:p>
            <a:endParaRPr lang="en-US" dirty="0"/>
          </a:p>
        </p:txBody>
      </p:sp>
      <p:sp>
        <p:nvSpPr>
          <p:cNvPr id="4" name="AutoShape 4" descr="Image result for ancient chinese paper making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Image result for ancient chinese paper making money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Image result for ancient chinese paper making money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Image result for ancient chinese paper making money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2" descr="Image result for ancient chinese paper making money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4" descr="data:image/jpeg;base64,/9j/4AAQSkZJRgABAQAAAQABAAD/2wCEAAkGBxMSEhUSExIWFhUXGBYYGBgYFhsYGRoXGBoXFxsYFxgaHSghGholGxkaITEiJSkrLi4uFx8zODMtNygtLisBCgoKDg0OGhAQGi0lHyUtLS0tLS0tLS0tLS0tLS0tLS0tLS0tLS0tLS0tLS0tLS0tLS0tLS0tLS0tLS0tLS0tLf/AABEIANYA7AMBIgACEQEDEQH/xAAcAAEAAgMBAQEAAAAAAAAAAAAABAUBAwYCBwj/xABBEAACAQIDBQUFBgMIAgMBAAABAhEAAxIhMQQFQVFhEyIycYEGQlKRoSNicrHB8BTR4QczQ4KSosLxFbJjg9JT/8QAGAEBAAMBAAAAAAAAAAAAAAAAAAECAwT/xAAjEQEBAAICAgMAAgMAAAAAAAAAAQIRAyExQQQSMhNRImFx/9oADAMBAAIRAxEAPwD7jSlKBSlKBSlKBSlKBSlKBSlKBSlKBSlKBSlKBSlKBSlKBSlKBSlKBSlKBSlKBSlKBSsTSaDNKxNKDNKxWaBSlKBSleLt5VEswUcyQB8zQe6VW7RvuynvYjwgZH8LtCH51Eub8c+G0QOJfIjrBwqR5PVblJ5Tpe1hmAEkwK5W5va4+QvD/wClS48iEUlT1x1p7It4lYkZzcuAeqkY3joSKpeXGJmFdWm1WyuMOpXMYgwiRkc9Na0nedqVGKcRCggFlk6AsBA9TXPJsZU4shmCSqA3DlEh3LSRlwziKvtk2K2cNwFn0KlnZhMRIUnCpgnQDWpwz+3guOk6s1Ue1e9G2XZbt5VllAA6FmCz6TPpXyBP7RtpS5iWYDCZdyCJzXCzEZ89fKrW6RI+7UrRsW1LdtrcQyrgMp5g1vqyClKUClKUClKUClKUChpWDQKxUbb7pA7sk6kDxFRGLD1z041Fs70tok3LojVXMQ6GSpEDMgZGOXUU2LOsiqo75BE27N1+uHAvzcioW1b5ujU2LXQsbj+gECfnVblISV0dar20IniZV8yBXI3dsuvmHv3PICwscfFBNRm2u2upsqTw719zrqvA/wA6peael5hXVXd9Wx4cTnkiz+cVC2nfrj3EQfE7SPUZEGqA7fiGl5hwkraX/b3gKjbRtZAY2xbV4MYVNy5IGXeJn6Vnea3wt/Hryu33lcue+56WkMH8NyUA9SahtdVDJChtMV28MfqtoDH6tUW3au3ACwutkPE2AeRWVH0qZa3QeEJ+EVW5Z1OsYiHbwvvuMRiLVlbKkwSM272g1DVgXM5FpJHvXS15h5YswPI1c29xqQC5JwkGSYzAInLzNANktaYMvhXF/wCoP1qP46feKfHcuZdo7cwndA4aqMX1qVs25jjFwyhVCA2rYpUgknUQCDOuKt1z2iTEES0xk+IkKgHEswxQBlOWU10OyOHQGIYZMCdGGqmOX1yOhq04kXOqVdtXwsQLg1UZnPQqNSpjI+fGpm7NpZbkBWCNrigDFzUEzPMEAcdZnG8t2HtDeUgHCo9QWJnmpBAjmJqO9xnttCw8EAHKGgxnyniOFZ94ZdL/AKjmfbz23JNzZbCoyxhdmAIMxkM8hE5+XlXAC/b7MxsdrGSAXJuHqXwF4XhkOJ5CKlbt9nNpZoe33WQHHiEHrInvcCvNc9K1e1O6blm0LmIYcWFgNYaSGniJy9a2uc+2t9qTC62ufZj26ubLdFt2xWpAKsYWOLrl3DJkgZa19T2H2o2e5ALdmTpiIwmfhcEqfKZ6V+dktO1tnGar731/IV9L9lYbZ7JOjh0b/wCtsKk9YhT+EVpjfSlj6yDSuC2Pabmzkdm0L8JzQ+Q930ium3Zv+3dIVu45yAJyJ5KefQwa1ssVW9KUqApSlApSlArBrNYNBzG9Q1xgl227DVRjCIWXxeA4mWCsTVBs277iXluW73ZJiYYSuPsrjQFUFj4GxE6asuWeXY76XO2fxfkD+lVG1JALeIQQwjxJyjmMyPMjjXLy53HLTbDGWI+8NncrjDXLrLOJLjmGyzXCoCltCMoPkaqtnvXCuK3Cqf8A+VqMupM5/I1b7HtuJcQlzhDKYI7W1lDd4TiWc+YIPEAatmV7TFmVezcyCrYwGY+LQQDI0yBg8TWet3tbevCt/wDH3boztswmftbhj0XOPkKlbs9mWtoiFwuFQDgUZwANWnlyrpLKMcgp+X865/bW2lVhycat38PBTADoBBKZ594kZZCctZhGdyqcN02VzfvR8bSPlOH6V7u7bs9pfEoHIaehyH1qv/8AHGMTF24zBUZ9QB+de9m3TOaWj5hdfNjl9akYf2kWYt2WbgMWXPpB0PGtN3fG1N8FsdM+XDMz61Nv7tfBOCR0IJyk5AGSRHCdKrrqkeIEcZIIBHAjoZqTURGs3boLPePGBrn5tJHpzrSNlOL7SW6sS35nKm2OFHdmCDEAweGtTNmnAIEHWW72sngairyNbWUKYlMNMqZzGGMx/X1ro927SQQV1GEMo0K8MOZ64SdYK/CRyDW2V5LmZnu5a/of08zVns+1JaGJSTJwliC0AwTiB4EDTiSIjWkukZY7d9bcMoIzBFUW/LmGQjeZESpiYWfeOXkMzwBq7e3XSuI3bySScJCEldYlUMEjgpDZV5v3TeYW7SEmAQi+6GJlnJ0kzm2ZjjWXJnvqTtOGGru3pA3ffa24XDNoliAGgh2JJBJBlWYzOoJOs5SBsnahi1sqsxhPe4HXIDyicuPCrJ/Z0qAzu2UEBNAwgiSRJgxwjmDUdvsTitXpVxJtuodXnKQwhlzziY4QOGX0utZeWlzm/wDFxe+9wq+O0sJ4rjEZL7sFgNcscetT9lODstnBAwKT1ljij1yPpUTeuyst1rhGJ2IJI7uJcS91QScIUjDEnK4TOtWG71xFrp8TkkHWBpkeXlyFdnxsbvu+GXJlPSc10lSDly41GV5yYeY/UVvCmq/eW1YGAy5a8Thy9cQruumDrdy+0WCLd0llJAVycxOgedRMAHWTnzrrq+UORgPKCD8uldp7Ie0H8QptPPa28i3C4oOTjrBXEOZ5VhekujpSlQFKUoFYNZrBoKvfmifiI/2sf0qtJ6irXfWlv8f/AAeqg/nXD8j9Oji/KKLAQKqthAjsz8DjIeYOh5yRxFSNlcOp7oAJKOmuBzqvVW1B69QKxcQkx7pBnnPdgj0xfSodu+4dzEhe66xndSAcQz8QnhxHCRVMcvVWyn9Oi3TtRH2TmSBKEnNlHAn4l+og863by2XEAwAxLOR0ZTqrcxr+yaoxZDYWDsSIe28/JoEAkTBBHHkavt37X2i94AOMmA58COanUH01Brqwy31WOWPtV7Ft7J3VUurH7PPMEnNWMcNZOeefGLVVvEZlE8gWPlnUPeuzABn90+PodMY/UaR5moG17ybB2RFzEIhgJDiOLZQYk8PoQL7USdoWCyszEzJzgTwYAemXPzqDa2gqxBgEEkEcjnE6/v0rG07TdcBsABAgljJPmBx/fKot/ZmbM3DP3cvSRnWdrTGRo39bx99zmIg/d14/vTnUXZNoUqMJxfhH7FWBs29GEk85aqxvsyAoOHkdesVC8eduU92BGcCdOefLSsWEcSWYjmFEfKZNbbVlnnEZHL98f6Vh7hTumJ6nWiW3s1AmWYGJM5g6h1nIMDnyOYOtXO7rwVUUHJoJeYxPpiPEBtANARh1iedubcy6ISueuXyrzs22lHlo7IycxlJwgzGZBAjLpxghFco7dmaIxGOpn865LfKsl2AThYMzEAEggrmJEAd4k/PnPWbuYThfUaYuOhIbhiEzyIIYdJN/d1ts8IB5jLr8shU3HbOZacva3MrpFySDBALEmRoQdBrwyzqi3axV7ltpm1htxGpEmfUEH1ruXtLbkDID5Afyrkb9zHde7EYj9F7qk8jEVf4u/vU8mtNG0bUEkn5cf+utctte1YryEx3SX594ggADjH6CrzeZUA5gZS3lzJ19T6c6qd2I2N3wSchEgBcpAJOkAies11Z3dZxMN8hDlqDAOs8ST5T/AEq83PthtbRYggY3VTrniIXP0JjrFUdkKwLuwkZT7q8wCdTAzrekm4HJwjCwUaHVSWPI5ZDhFUqX2OlV+4d4dvZV/e8LfiXI+U6+tWFVQUpSgUpSgrd9iVt/j/4PVQx5Vbb8MKn4/wDg9VJNcPyf06eHwCPzrXtOmLQrJB/P0P70rYef79KwVBBHMR1rCNUewwEQcKuZWf8ADunIqR8LHIjmctQRPs3WBDgQyyCpOoylD9CD5HQma3bFIgAAq/duEiQBBhoGugB04Z5Z7NnVj3LjEuozKyva29J541mDBkg9QBtjWWUdOl9XUEQQ3/RBB4g5EdKotv2EAgDSZt9D8IJGR1g9T94172VxZOIf3beKWLROj4iZjgekHgZuLtgOpVhkfmORHWurGyxhZZXP27oA78LwhiADrEZ8QDA11GRFYG0WhOEsTxCiZHOm1bPD4XUNGowg4p0cEmQZHExM695l9bQ8LkRBgqVzU4tGWPdOvnVbNLSqu81wEsiiM/F08tD/AFrX/CNcEkjnkOI5catbCDDEAD9isW4UgKCQcsufIkZcKhbaDYsAcD6mZ5Hr/wB172gR4YHl+VStqsvqoCjrmRz0kfvyqtZZOZLesAjy/wCqiplaTcWDi6zOZ+QqHtTqQFUEzPl+9eFTrthQwIGQ4RnQpJxcDEaDL9/nRL1ufbipWzcyPuMCokzKpJ/xSSxUnInu+8Z7TY7zFQWGfOCAfvAHMeRzGY61xW0WUZSpzkcP0bzjOrXZfaAtYUFibiyrthBhgToBkzEZx6nrb7anbPLHd6Rva7fgnsUMTIZ8velQokEazJ4RXMLfYgIZDCQc9TPOJjQipm9rbOneAMaZkGJkhufMMNDwiaqmkSpXERMCVEZakk5eY9K14OTGzpGeFx8h2Ye93UBLNOcxmJPpn0HWovYkBhckE4nUZZq2YziZiAeRFbPZ5e1u3GuIHKhcAJkKSWzJORaADMSOAzrsNo3L/EWofChglGWWKnQaxlzEZzqKjPnmOWvRMNxxD7CsthyCgFeYP7yratyWQCcgxnoSDrwOvyrcNiuW2a3cEOoUEcCNAy81MfmOBrVctBCpXmV+feE5V0dWbijqvZ/fZ2e4oMlLjqjD4WOQf5wP83Svo1cB7Lbge8y3bigWhDD/AOQiCCPuSNePlnXf1nfIUpSoClKUEDe1osqgGDjETpo2R6VSRBIHlB5jn9RXQ7b7n41+sj9arN77NH2g/wA3loG9Mp6DpXNz4b7a8WWkEDlWelZnp5/nWSa49OlpulgVjwzDTwyMHyLRUexcLSvhZXPZNyKqJU8xmfNZ5VJdSYGUScU8Vhsh6x9agbYkhlGKQRJ4lQVOMfeWc+fyq+KtWNva1ALNCiYIJyR+KyfdOoPXqBU3c28AT2RmNbbFSAR8AJEEiMo4eRqltgLLKiyO7dRRGNeDLxJ4qfMVYKQ6gYpyDK44j3XX7wynr0Na4Za7ZZY76W237L2gEZMM1/VT0P8ALXSqSA4Ntiw1gZ5nPErMZw6ACIz5ktV1sG19opDQHWMQ/Jh90x+Y4VD3xsMg3FGnjGR6Bo4ngeY+R6PLHwh7JswU4SJOqseI9SYIORHA1NCqRrH0ioezW2v93tMJn3QSwhQA5ZuJOvMRxmCbKAYugltCSSZjiOEZ/WqrvW0byVRDHvDkCZ6iOdU13tCcrZzMjF3fpnxrrt1lShWBCnllBzHy/lW25ttpTGNcXwr3m/0rJ+lPrsmWnCbVYvrmwj8I110JqI22IASQcQjJtROk8IOWvWu43nt64c7ZHJrhW0J/znF/tNcfvW7huhmuWmtkpFtDiOPEBmzLFwwBAyAzyNRZpaZbebLvdBAJtowBEJLMGmMOKAvMlhGYjFOWb7i2qW0OJlkKg7zScyeZYnMsfpVq20Kc5EySc+JzqJu9GW1CMUDM7FpOJ5ZsJxKQ0YY1Jrnm+S6vhrb9JuI+77KHE21FgRmEJFofhLMQxY9OJ1iaut4bv2TaAhW0CsfeTI5jIR61B/hbQzdziPJsBPqsMfUmrbZLyBR9m7dIwj5uR9JromsZ0wtuV7V3/gEB+zQJpOGBoWIb8Usc89eNT9jYjuN4hyykfEDy6cPkStbbdYnCiWyDBBm4R690ZjMa61qbYgWD3HZiMxngAyzyWJHQzWPJYvhKj+0GxW7yiXVbiyUYnOeKkalTxA5A8K+eb97RybMYVZSziM54AkjpX0sbVZTJcMjggk+oWa5z2xHaWxdS2Ue2y95iBKkwVIEkiTOcZjzm2HLljPqm4y3b6PunaO0sWrnx20b/AFKD+tS6532B23tNitie9bxWyOWAkD/bhroq68buMLNUpSlSgpSlBG3hYZ0hWCsCrKSJEqQ0EcjEHzrVs97GsxGoIOqsMiD6/PXjU2oG3L2ZN0eHLtPIaXPTQ/d/CBVM8dxMqo2zZuybLwnw/wAvT8vI14LSMqu9p2cXEKnI8DyPA1z7oUJBEEZEcPT98a4eTHXbpwy30yb8ZZzMZDgQTP0jzqNtN7CGzEgjPPJzGo5MD+nlIU8Yzzj+U/Ko7FYZsyGkn5AYeYMAR1FUlXrzjhu6DiUeHmskm0evdJU/oc/Oz7YoYYCeyuGUbCcKXDwJ0wsciJkE8zl7wAkk6lVBOhKCSrD7wJM/9VrsWwg7Nv7ogKZ0BIgMfuv/AO3mavKrYskuXcQdECFSQQzd4j3rZAEZ5QZ5NmMj0Gy3xcUOuh/QwQeRBBHQiuZ2S+wJtsZZR5m5bEd7mXScxxB4kgCXY2nsWx/4bQXjQZCLo9IB6AH3c98M9demWWO2reljsLguKYUnIkTgJnocgCSMuY0Oevbt54hhcktllat4WB6NdMkZ6hONXO89osRhutbzHhYjvcclOtV+zbdZI+ystGkKnZAEZZ4iv0BrW2RnNqxGuRhSyAp43Xa5yzKuVAOXwmt6bHtDiDdYL8NsEDyBQIPmDVh29z3VtJrwNxvOThg+hrTdBIJuXXYdWwCORCYQR51neTGLTCodjcVmy2JyFYzm7KpaeiwW8q27Xstm4oUW3bvBgVQWsLLmDNyD6gHWoGzbxsWWNpSDMsuBZkZSpIESJ1PAjjJr1d3wdQkAcXYDyyWfzFVy5f8AS842TuO2QPs1WCxkvcvGWmTmVXjoVIqRbGNSt0klIlZCL0IVAAVIE5zy1Bqou79JyFzETwtJM6+8cXzkVAu43cMLek/3r4jnxiWI8vyrO5Vb6x0dnaLFuezw5nPsxOfXCDGnGvF3ex1wQvN2Cx8p/Suc2ras4faQvS0on5nEfyrRs7lpY2GdsRwm4Y7s92cXHXhVdLLi5vQm5IeTBB7JOAMgEnEDBPSJPOjOzf4ZPW40x6SYqq2vbLiDNkTvIvdzIk5zI5TwraMLcL17q0hf0A+VRoSF22SVa8oAMYbYk6A5aniBoK0b3VWtMeyuNp9o5iJI0BM5zyqRavMuQ7O1ESDmfQLkajb7f7JmxXnhTmFw28viB5ag86mFWv8AZ5fw3ynxr/uXj5xl6DlX0Wvl39nTYtqXojn6Afma+o118H5Ycn6KUpWzMpSlBg0rNYoK1U7JsHu6oenFPTh08jXnbtjFzvDxDLzHL+VT9rsY1wzB1B4hhoaiWLx94QwyYcj06cR0rn5Mdf8AGmNc81aLo1nQ6zPzmrjfGzQcY0OvQ/1qrdQcjx1nSuOz63Tpl3NvDIceMHIwAOAaTOXJhA8wKjAFFtJAaVKEHkqHFb+nGt4XMgmRhjzzM/voKjptAhRcEMRJy0IGVzzGh9OFWiK8bLde8SgcK1p/s3ZSWYAKcU4hpjCsI45xiqxssjDE8qJwshchbdzUrAgFGmQSPejiBVLvDbOKBi1u9hcLkwfAxlRqVYMMufrVffu3VJuJaKK3cuqzjE6mSDxAIPGZEnpV5VK6q3tVi2ItKscraQPmIX61XbVvRkcMqBQ5wnEZ70SrQMtAQc88uVUzbTgVVvbV3sI7qxiYjjxYyc60HarQIK2LjsSAGuAiSTEAvn9KhK2vb9xaXWc/DaXL55n/AHVE7Z3JK2wCDE3CWYZAzxOhGU1rO03Bk1y3ZHId5h84/Ko6qh4Xbs6+4pIAGegmI4aRUJbr20AENdvjEAwGAZgNEgDM8BwrwCrCU2d7h53TAPq8n6V5awylWw2rABJHvE5Ea5A6863fwxYZteudB3F/4z8zUoaEuPakNdt2wSSAoxEA8BOX0rVcUvGEXLonPFKjMZYZAETW7ZrfZkibKEsxAE3XCmMoUaznqda330utGEXGEgsXIsrhEyBh73znWgBHQZmzYHUyc/kK8bPbLgl+1uQTBXuIy6gmNOVZKhcl7NSeFq2bj/62/WvVm25BL2zqYN9+GeqA4fkBrUJeWurbHct21MqIX7V+8YJMDKKmujEHEzEH43FpY8lk1rW+xhRckZDDZQwJIE4o4D0rLW8Jkoi9br4j6AUoWSoaFHKOzTESDBydp/Ypv0k2LvaWwAbb53HDNMErhXgZg5aRXnY7r3GaRcZQYXAvZqRAJMnOJMehrG/LeGxeytIxs3hhnFcMo0DETlnFJ5L4SP7NtoX+MKDXsbn0a1/X5V9Rr4x/ZpbuJtqELIZWDifCseM/5oEdRX2euzi/Ln5PJSlK1UKUpQKxWaUGKh7wsx9ookjxAcV/UjUeo41MrNRZuaJVchBGEwVYZVR7bspQxw/T/qrp7HZthA7jSV6HUr5akevIVjabWMR7w069K4uTD03wy05+CwjSMweRnSogeSpIAeSOYBjME/CZA9RUwSrwRkRx58qjFJIdkzggjMypyOXxD8j1rCN6o983Et2yyP2bdqO8c4OEKUYHKV7sehz701n8Obuov3gfiJRD6DCD8jVvvsdgrXEYSzq5LAuGyCK6qDqAApiMoPQ0h2u9ciTcYHgPsV8wR3/Qk1rPDP2nbJhCB5sWVbQz3siRnMScuNHSwAMbXbveyABVMRyBHhE+vGoWw7OACUFu1m4OFJYkGGknXPjW8ouRIuXcxBJIScoIIyBkjhUiSt5LfhFlCdI+0blBCxB9TXm2+JjAusciwY9iNMjAgkd3Xp0rZjwDx27M8FAZvUcfSvCWFY4ltXLrNElzhGUwc4YDXhUJYLAMGxWkgnJFLk5Ed5uJida2NsxbhcbrdbCBH3RqP0rTetqIxPatkMGAtriacxDNx15VJOz4v8G4/W6xA88IyPy4VA0bJ9kCnbLJYthtLi1PuxoP61uawT3gjQON5sjlEQDlqDMcK8WiLeIG6qljOCyk5ADIAeHifM15dJzFppEHHfbIwRIIk8Dy1oNva54VuT92ymn+Y8K82dlcFmZFEkQbrluc5Sc9OVbO0LZdoxy8NlI6ZMZrXasMpJdbYnNe1ILAdQDJY6z1jhQeu1LZLce5mMra4ViRMsOnWt+ArnhtWurnE3n+zWti9yQty43hjCuBR3hInXw4hmI9YqTa2RhkgRDrkDcf9ZzoPFhy2vaXQdCvcQ+ckRUfbWXA1v7FAyuCBLuRhJIxDIetWtncjuT2uJhwLtgB0OSgkgz9K9733etvZrzhgClt2hFUThUnCzMDIy1yqZO0Wxs9iV2WzfKIuF3QqpZYZ+zd8eZ73IidcJ5V3JFfJvY9b1/ard5QxCMxuXG0koyQDoSMWg0mvquKdK7OPrFz5eW0NXutaLWytFSlKUClKUClKUGu/ZDqVP8AUEZgjqDnVehOanxLkcvkw6GPzHA1aVD3jYJAdRLLw+JeK+fEdRyJrPkx+0WxulLvbZvfXnn0bQHyOh61Vi7OEsIbvEccJBwk/kD510khhOoI04EEca53eKYHAgwwZgx+6VWTz1wsOUGuPLH26McvSj3liwXMYwr2wwM0HBkkgawD3on9RVeiWoH95cOQmCF9cXDqBU/exu4CAyKcYAxHLAGWFJjxKTM8Q3WRTnE2RvNcPK0pCj/PrGdJ4PaRb3hkQi27aqzLLSx7s+GchWs7QGIxNdud4REqmKchlA1ps4GuG2kErNxsbSNRGk1m7geJNy6JBEApbkHjEQZp7EtLmDL7Kz5gFvpqfnXoItzIC5eOUkxbXiROhjMxkeNR0ATTsrJ4x37n06ityr2oMC5cMjEW7ikgZExrkfrQeb6gLhLW0hlMW1LuCpmCYiTHLnWbgdxladvvXnwj/Tp9Kl7Hu15EMqwZiykyYK5tnwNWSbnBzcetxix690ZfWmjag2awyyO28RBwWUngBCk5AGOHM1Ibd054IPdh7twsZBBjDwETV/se77aSMRgmYUYFGQEADPhzqaionhUDrEn560RtTW93XDq1wjhhAtqPUxIpse5AjsxdSGiFg3CscQxyBM8uVXNxpkEz51oxiNRUbHkbKp1kx8R/4iBrzFemvBBAgcIUAflUd9qzj862WMPiOZ1io2abg56+uda9sT7G9Ikdncn1U14ubwtoftGCzoJAk8qXNquX7V22llu+hUMQUWWBEnHBIGvdB0q2GNtiMr06PZtlS0oS2oVRoFEAccgOpqTbcVFtmdQda9EV3udYK9bKjbNNSakKUpQKUpQKUpQYrNYpQVW12+yfEPA5/wBLn9G/9vOte0bL2ilcpzKk8+R6EZGra/bDKVYSCINVVsFWKNmy6H4l4N58+oPSuflw120xrgt9WmRWll8alRd0UBlUqTn3kac+KvxiRWW7+MD7W5c6WUwLyAxnL613Htdu8Pb7UAZm2HBE5hlAYDmNDpKnMiKobGz4syWI11wjhyIyPeEE+7nyrHTSZKfd9qSwS3btQxU9oe0uFtdJJJznjVmd2M0m4zsIzxDAkaeHIz6E1YbPsyyFUYJ7xC5A6TAjQwMznllzqZatwCQTHIzzMnnUU2jbJuJVzLKoy8Ak/wCs6/KptnYbSEkJMmSWJbOAJg5DIDSvLXxpOkDM89PU16faThOQJHMnIx9deBpsbXvEiJgfvhWhmiSf38zUL+Nua4QB1yI5zJIP/edR728UUhccn4VlmPoATUd08LFtpy5VhLtQrJvXD9ns7dC5Cj5CT8xU63ubaH/vLoTpbUD6nFP0qZx5VFykab7wJmBqST+tQl24N3beO4TpgUkZ/f8ACD5njXQbL7N2VOJlLnm5LfLETHpVotlRooHpWk+P/at5HN2N3X20thJ4ucRB/Cv/AOqsbW4p/vLzt91T2a/7e982q2NYWOImtpxYz0pc7UXZ93WrRm3aVSdSFAJ8zqT51OMAVlFJ0Wt9rZTqYHl/OtFUJSdM/KpVizzNSUsAVsAoPNtIr3SlSFKUoFKUoFKUoFYrNKDFRN4bMWAZfGuY6jip6H8wKl0qLNkctv3aFOyO3VDHGQ6nD0IIiI1rl0vngBlIz4cSYLefz1NdP7VbuuYX7MFhdKYkXg4YHFnoCBBziYyzNVVncO0vl2S2xxxtPyRJ/wDaubLjvhrjlHjZtoBAY5H4jM4ZjPkSQ2cDw16/j7a6sBMasTlJ0GuL+etWtr2YkRcuM3MKMAyOUR3hHnU/YtzWrP8Ad2QvXCZ9SczUzht8lznpzNt7txvs7Vwg8SOzGnAtE8cxyFSU3XtbDvPbTyljrzIAH1rqP4dvh/L+deuwfl9RWk4cYpc65cezIPjl/wATmP8ASoAqz2Xc6JoAByUYR9Ktzs79Kz/DtVphIjdR0twOVesNSF2Q8T8q3Ls6jhPnVkIAWcq9iw3w1YAVmpES3snxfT+db0sKOH61spQKUpQKUpQKUpQKUpQKUpQKUpQKUpQKUpQYZQcjWaUoFKUoFKUoFKUoFKUoFKUoFKUoFKUoFKUoFKUoP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6" descr="https://res.cloudinary.com/dk-find-out/image/upload/q_80,w_960,f_auto/Paper-pressing_L-3_q788un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8" descr="C:\Users\hal\Pictures\Paper-pressing_L-3_q788un.webp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3" name="Picture 19" descr="C:\Users\hal\AppData\Local\Microsoft\Windows\Temporary Internet Files\Content.IE5\WVLRU37E\576px-Sprout_Lightbulb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949" y="3733800"/>
            <a:ext cx="1413416" cy="188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C:\Users\hal\AppData\Local\Microsoft\Windows\Temporary Internet Files\Content.IE5\PLDPLDNE\Idea_de_negocio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1314" flipH="1">
            <a:off x="1448423" y="1357631"/>
            <a:ext cx="1370962" cy="1609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4124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Content Objective: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1. </a:t>
            </a:r>
            <a:r>
              <a:rPr lang="en-US" b="1" dirty="0" smtClean="0">
                <a:solidFill>
                  <a:srgbClr val="0070C0"/>
                </a:solidFill>
              </a:rPr>
              <a:t>SWBAT: explain how inventions helped to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make China the most advanced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 </a:t>
            </a:r>
            <a:r>
              <a:rPr lang="en-US" b="1" dirty="0" smtClean="0">
                <a:solidFill>
                  <a:srgbClr val="0070C0"/>
                </a:solidFill>
              </a:rPr>
              <a:t>                     country. </a:t>
            </a:r>
          </a:p>
          <a:p>
            <a:endParaRPr lang="en-US" dirty="0" smtClean="0"/>
          </a:p>
          <a:p>
            <a:r>
              <a:rPr lang="en-US" dirty="0" smtClean="0"/>
              <a:t>2</a:t>
            </a:r>
            <a:r>
              <a:rPr lang="en-US" b="1" dirty="0" smtClean="0"/>
              <a:t>.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Language Objective: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“I CAN” identify and explain the inventions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  that helped to make China the most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  advanced country of its time under the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       Tang and Song Dynasties. 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98606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I.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Chinese invent paper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latin typeface="Cambria" panose="02040503050406030204" pitchFamily="18" charset="0"/>
              </a:rPr>
              <a:t>A. Invented in AD 105.</a:t>
            </a: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1. Under the Han Dynasty</a:t>
            </a: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2. Hans ruled for 400 years</a:t>
            </a: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3. Books had been written on silk ($)</a:t>
            </a: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4. Get books easier in paper</a:t>
            </a:r>
            <a:endParaRPr lang="en-US" b="1" dirty="0">
              <a:latin typeface="Cambria" panose="02040503050406030204" pitchFamily="18" charset="0"/>
            </a:endParaRPr>
          </a:p>
        </p:txBody>
      </p:sp>
      <p:sp>
        <p:nvSpPr>
          <p:cNvPr id="4" name="AutoShape 2" descr="C:\Users\hal\Pictures\Paper-pressing_L-3_q788un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 descr="C:\Users\hal\AppData\Local\Microsoft\Windows\Temporary Internet Files\Content.IE5\PLDPLDNE\14301-illustration-of-a-book-pv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801529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hal\Pictures\chinese money ma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676775"/>
            <a:ext cx="22479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602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b="1" dirty="0" smtClean="0">
              <a:latin typeface="Cambria" panose="02040503050406030204" pitchFamily="18" charset="0"/>
            </a:endParaRPr>
          </a:p>
          <a:p>
            <a:r>
              <a:rPr lang="en-US" sz="2800" b="1" dirty="0" smtClean="0">
                <a:latin typeface="Cambria" panose="02040503050406030204" pitchFamily="18" charset="0"/>
              </a:rPr>
              <a:t>B. 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Education</a:t>
            </a:r>
          </a:p>
          <a:p>
            <a:pPr lvl="1"/>
            <a:r>
              <a:rPr lang="en-US" sz="2800" b="1" dirty="0" smtClean="0">
                <a:latin typeface="Cambria" panose="02040503050406030204" pitchFamily="18" charset="0"/>
              </a:rPr>
              <a:t>1. More books</a:t>
            </a:r>
          </a:p>
          <a:p>
            <a:pPr lvl="1"/>
            <a:r>
              <a:rPr lang="en-US" sz="2800" b="1" dirty="0" smtClean="0">
                <a:latin typeface="Cambria" panose="02040503050406030204" pitchFamily="18" charset="0"/>
              </a:rPr>
              <a:t>2. People better educated</a:t>
            </a:r>
          </a:p>
          <a:p>
            <a:pPr lvl="1"/>
            <a:r>
              <a:rPr lang="en-US" sz="2800" b="1" dirty="0" smtClean="0">
                <a:latin typeface="Cambria" panose="02040503050406030204" pitchFamily="18" charset="0"/>
              </a:rPr>
              <a:t>3. Government used paper</a:t>
            </a:r>
          </a:p>
          <a:p>
            <a:pPr lvl="1"/>
            <a:r>
              <a:rPr lang="en-US" sz="2800" b="1" dirty="0" smtClean="0">
                <a:latin typeface="Cambria" panose="02040503050406030204" pitchFamily="18" charset="0"/>
              </a:rPr>
              <a:t>4. Maintain records easier</a:t>
            </a:r>
            <a:endParaRPr lang="en-US" sz="2800" b="1" dirty="0">
              <a:latin typeface="Cambria" panose="02040503050406030204" pitchFamily="18" charset="0"/>
            </a:endParaRPr>
          </a:p>
        </p:txBody>
      </p:sp>
      <p:pic>
        <p:nvPicPr>
          <p:cNvPr id="4098" name="Picture 2" descr="C:\Users\hal\AppData\Local\Microsoft\Windows\Temporary Internet Files\Content.IE5\PLDPLDNE\Education-sanakirjasta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762000"/>
            <a:ext cx="3572256" cy="239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896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C. Another innovation</a:t>
            </a:r>
          </a:p>
          <a:p>
            <a:pPr lvl="1"/>
            <a:r>
              <a:rPr lang="en-US" sz="2400" b="1" dirty="0" smtClean="0">
                <a:latin typeface="Cambria" panose="02040503050406030204" pitchFamily="18" charset="0"/>
              </a:rPr>
              <a:t>1. 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Collar harness for horses</a:t>
            </a:r>
          </a:p>
          <a:p>
            <a:pPr lvl="3"/>
            <a:r>
              <a:rPr lang="en-US" sz="2400" b="1" dirty="0" smtClean="0">
                <a:latin typeface="Cambria" panose="02040503050406030204" pitchFamily="18" charset="0"/>
              </a:rPr>
              <a:t>a) Horses could pull heavier</a:t>
            </a:r>
          </a:p>
          <a:p>
            <a:pPr marL="1051560" lvl="3" indent="0">
              <a:buNone/>
            </a:pP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</a:rPr>
              <a:t>        loads</a:t>
            </a:r>
          </a:p>
          <a:p>
            <a:pPr lvl="3"/>
            <a:r>
              <a:rPr lang="en-US" sz="2400" b="1" dirty="0" smtClean="0">
                <a:latin typeface="Cambria" panose="02040503050406030204" pitchFamily="18" charset="0"/>
              </a:rPr>
              <a:t>b) Better than one in Europe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sp>
        <p:nvSpPr>
          <p:cNvPr id="4" name="AutoShape 2" descr="Image result for ancient chinese paper making mone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2" name="Picture 4" descr="C:\Users\hal\AppData\Local\Microsoft\Windows\Temporary Internet Files\Content.IE5\PLDPLDNE\dressage_horse_animation_by_lauwiie1993-d56it04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838200"/>
            <a:ext cx="15748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al\AppData\Local\Microsoft\Windows\Temporary Internet Files\Content.IE5\PLDPLDNE\shireDM1303_800x48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95600" y="4389008"/>
            <a:ext cx="3810000" cy="230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hal\AppData\Local\Microsoft\Windows\Temporary Internet Files\Content.IE5\PLDPLDNE\dressage_horse_animation_by_lauwiie1993-d56it04[1]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77000" y="838200"/>
            <a:ext cx="15748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85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latin typeface="Cambria" panose="02040503050406030204" pitchFamily="18" charset="0"/>
              </a:rPr>
              <a:t>D. </a:t>
            </a:r>
            <a:r>
              <a:rPr lang="en-US" sz="36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Two-bladed metal plow</a:t>
            </a:r>
          </a:p>
          <a:p>
            <a:pPr lvl="1"/>
            <a:r>
              <a:rPr lang="en-US" sz="3600" b="1" dirty="0" smtClean="0">
                <a:latin typeface="Cambria" panose="02040503050406030204" pitchFamily="18" charset="0"/>
              </a:rPr>
              <a:t>1. More efficient: metal</a:t>
            </a:r>
          </a:p>
          <a:p>
            <a:pPr marL="365760" lvl="1" indent="0">
              <a:buNone/>
            </a:pPr>
            <a:r>
              <a:rPr lang="en-US" sz="3600" b="1" dirty="0">
                <a:latin typeface="Cambria" panose="02040503050406030204" pitchFamily="18" charset="0"/>
              </a:rPr>
              <a:t> </a:t>
            </a:r>
            <a:r>
              <a:rPr lang="en-US" sz="3600" b="1" dirty="0" smtClean="0">
                <a:latin typeface="Cambria" panose="02040503050406030204" pitchFamily="18" charset="0"/>
              </a:rPr>
              <a:t>                                      blades</a:t>
            </a:r>
          </a:p>
          <a:p>
            <a:pPr lvl="1"/>
            <a:r>
              <a:rPr lang="en-US" sz="3600" b="1" dirty="0" smtClean="0">
                <a:latin typeface="Cambria" panose="02040503050406030204" pitchFamily="18" charset="0"/>
              </a:rPr>
              <a:t>2. Two blades</a:t>
            </a:r>
            <a:endParaRPr lang="en-US" sz="3600" b="1" dirty="0">
              <a:latin typeface="Cambria" panose="02040503050406030204" pitchFamily="18" charset="0"/>
            </a:endParaRPr>
          </a:p>
        </p:txBody>
      </p:sp>
      <p:pic>
        <p:nvPicPr>
          <p:cNvPr id="6146" name="Picture 2" descr="C:\Users\hal\AppData\Local\Microsoft\Windows\Temporary Internet Files\Content.IE5\PLDPLDNE\2419731146_e723919457_z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762000"/>
            <a:ext cx="15748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hal\AppData\Local\Microsoft\Windows\Temporary Internet Files\Content.IE5\10Z1IMOP\old_fashioned_plow_by_stock_by_casey-d4b15v3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0400" y="426720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893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E. Invented the wheel barrow</a:t>
            </a:r>
          </a:p>
          <a:p>
            <a:pPr lvl="1"/>
            <a:r>
              <a:rPr lang="en-US" sz="3200" b="1" dirty="0" smtClean="0">
                <a:latin typeface="Cambria" panose="02040503050406030204" pitchFamily="18" charset="0"/>
              </a:rPr>
              <a:t>1. Used in the creation of the</a:t>
            </a:r>
          </a:p>
          <a:p>
            <a:pPr marL="365760" lvl="1" indent="0">
              <a:buNone/>
            </a:pPr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smtClean="0">
                <a:latin typeface="Cambria" panose="02040503050406030204" pitchFamily="18" charset="0"/>
              </a:rPr>
              <a:t>      Great Wall </a:t>
            </a:r>
          </a:p>
          <a:p>
            <a:pPr lvl="1"/>
            <a:r>
              <a:rPr lang="en-US" sz="3200" b="1" dirty="0" smtClean="0">
                <a:latin typeface="Cambria" panose="02040503050406030204" pitchFamily="18" charset="0"/>
              </a:rPr>
              <a:t>2. Bring supplies to work</a:t>
            </a:r>
          </a:p>
          <a:p>
            <a:pPr lvl="1"/>
            <a:r>
              <a:rPr lang="en-US" sz="3200" b="1" dirty="0">
                <a:latin typeface="Cambria" panose="02040503050406030204" pitchFamily="18" charset="0"/>
              </a:rPr>
              <a:t> </a:t>
            </a:r>
            <a:r>
              <a:rPr lang="en-US" sz="3200" b="1" dirty="0" smtClean="0">
                <a:latin typeface="Cambria" panose="02040503050406030204" pitchFamily="18" charset="0"/>
              </a:rPr>
              <a:t>    sites (Great Wall)</a:t>
            </a:r>
            <a:endParaRPr lang="en-US" sz="3200" b="1" dirty="0">
              <a:latin typeface="Cambria" panose="02040503050406030204" pitchFamily="18" charset="0"/>
            </a:endParaRPr>
          </a:p>
        </p:txBody>
      </p:sp>
      <p:pic>
        <p:nvPicPr>
          <p:cNvPr id="5122" name="Picture 2" descr="C:\Users\hal\AppData\Local\Microsoft\Windows\Temporary Internet Files\Content.IE5\PLDPLDNE\Empty_Wheelbarrow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724400"/>
            <a:ext cx="2618148" cy="188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hal\AppData\Local\Microsoft\Windows\Temporary Internet Files\Content.IE5\PLDPLDNE\Wheelbarrow_(PSF)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16"/>
            <a:ext cx="2286000" cy="204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028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>
                    <a:lumMod val="75000"/>
                  </a:schemeClr>
                </a:solidFill>
                <a:latin typeface="Cambria" panose="02040503050406030204" pitchFamily="18" charset="0"/>
              </a:rPr>
              <a:t>F. Silk production</a:t>
            </a:r>
          </a:p>
          <a:p>
            <a:pPr lvl="1"/>
            <a:r>
              <a:rPr lang="en-US" sz="2400" b="1" dirty="0" smtClean="0">
                <a:latin typeface="Cambria" panose="02040503050406030204" pitchFamily="18" charset="0"/>
              </a:rPr>
              <a:t>1. Closely guarded secret</a:t>
            </a:r>
          </a:p>
          <a:p>
            <a:pPr lvl="1"/>
            <a:r>
              <a:rPr lang="en-US" sz="2400" b="1" dirty="0" smtClean="0">
                <a:latin typeface="Cambria" panose="02040503050406030204" pitchFamily="18" charset="0"/>
              </a:rPr>
              <a:t>2. Worldwide demand for silk</a:t>
            </a:r>
          </a:p>
          <a:p>
            <a:pPr lvl="1"/>
            <a:r>
              <a:rPr lang="en-US" sz="2400" b="1" dirty="0" smtClean="0">
                <a:latin typeface="Cambria" panose="02040503050406030204" pitchFamily="18" charset="0"/>
              </a:rPr>
              <a:t>3.  Trade: The Silk Road to</a:t>
            </a:r>
          </a:p>
          <a:p>
            <a:pPr marL="365760" lvl="1" indent="0">
              <a:buNone/>
            </a:pP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en-US" sz="2400" b="1" dirty="0" smtClean="0">
                <a:latin typeface="Cambria" panose="02040503050406030204" pitchFamily="18" charset="0"/>
              </a:rPr>
              <a:t>                        Middle East/Europe</a:t>
            </a:r>
            <a:endParaRPr lang="en-US" sz="2400" b="1" dirty="0">
              <a:latin typeface="Cambria" panose="02040503050406030204" pitchFamily="18" charset="0"/>
            </a:endParaRPr>
          </a:p>
        </p:txBody>
      </p:sp>
      <p:pic>
        <p:nvPicPr>
          <p:cNvPr id="7170" name="Picture 2" descr="C:\Users\hal\AppData\Local\Microsoft\Windows\Temporary Internet Files\Content.IE5\10Z1IMOP\Thai_silk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434442" y="1953985"/>
            <a:ext cx="2492829" cy="7315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hal\AppData\Local\Microsoft\Windows\Temporary Internet Files\Content.IE5\10Z1IMOP\Silk_worms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188" y="762000"/>
            <a:ext cx="1954023" cy="1297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4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II. Han Dynasty Falls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latin typeface="Cambria" panose="02040503050406030204" pitchFamily="18" charset="0"/>
              </a:rPr>
              <a:t>A. Fell in AD 220</a:t>
            </a: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1. No one strong enough to rule for 30 years</a:t>
            </a: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2. Rose: Tang Dynasty &amp; Song Dynasty</a:t>
            </a: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3. Tang will expand China</a:t>
            </a: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4. By AD 589, Emperor Wendi</a:t>
            </a: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5. Starts a Golden Age of China</a:t>
            </a:r>
          </a:p>
          <a:p>
            <a:pPr lvl="1"/>
            <a:r>
              <a:rPr lang="en-US" b="1" dirty="0" smtClean="0">
                <a:latin typeface="Cambria" panose="02040503050406030204" pitchFamily="18" charset="0"/>
              </a:rPr>
              <a:t>6. Richest and most powerful &amp; advanced</a:t>
            </a:r>
          </a:p>
          <a:p>
            <a:pPr marL="365760" lvl="1" indent="0">
              <a:buNone/>
            </a:pPr>
            <a:r>
              <a:rPr lang="en-US" b="1" dirty="0" smtClean="0">
                <a:latin typeface="Cambria" panose="02040503050406030204" pitchFamily="18" charset="0"/>
              </a:rPr>
              <a:t>        country in the world</a:t>
            </a:r>
            <a:endParaRPr lang="en-US" b="1" dirty="0">
              <a:latin typeface="Cambria" panose="02040503050406030204" pitchFamily="18" charset="0"/>
            </a:endParaRPr>
          </a:p>
        </p:txBody>
      </p:sp>
      <p:pic>
        <p:nvPicPr>
          <p:cNvPr id="8195" name="Picture 3" descr="C:\Users\hal\AppData\Local\Microsoft\Windows\Temporary Internet Files\Content.IE5\PLDPLDNE\Money_Bag_icon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447</TotalTime>
  <Words>289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Pushpin</vt:lpstr>
      <vt:lpstr>Chinese Innovations</vt:lpstr>
      <vt:lpstr>Content Objective:</vt:lpstr>
      <vt:lpstr>I. Chinese invent paper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Han Dynasty Falls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Chinese Innovations</dc:title>
  <dc:creator>Windows User</dc:creator>
  <cp:lastModifiedBy>Windows User</cp:lastModifiedBy>
  <cp:revision>17</cp:revision>
  <cp:lastPrinted>2019-10-08T11:37:04Z</cp:lastPrinted>
  <dcterms:created xsi:type="dcterms:W3CDTF">2019-10-07T16:15:05Z</dcterms:created>
  <dcterms:modified xsi:type="dcterms:W3CDTF">2019-10-08T18:14:45Z</dcterms:modified>
</cp:coreProperties>
</file>