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3"/>
  </p:handoutMasterIdLst>
  <p:sldIdLst>
    <p:sldId id="263" r:id="rId2"/>
    <p:sldId id="257" r:id="rId3"/>
    <p:sldId id="259" r:id="rId4"/>
    <p:sldId id="262" r:id="rId5"/>
    <p:sldId id="264" r:id="rId6"/>
    <p:sldId id="266" r:id="rId7"/>
    <p:sldId id="267" r:id="rId8"/>
    <p:sldId id="269" r:id="rId9"/>
    <p:sldId id="268" r:id="rId10"/>
    <p:sldId id="270" r:id="rId11"/>
    <p:sldId id="271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2F4C30-AABA-4889-A35A-F7444476076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AB513D-52A3-40F6-8E42-407B5905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24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EE1-19B8-4F17-BF1F-86713DC6DF6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3146CB-DF57-42BE-B28A-8C29EF85A4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EE1-19B8-4F17-BF1F-86713DC6DF6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6CB-DF57-42BE-B28A-8C29EF85A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EE1-19B8-4F17-BF1F-86713DC6DF6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6CB-DF57-42BE-B28A-8C29EF85A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EE1-19B8-4F17-BF1F-86713DC6DF6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6CB-DF57-42BE-B28A-8C29EF85A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EE1-19B8-4F17-BF1F-86713DC6DF6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6CB-DF57-42BE-B28A-8C29EF85A4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EE1-19B8-4F17-BF1F-86713DC6DF6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6CB-DF57-42BE-B28A-8C29EF85A4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EE1-19B8-4F17-BF1F-86713DC6DF6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6CB-DF57-42BE-B28A-8C29EF85A4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EE1-19B8-4F17-BF1F-86713DC6DF6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6CB-DF57-42BE-B28A-8C29EF85A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EE1-19B8-4F17-BF1F-86713DC6DF6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6CB-DF57-42BE-B28A-8C29EF85A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EE1-19B8-4F17-BF1F-86713DC6DF6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6CB-DF57-42BE-B28A-8C29EF85A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EE1-19B8-4F17-BF1F-86713DC6DF6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6CB-DF57-42BE-B28A-8C29EF85A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25DDEE1-19B8-4F17-BF1F-86713DC6DF6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3146CB-DF57-42BE-B28A-8C29EF85A4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3600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Renaissance Men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By: Ms. Ha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 descr="C:\Users\hal\AppData\Local\Microsoft\Windows\Temporary Internet Files\Content.IE5\TO227DT2\300px-Italyrom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81" y="2438400"/>
            <a:ext cx="3809524" cy="433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al\AppData\Local\Microsoft\Windows\Temporary Internet Files\Content.IE5\TO227DT2\4602126930_5b03e3d8bb_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05" y="2743200"/>
            <a:ext cx="2014095" cy="29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al\AppData\Local\Microsoft\Windows\Temporary Internet Files\Content.IE5\AHTHW6JT\180px-Leonardo_da_Vinci_helicopte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2595">
            <a:off x="524776" y="3625878"/>
            <a:ext cx="2286000" cy="20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920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B. Sistine Chapel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1. He was asked to </a:t>
            </a:r>
          </a:p>
          <a:p>
            <a:pPr marL="0" indent="0">
              <a:buNone/>
            </a:pPr>
            <a:r>
              <a:rPr lang="en-US" b="1" dirty="0" smtClean="0"/>
              <a:t>        paint ceiling of </a:t>
            </a:r>
          </a:p>
          <a:p>
            <a:pPr marL="0" indent="0">
              <a:buNone/>
            </a:pPr>
            <a:r>
              <a:rPr lang="en-US" b="1" dirty="0" smtClean="0"/>
              <a:t>        Vatican in Rome</a:t>
            </a:r>
          </a:p>
          <a:p>
            <a:pPr marL="0" indent="0">
              <a:buNone/>
            </a:pPr>
            <a:r>
              <a:rPr lang="en-US" b="1" dirty="0" smtClean="0"/>
              <a:t>    2. Sistine Chapel: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small Church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3.  </a:t>
            </a:r>
            <a:r>
              <a:rPr lang="en-US" b="1" u="sng" dirty="0" smtClean="0">
                <a:solidFill>
                  <a:srgbClr val="FFC000"/>
                </a:solidFill>
              </a:rPr>
              <a:t>Vatican</a:t>
            </a:r>
            <a:r>
              <a:rPr lang="en-US" b="1" dirty="0" smtClean="0"/>
              <a:t>: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Pope lives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4. Bible Stories: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Creation to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Flood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  <a:endParaRPr lang="en-US" b="1" dirty="0"/>
          </a:p>
        </p:txBody>
      </p:sp>
      <p:pic>
        <p:nvPicPr>
          <p:cNvPr id="9218" name="Picture 2" descr="C:\Users\hal\AppData\Local\Microsoft\Windows\Temporary Internet Files\Content.IE5\AHTHW6JT\1134165951_34feb6ac98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85" y="1576251"/>
            <a:ext cx="539261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24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QUICK FACTS: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true or false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1. The Sistine Chapel ceiling took 22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      years to paint.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2. There are over 300 figures on the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      ceiling.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3. Some figures are over 10 feet tall.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4. Michelangelo painted by candle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      light.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7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24000"/>
          </a:xfrm>
          <a:solidFill>
            <a:srgbClr val="FF0066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</a:t>
            </a:r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Renaissance Men</a:t>
            </a:r>
            <a:endParaRPr lang="en-US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LEONARDO DA VINCI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  <a:solidFill>
            <a:schemeClr val="tx1"/>
          </a:solidFill>
        </p:spPr>
        <p:txBody>
          <a:bodyPr/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MICHELANGELO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4568952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4520495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al\AppData\Local\Microsoft\Windows\Temporary Internet Files\Content.IE5\TO227DT2\LEONARDO-DA-VINC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7021"/>
            <a:ext cx="3297562" cy="429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l\AppData\Local\Microsoft\Windows\Temporary Internet Files\Content.IE5\PLDPLDNE\michelangel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11" y="2299996"/>
            <a:ext cx="3162300" cy="436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92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752600"/>
          </a:xfrm>
          <a:solidFill>
            <a:schemeClr val="tx1">
              <a:lumMod val="6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CONTENT OBJECTIVES: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smtClean="0">
                <a:solidFill>
                  <a:srgbClr val="FF0000"/>
                </a:solidFill>
              </a:rPr>
              <a:t>SWBAT</a:t>
            </a:r>
            <a:r>
              <a:rPr lang="en-US" sz="3200" b="1" dirty="0" smtClean="0">
                <a:solidFill>
                  <a:schemeClr val="bg1"/>
                </a:solidFill>
              </a:rPr>
              <a:t>: compare and contrast the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    great Renaissance artists Leonardo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    da Vinci and Michelangelo.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2. </a:t>
            </a:r>
            <a:r>
              <a:rPr lang="en-US" sz="3200" b="1" dirty="0" smtClean="0">
                <a:solidFill>
                  <a:srgbClr val="FF0000"/>
                </a:solidFill>
              </a:rPr>
              <a:t>SWBAT</a:t>
            </a:r>
            <a:r>
              <a:rPr lang="en-US" sz="3200" b="1" dirty="0" smtClean="0">
                <a:solidFill>
                  <a:schemeClr val="bg1"/>
                </a:solidFill>
              </a:rPr>
              <a:t>: to identify and explain two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    major works of art from each of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    these Renaissance artists.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1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  <a:solidFill>
            <a:schemeClr val="tx1">
              <a:lumMod val="6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LANGUAGE OBJECTIVES: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  <a:solidFill>
            <a:schemeClr val="tx2"/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1. </a:t>
            </a:r>
            <a:r>
              <a:rPr lang="en-US" b="1" dirty="0" smtClean="0">
                <a:solidFill>
                  <a:srgbClr val="FF0000"/>
                </a:solidFill>
              </a:rPr>
              <a:t>“I CAN” </a:t>
            </a:r>
            <a:r>
              <a:rPr lang="en-US" b="1" dirty="0" smtClean="0">
                <a:solidFill>
                  <a:schemeClr val="bg1"/>
                </a:solidFill>
              </a:rPr>
              <a:t>compare and contrast the great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Renaissance artists Leonardo da Vinci and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Michelangelo by taking notes, looking at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pictures and using class discussion.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2. </a:t>
            </a:r>
            <a:r>
              <a:rPr lang="en-US" b="1" dirty="0" smtClean="0">
                <a:solidFill>
                  <a:srgbClr val="FF0000"/>
                </a:solidFill>
              </a:rPr>
              <a:t>“I CAN” </a:t>
            </a:r>
            <a:r>
              <a:rPr lang="en-US" b="1" dirty="0" smtClean="0">
                <a:solidFill>
                  <a:schemeClr val="bg1"/>
                </a:solidFill>
              </a:rPr>
              <a:t>distinguish the different works of art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through pictures, class discussions and a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foldable.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2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>I. Leonardo da Vinci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A. Background</a:t>
            </a:r>
          </a:p>
          <a:p>
            <a:pPr lvl="1"/>
            <a:r>
              <a:rPr lang="en-US" sz="4000" b="1" dirty="0" smtClean="0">
                <a:solidFill>
                  <a:schemeClr val="tx1"/>
                </a:solidFill>
              </a:rPr>
              <a:t>1. Poor upbringing</a:t>
            </a:r>
          </a:p>
          <a:p>
            <a:pPr lvl="1"/>
            <a:r>
              <a:rPr lang="en-US" sz="4000" b="1" dirty="0" smtClean="0">
                <a:solidFill>
                  <a:schemeClr val="tx1"/>
                </a:solidFill>
              </a:rPr>
              <a:t>2. Father put him into training</a:t>
            </a:r>
          </a:p>
          <a:p>
            <a:pPr marL="457200" lvl="1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     at a young age</a:t>
            </a:r>
          </a:p>
          <a:p>
            <a:pPr marL="457200" lvl="1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     for artwork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hal\AppData\Local\Microsoft\Windows\Temporary Internet Files\Content.IE5\AHTHW6JT\paintbrush-pallet-clip-art-220548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743200" cy="267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4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73050"/>
            <a:ext cx="5791200" cy="5853113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B</a:t>
            </a:r>
            <a:r>
              <a:rPr lang="en-US" b="1" dirty="0"/>
              <a:t>. Two best pieces of work</a:t>
            </a:r>
          </a:p>
          <a:p>
            <a:pPr lvl="1"/>
            <a:r>
              <a:rPr lang="en-US" sz="3200" b="1" dirty="0"/>
              <a:t>1. The Mona Lisa</a:t>
            </a:r>
          </a:p>
          <a:p>
            <a:pPr marL="457200" lvl="1" indent="0">
              <a:buNone/>
            </a:pPr>
            <a:r>
              <a:rPr lang="en-US" sz="3200" b="1" dirty="0" smtClean="0"/>
              <a:t>       </a:t>
            </a:r>
            <a:r>
              <a:rPr lang="en-US" b="1" dirty="0" smtClean="0"/>
              <a:t>a) </a:t>
            </a:r>
            <a:r>
              <a:rPr lang="en-US" b="1" dirty="0"/>
              <a:t>Famous painting 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b="1" dirty="0" smtClean="0"/>
              <a:t>        b) </a:t>
            </a:r>
            <a:r>
              <a:rPr lang="en-US" b="1" u="sng" dirty="0">
                <a:solidFill>
                  <a:srgbClr val="92D050"/>
                </a:solidFill>
              </a:rPr>
              <a:t>PORTRAIT</a:t>
            </a:r>
            <a:r>
              <a:rPr lang="en-US" b="1" dirty="0"/>
              <a:t>: a </a:t>
            </a:r>
            <a:r>
              <a:rPr lang="en-US" b="1" dirty="0" smtClean="0"/>
              <a:t>drawing</a:t>
            </a:r>
          </a:p>
          <a:p>
            <a:pPr marL="45720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of a person</a:t>
            </a:r>
          </a:p>
          <a:p>
            <a:pPr marL="457200" lvl="1" indent="0">
              <a:buNone/>
            </a:pPr>
            <a:r>
              <a:rPr lang="en-US" b="1" dirty="0" smtClean="0"/>
              <a:t>        c) </a:t>
            </a:r>
            <a:r>
              <a:rPr lang="en-US" b="1" u="sng" dirty="0" smtClean="0">
                <a:solidFill>
                  <a:srgbClr val="92D050"/>
                </a:solidFill>
              </a:rPr>
              <a:t>PATRON</a:t>
            </a:r>
            <a:r>
              <a:rPr lang="en-US" b="1" dirty="0" smtClean="0"/>
              <a:t>: person who</a:t>
            </a:r>
          </a:p>
          <a:p>
            <a:pPr marL="45720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supports an artist with</a:t>
            </a:r>
          </a:p>
          <a:p>
            <a:pPr marL="45720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money</a:t>
            </a:r>
          </a:p>
          <a:p>
            <a:pPr marL="457200" lvl="1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                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304800"/>
            <a:ext cx="3160713" cy="63246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400" b="1" dirty="0" smtClean="0"/>
              <a:t>MONA LISA</a:t>
            </a:r>
            <a:endParaRPr lang="en-US" sz="2400" b="1" dirty="0"/>
          </a:p>
        </p:txBody>
      </p:sp>
      <p:pic>
        <p:nvPicPr>
          <p:cNvPr id="5122" name="Picture 2" descr="C:\Users\hal\AppData\Local\Microsoft\Windows\Temporary Internet Files\Content.IE5\NW7LHBUZ\Mona_Lisa_-_the_Louvr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294785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94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c</a:t>
            </a:r>
            <a:r>
              <a:rPr lang="en-US" sz="4800" b="1" dirty="0" smtClean="0">
                <a:solidFill>
                  <a:schemeClr val="tx1"/>
                </a:solidFill>
              </a:rPr>
              <a:t>. Leonardo: second piece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           1. “</a:t>
            </a:r>
            <a:r>
              <a:rPr lang="en-US" sz="2800" b="1" dirty="0" smtClean="0">
                <a:solidFill>
                  <a:schemeClr val="tx1"/>
                </a:solidFill>
              </a:rPr>
              <a:t>The Last Supper</a:t>
            </a:r>
            <a:r>
              <a:rPr lang="en-US" sz="2800" b="1" dirty="0" smtClean="0"/>
              <a:t>”</a:t>
            </a:r>
          </a:p>
          <a:p>
            <a:pPr marL="914400" lvl="2" indent="0">
              <a:buNone/>
            </a:pPr>
            <a:r>
              <a:rPr lang="en-US" sz="2400" b="1" dirty="0" smtClean="0"/>
              <a:t>   2. Jesus of Nazareth eating with disciples the</a:t>
            </a:r>
          </a:p>
          <a:p>
            <a:pPr marL="914400" lvl="2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night before he was executed</a:t>
            </a:r>
            <a:endParaRPr lang="en-US" sz="2400" b="1" dirty="0"/>
          </a:p>
        </p:txBody>
      </p:sp>
      <p:pic>
        <p:nvPicPr>
          <p:cNvPr id="6146" name="Picture 2" descr="C:\Users\hal\AppData\Local\Microsoft\Windows\Temporary Internet Files\Content.IE5\TO227DT2\5-the-last-supper-restored-da-vinci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7419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08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</a:t>
            </a:r>
            <a:r>
              <a:rPr lang="en-US" b="1" u="sng" dirty="0" smtClean="0">
                <a:solidFill>
                  <a:srgbClr val="92D050"/>
                </a:solidFill>
              </a:rPr>
              <a:t>FRESCO</a:t>
            </a:r>
            <a:r>
              <a:rPr lang="en-US" b="1" dirty="0" smtClean="0">
                <a:solidFill>
                  <a:srgbClr val="92D050"/>
                </a:solidFill>
              </a:rPr>
              <a:t>: </a:t>
            </a:r>
            <a:r>
              <a:rPr lang="en-US" b="1" dirty="0" smtClean="0"/>
              <a:t>a painting done in wet plaster on a wall</a:t>
            </a:r>
          </a:p>
          <a:p>
            <a:r>
              <a:rPr lang="en-US" b="1" dirty="0" smtClean="0"/>
              <a:t>4. The Last Supper: painted in wet plaster</a:t>
            </a:r>
          </a:p>
          <a:p>
            <a:pPr lvl="1"/>
            <a:r>
              <a:rPr lang="en-US" sz="2400" b="1" dirty="0" smtClean="0"/>
              <a:t>a) </a:t>
            </a:r>
            <a:r>
              <a:rPr lang="en-US" sz="2400" b="1" u="sng" dirty="0" smtClean="0">
                <a:solidFill>
                  <a:srgbClr val="92D050"/>
                </a:solidFill>
              </a:rPr>
              <a:t>PLASTER</a:t>
            </a:r>
            <a:r>
              <a:rPr lang="en-US" sz="2400" b="1" dirty="0" smtClean="0">
                <a:solidFill>
                  <a:srgbClr val="92D050"/>
                </a:solidFill>
              </a:rPr>
              <a:t>: </a:t>
            </a:r>
            <a:r>
              <a:rPr lang="en-US" sz="2400" b="1" dirty="0" smtClean="0"/>
              <a:t>a mixture of sand, water, and lime</a:t>
            </a:r>
          </a:p>
          <a:p>
            <a:pPr marL="457200" lvl="1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    that gives a smooth finish to a wall.</a:t>
            </a:r>
          </a:p>
          <a:p>
            <a:pPr marL="457200" lvl="1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b) Famous patrons: Beatrice </a:t>
            </a:r>
            <a:r>
              <a:rPr lang="en-US" sz="2400" b="1" dirty="0" err="1" smtClean="0"/>
              <a:t>d’Este</a:t>
            </a:r>
            <a:r>
              <a:rPr lang="en-US" sz="2400" b="1" dirty="0" smtClean="0"/>
              <a:t> and king of</a:t>
            </a:r>
          </a:p>
          <a:p>
            <a:pPr marL="457200" lvl="1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                   France, Francis I</a:t>
            </a:r>
            <a:endParaRPr lang="en-US" sz="2400" b="1" dirty="0"/>
          </a:p>
        </p:txBody>
      </p:sp>
      <p:pic>
        <p:nvPicPr>
          <p:cNvPr id="7170" name="Picture 2" descr="C:\Users\hal\AppData\Local\Microsoft\Windows\Temporary Internet Files\Content.IE5\AHTHW6JT\Bernardino_dei_Conti_00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02034"/>
            <a:ext cx="167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al\AppData\Local\Microsoft\Windows\Temporary Internet Files\Content.IE5\AHTHW6JT\Joos_van_Cleve_-_Portrait_of_Francis_I,_King_of_France_(ca._1532-1533)_-_Google_Art_Projec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80" y="4267200"/>
            <a:ext cx="180648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46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II.  Michelangelo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A. Born near Florence in 1475</a:t>
            </a:r>
          </a:p>
          <a:p>
            <a:pPr marL="457200" lvl="1" indent="0">
              <a:buNone/>
            </a:pPr>
            <a:r>
              <a:rPr lang="en-US" sz="2000" b="1" dirty="0" smtClean="0"/>
              <a:t> 1. </a:t>
            </a:r>
            <a:r>
              <a:rPr lang="en-US" sz="3200" b="1" dirty="0" smtClean="0"/>
              <a:t>Always a sculptor first</a:t>
            </a:r>
          </a:p>
          <a:p>
            <a:pPr marL="457200" lvl="1" indent="0">
              <a:buNone/>
            </a:pPr>
            <a:r>
              <a:rPr lang="en-US" sz="2000" b="1" dirty="0" smtClean="0"/>
              <a:t>     a) Lorenzo de Medici helped him</a:t>
            </a:r>
          </a:p>
          <a:p>
            <a:pPr marL="457200" lvl="1" indent="0">
              <a:buNone/>
            </a:pPr>
            <a:r>
              <a:rPr lang="en-US" sz="2000" b="1" dirty="0" smtClean="0"/>
              <a:t>     b) First masterpiece: </a:t>
            </a:r>
            <a:r>
              <a:rPr lang="en-US" sz="3600" b="1" dirty="0" smtClean="0">
                <a:solidFill>
                  <a:schemeClr val="tx1"/>
                </a:solidFill>
              </a:rPr>
              <a:t>Pieta</a:t>
            </a:r>
          </a:p>
          <a:p>
            <a:pPr marL="457200" lvl="1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</a:rPr>
              <a:t>c) Means </a:t>
            </a:r>
            <a:r>
              <a:rPr lang="en-US" sz="2000" b="1" dirty="0" smtClean="0"/>
              <a:t> “pity” </a:t>
            </a:r>
          </a:p>
          <a:p>
            <a:pPr marL="457200" lvl="1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d) Mary holding her dead son Jesus</a:t>
            </a:r>
            <a:endParaRPr lang="en-US" sz="2000" b="1" dirty="0"/>
          </a:p>
        </p:txBody>
      </p:sp>
      <p:pic>
        <p:nvPicPr>
          <p:cNvPr id="8194" name="Picture 2" descr="C:\Users\hal\AppData\Local\Microsoft\Windows\Temporary Internet Files\Content.IE5\10Z1IMOP\049486B1V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810000" cy="50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63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125</TotalTime>
  <Words>401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Renaissance Men By: Ms. Ha</vt:lpstr>
      <vt:lpstr>THE Renaissance Men</vt:lpstr>
      <vt:lpstr>CONTENT OBJECTIVES:</vt:lpstr>
      <vt:lpstr>LANGUAGE OBJECTIVES:</vt:lpstr>
      <vt:lpstr>I. Leonardo da Vinci</vt:lpstr>
      <vt:lpstr>PowerPoint Presentation</vt:lpstr>
      <vt:lpstr>c. Leonardo: second piece</vt:lpstr>
      <vt:lpstr>PowerPoint Presentation</vt:lpstr>
      <vt:lpstr>II.  Michelangelo</vt:lpstr>
      <vt:lpstr>B. Sistine Chapel</vt:lpstr>
      <vt:lpstr>QUICK FACTS:  true or false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 Men</dc:title>
  <dc:creator>Windows User</dc:creator>
  <cp:lastModifiedBy>Windows User</cp:lastModifiedBy>
  <cp:revision>34</cp:revision>
  <cp:lastPrinted>2019-10-29T23:19:57Z</cp:lastPrinted>
  <dcterms:created xsi:type="dcterms:W3CDTF">2019-10-29T21:24:03Z</dcterms:created>
  <dcterms:modified xsi:type="dcterms:W3CDTF">2019-10-29T23:29:16Z</dcterms:modified>
</cp:coreProperties>
</file>