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61" r:id="rId5"/>
    <p:sldId id="259" r:id="rId6"/>
    <p:sldId id="260" r:id="rId7"/>
    <p:sldId id="278"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1" d="100"/>
          <a:sy n="51" d="100"/>
        </p:scale>
        <p:origin x="-1926" y="-4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C0B1EA9-377C-45E8-B444-879C3FC15E07}"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9F185-5485-4196-A8B9-900829C87AE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0B1EA9-377C-45E8-B444-879C3FC15E07}"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9F185-5485-4196-A8B9-900829C87AE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0B1EA9-377C-45E8-B444-879C3FC15E07}"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9F185-5485-4196-A8B9-900829C87AE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0B1EA9-377C-45E8-B444-879C3FC15E07}"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9F185-5485-4196-A8B9-900829C87AE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0B1EA9-377C-45E8-B444-879C3FC15E07}" type="datetimeFigureOut">
              <a:rPr lang="en-US" smtClean="0"/>
              <a:t>10/1/2018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29F185-5485-4196-A8B9-900829C87AE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C0B1EA9-377C-45E8-B444-879C3FC15E07}" type="datetimeFigureOut">
              <a:rPr lang="en-US" smtClean="0"/>
              <a:t>10/1/2018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29F185-5485-4196-A8B9-900829C87AE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0B1EA9-377C-45E8-B444-879C3FC15E07}" type="datetimeFigureOut">
              <a:rPr lang="en-US" smtClean="0"/>
              <a:t>10/1/2018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29F185-5485-4196-A8B9-900829C87AE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0B1EA9-377C-45E8-B444-879C3FC15E07}" type="datetimeFigureOut">
              <a:rPr lang="en-US" smtClean="0"/>
              <a:t>10/1/2018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29F185-5485-4196-A8B9-900829C87AE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0B1EA9-377C-45E8-B444-879C3FC15E07}" type="datetimeFigureOut">
              <a:rPr lang="en-US" smtClean="0"/>
              <a:t>10/1/2018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29F185-5485-4196-A8B9-900829C87AE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0B1EA9-377C-45E8-B444-879C3FC15E07}" type="datetimeFigureOut">
              <a:rPr lang="en-US" smtClean="0"/>
              <a:t>10/1/2018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29F185-5485-4196-A8B9-900829C87AE5}"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C0B1EA9-377C-45E8-B444-879C3FC15E07}" type="datetimeFigureOut">
              <a:rPr lang="en-US" smtClean="0"/>
              <a:t>10/1/2018</a:t>
            </a:fld>
            <a:endParaRPr lang="en-US"/>
          </a:p>
        </p:txBody>
      </p:sp>
      <p:sp>
        <p:nvSpPr>
          <p:cNvPr id="9" name="Slide Number Placeholder 8"/>
          <p:cNvSpPr>
            <a:spLocks noGrp="1"/>
          </p:cNvSpPr>
          <p:nvPr>
            <p:ph type="sldNum" sz="quarter" idx="11"/>
          </p:nvPr>
        </p:nvSpPr>
        <p:spPr/>
        <p:txBody>
          <a:bodyPr/>
          <a:lstStyle/>
          <a:p>
            <a:fld id="{6829F185-5485-4196-A8B9-900829C87AE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829F185-5485-4196-A8B9-900829C87AE5}"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C0B1EA9-377C-45E8-B444-879C3FC15E07}" type="datetimeFigureOut">
              <a:rPr lang="en-US" smtClean="0"/>
              <a:t>10/1/2018</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Author’s Point of View</a:t>
            </a:r>
            <a:br>
              <a:rPr lang="en-US" dirty="0" smtClean="0"/>
            </a:br>
            <a:endParaRPr lang="en-US" sz="1600" dirty="0"/>
          </a:p>
        </p:txBody>
      </p:sp>
    </p:spTree>
    <p:extLst>
      <p:ext uri="{BB962C8B-B14F-4D97-AF65-F5344CB8AC3E}">
        <p14:creationId xmlns:p14="http://schemas.microsoft.com/office/powerpoint/2010/main" val="132754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Point of View</a:t>
            </a:r>
            <a:endParaRPr lang="en-US" sz="5400" dirty="0"/>
          </a:p>
        </p:txBody>
      </p:sp>
      <p:sp>
        <p:nvSpPr>
          <p:cNvPr id="3" name="Content Placeholder 2"/>
          <p:cNvSpPr>
            <a:spLocks noGrp="1"/>
          </p:cNvSpPr>
          <p:nvPr>
            <p:ph idx="1"/>
          </p:nvPr>
        </p:nvSpPr>
        <p:spPr/>
        <p:txBody>
          <a:bodyPr>
            <a:normAutofit/>
          </a:bodyPr>
          <a:lstStyle/>
          <a:p>
            <a:r>
              <a:rPr lang="en-US" sz="7200" dirty="0" smtClean="0"/>
              <a:t>Point of view is </a:t>
            </a:r>
            <a:r>
              <a:rPr lang="en-US" sz="7200" b="1" u="sng" dirty="0" smtClean="0">
                <a:solidFill>
                  <a:srgbClr val="FF0000"/>
                </a:solidFill>
              </a:rPr>
              <a:t>the perspective used to tell a story. </a:t>
            </a:r>
            <a:endParaRPr lang="en-US" sz="7200" b="1" u="sng" dirty="0">
              <a:solidFill>
                <a:srgbClr val="FF0000"/>
              </a:solidFill>
            </a:endParaRPr>
          </a:p>
        </p:txBody>
      </p:sp>
    </p:spTree>
    <p:extLst>
      <p:ext uri="{BB962C8B-B14F-4D97-AF65-F5344CB8AC3E}">
        <p14:creationId xmlns:p14="http://schemas.microsoft.com/office/powerpoint/2010/main" val="3727692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Person : Story is told from the point of view of a character.</a:t>
            </a:r>
            <a:endParaRPr lang="en-US" dirty="0"/>
          </a:p>
        </p:txBody>
      </p:sp>
      <p:pic>
        <p:nvPicPr>
          <p:cNvPr id="1026" name="Picture 2" descr="C:\Users\karen\AppData\Local\Microsoft\Windows\Temporary Internet Files\Content.IE5\QXLDZEBX\MP900431331[1].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286000"/>
            <a:ext cx="2940844" cy="294084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419600" y="1676400"/>
            <a:ext cx="3048000" cy="5029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smtClean="0"/>
              <a:t>The following words are used: </a:t>
            </a:r>
          </a:p>
          <a:p>
            <a:pPr algn="ctr"/>
            <a:endParaRPr lang="en-US" sz="2400" b="1" dirty="0"/>
          </a:p>
          <a:p>
            <a:pPr algn="ctr"/>
            <a:r>
              <a:rPr lang="en-US" sz="3200" b="1" dirty="0" smtClean="0">
                <a:solidFill>
                  <a:srgbClr val="FF0000"/>
                </a:solidFill>
              </a:rPr>
              <a:t>I </a:t>
            </a:r>
          </a:p>
          <a:p>
            <a:pPr algn="ctr"/>
            <a:r>
              <a:rPr lang="en-US" sz="3200" b="1" dirty="0" smtClean="0">
                <a:solidFill>
                  <a:srgbClr val="FF0000"/>
                </a:solidFill>
              </a:rPr>
              <a:t>Me</a:t>
            </a:r>
          </a:p>
          <a:p>
            <a:pPr algn="ctr"/>
            <a:r>
              <a:rPr lang="en-US" sz="3200" b="1" dirty="0" smtClean="0">
                <a:solidFill>
                  <a:srgbClr val="FF0000"/>
                </a:solidFill>
              </a:rPr>
              <a:t>My </a:t>
            </a:r>
          </a:p>
          <a:p>
            <a:pPr algn="ctr"/>
            <a:r>
              <a:rPr lang="en-US" sz="3200" b="1" dirty="0" smtClean="0">
                <a:solidFill>
                  <a:srgbClr val="FF0000"/>
                </a:solidFill>
              </a:rPr>
              <a:t>Us</a:t>
            </a:r>
          </a:p>
          <a:p>
            <a:pPr algn="ctr"/>
            <a:r>
              <a:rPr lang="en-US" sz="3200" b="1" dirty="0" smtClean="0">
                <a:solidFill>
                  <a:srgbClr val="FF0000"/>
                </a:solidFill>
              </a:rPr>
              <a:t>We</a:t>
            </a:r>
          </a:p>
          <a:p>
            <a:pPr algn="ctr"/>
            <a:r>
              <a:rPr lang="en-US" sz="3200" b="1" dirty="0" smtClean="0">
                <a:solidFill>
                  <a:srgbClr val="FF0000"/>
                </a:solidFill>
              </a:rPr>
              <a:t>Our</a:t>
            </a:r>
          </a:p>
          <a:p>
            <a:pPr algn="ctr"/>
            <a:endParaRPr lang="en-US" sz="2400" b="1" dirty="0"/>
          </a:p>
          <a:p>
            <a:pPr algn="ctr"/>
            <a:r>
              <a:rPr lang="en-US" sz="2400" b="1" dirty="0" smtClean="0"/>
              <a:t>I really enjoyed diving into the pool!</a:t>
            </a:r>
            <a:endParaRPr lang="en-US" sz="2400" b="1" dirty="0"/>
          </a:p>
        </p:txBody>
      </p:sp>
    </p:spTree>
    <p:extLst>
      <p:ext uri="{BB962C8B-B14F-4D97-AF65-F5344CB8AC3E}">
        <p14:creationId xmlns:p14="http://schemas.microsoft.com/office/powerpoint/2010/main" val="2439505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Person Advantages</a:t>
            </a:r>
            <a:endParaRPr lang="en-US" dirty="0"/>
          </a:p>
        </p:txBody>
      </p:sp>
      <p:pic>
        <p:nvPicPr>
          <p:cNvPr id="3074" name="Picture 2" descr="C:\Users\karen\AppData\Local\Microsoft\Windows\Temporary Internet Files\Content.IE5\M937TV7L\MC900384010[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05583" y="2590800"/>
            <a:ext cx="3706118" cy="2286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505200" y="1752600"/>
            <a:ext cx="4648200" cy="3962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285750" indent="-285750" algn="ctr">
              <a:buFont typeface="Arial" charset="0"/>
              <a:buChar char="•"/>
            </a:pPr>
            <a:r>
              <a:rPr lang="en-US" sz="3600" dirty="0" smtClean="0">
                <a:solidFill>
                  <a:srgbClr val="FF0000"/>
                </a:solidFill>
              </a:rPr>
              <a:t>Readers see events from character’s point of view.</a:t>
            </a:r>
          </a:p>
          <a:p>
            <a:pPr marL="285750" indent="-285750" algn="ctr">
              <a:buFont typeface="Arial" charset="0"/>
              <a:buChar char="•"/>
            </a:pPr>
            <a:endParaRPr lang="en-US" sz="3600" dirty="0" smtClean="0"/>
          </a:p>
          <a:p>
            <a:pPr marL="285750" indent="-285750" algn="ctr">
              <a:buFont typeface="Arial" charset="0"/>
              <a:buChar char="•"/>
            </a:pPr>
            <a:r>
              <a:rPr lang="en-US" sz="3600" dirty="0" smtClean="0">
                <a:solidFill>
                  <a:srgbClr val="0070C0"/>
                </a:solidFill>
              </a:rPr>
              <a:t>Readers understand characters better.</a:t>
            </a:r>
            <a:endParaRPr lang="en-US" sz="3600" dirty="0">
              <a:solidFill>
                <a:srgbClr val="0070C0"/>
              </a:solidFill>
            </a:endParaRPr>
          </a:p>
        </p:txBody>
      </p:sp>
    </p:spTree>
    <p:extLst>
      <p:ext uri="{BB962C8B-B14F-4D97-AF65-F5344CB8AC3E}">
        <p14:creationId xmlns:p14="http://schemas.microsoft.com/office/powerpoint/2010/main" val="1243213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Third Person: A narrator is telling the story. </a:t>
            </a:r>
            <a:endParaRPr lang="en-US" dirty="0"/>
          </a:p>
        </p:txBody>
      </p:sp>
      <p:pic>
        <p:nvPicPr>
          <p:cNvPr id="2050" name="Picture 2" descr="C:\Users\karen\AppData\Local\Microsoft\Windows\Temporary Internet Files\Content.IE5\H6YRFM1K\MM900283654[1].gif"/>
          <p:cNvPicPr>
            <a:picLocks noGrp="1" noChangeAspect="1" noChangeArrowheads="1" noCrop="1"/>
          </p:cNvPicPr>
          <p:nvPr>
            <p:ph idx="1"/>
          </p:nvPr>
        </p:nvPicPr>
        <p:blipFill>
          <a:blip r:embed="rId2">
            <a:extLst>
              <a:ext uri="{28A0092B-C50C-407E-A947-70E740481C1C}">
                <a14:useLocalDpi xmlns:a14="http://schemas.microsoft.com/office/drawing/2010/main" val="0"/>
              </a:ext>
            </a:extLst>
          </a:blip>
          <a:stretch>
            <a:fillRect/>
          </a:stretch>
        </p:blipFill>
        <p:spPr bwMode="auto">
          <a:xfrm>
            <a:off x="4043265" y="1371600"/>
            <a:ext cx="3976688" cy="431207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14400" y="1981200"/>
            <a:ext cx="3124200" cy="5029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The following words are used: </a:t>
            </a:r>
          </a:p>
          <a:p>
            <a:pPr algn="ctr"/>
            <a:endParaRPr lang="en-US" sz="2400" dirty="0"/>
          </a:p>
          <a:p>
            <a:pPr algn="ctr"/>
            <a:r>
              <a:rPr lang="en-US" sz="3600" b="1" dirty="0" smtClean="0">
                <a:solidFill>
                  <a:srgbClr val="0070C0"/>
                </a:solidFill>
              </a:rPr>
              <a:t>He</a:t>
            </a:r>
          </a:p>
          <a:p>
            <a:pPr algn="ctr"/>
            <a:r>
              <a:rPr lang="en-US" sz="3600" b="1" dirty="0" smtClean="0">
                <a:solidFill>
                  <a:srgbClr val="0070C0"/>
                </a:solidFill>
              </a:rPr>
              <a:t>She</a:t>
            </a:r>
          </a:p>
          <a:p>
            <a:pPr algn="ctr"/>
            <a:r>
              <a:rPr lang="en-US" sz="3600" b="1" dirty="0" smtClean="0">
                <a:solidFill>
                  <a:srgbClr val="0070C0"/>
                </a:solidFill>
              </a:rPr>
              <a:t>They</a:t>
            </a:r>
          </a:p>
          <a:p>
            <a:pPr algn="ctr"/>
            <a:r>
              <a:rPr lang="en-US" sz="3600" b="1" dirty="0" smtClean="0">
                <a:solidFill>
                  <a:srgbClr val="0070C0"/>
                </a:solidFill>
              </a:rPr>
              <a:t>Them</a:t>
            </a:r>
          </a:p>
          <a:p>
            <a:pPr algn="ctr"/>
            <a:r>
              <a:rPr lang="en-US" sz="3600" b="1" dirty="0" smtClean="0">
                <a:solidFill>
                  <a:srgbClr val="0070C0"/>
                </a:solidFill>
              </a:rPr>
              <a:t>Her </a:t>
            </a:r>
          </a:p>
          <a:p>
            <a:pPr algn="ctr"/>
            <a:r>
              <a:rPr lang="en-US" sz="3600" b="1" dirty="0" smtClean="0">
                <a:solidFill>
                  <a:srgbClr val="0070C0"/>
                </a:solidFill>
              </a:rPr>
              <a:t>His </a:t>
            </a:r>
          </a:p>
          <a:p>
            <a:pPr algn="ctr"/>
            <a:endParaRPr lang="en-US" sz="2400" dirty="0"/>
          </a:p>
          <a:p>
            <a:pPr algn="ctr"/>
            <a:r>
              <a:rPr lang="en-US" sz="2400" dirty="0" smtClean="0"/>
              <a:t>. </a:t>
            </a:r>
            <a:endParaRPr lang="en-US" sz="2400" dirty="0"/>
          </a:p>
        </p:txBody>
      </p:sp>
    </p:spTree>
    <p:extLst>
      <p:ext uri="{BB962C8B-B14F-4D97-AF65-F5344CB8AC3E}">
        <p14:creationId xmlns:p14="http://schemas.microsoft.com/office/powerpoint/2010/main" val="489842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Person Advantages</a:t>
            </a:r>
            <a:endParaRPr lang="en-US" dirty="0"/>
          </a:p>
        </p:txBody>
      </p:sp>
      <p:pic>
        <p:nvPicPr>
          <p:cNvPr id="4098" name="Picture 2" descr="C:\Users\karen\AppData\Local\Microsoft\Windows\Temporary Internet Files\Content.IE5\M937TV7L\MC900441765[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48200" y="2133600"/>
            <a:ext cx="3962400" cy="39624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04800" y="1828800"/>
            <a:ext cx="4419600" cy="4038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indent="-342900" algn="ctr">
              <a:buFont typeface="Arial" pitchFamily="34" charset="0"/>
              <a:buChar char="•"/>
            </a:pPr>
            <a:endParaRPr lang="en-US" sz="2400" dirty="0" smtClean="0"/>
          </a:p>
          <a:p>
            <a:pPr marL="342900" indent="-342900" algn="ctr">
              <a:buFont typeface="Arial" pitchFamily="34" charset="0"/>
              <a:buChar char="•"/>
            </a:pPr>
            <a:r>
              <a:rPr lang="en-US" sz="4800" b="1" dirty="0" smtClean="0"/>
              <a:t>Readers are able to see the thoughts of all characters.  </a:t>
            </a:r>
          </a:p>
          <a:p>
            <a:pPr algn="ctr"/>
            <a:endParaRPr lang="en-US" sz="4800" b="1" dirty="0"/>
          </a:p>
          <a:p>
            <a:pPr marL="342900" indent="-342900" algn="ctr">
              <a:buFont typeface="Arial" pitchFamily="34" charset="0"/>
              <a:buChar char="•"/>
            </a:pPr>
            <a:endParaRPr lang="en-US" sz="4800" b="1" dirty="0"/>
          </a:p>
        </p:txBody>
      </p:sp>
    </p:spTree>
    <p:extLst>
      <p:ext uri="{BB962C8B-B14F-4D97-AF65-F5344CB8AC3E}">
        <p14:creationId xmlns:p14="http://schemas.microsoft.com/office/powerpoint/2010/main" val="30388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a:t>
            </a:r>
            <a:r>
              <a:rPr lang="en-US" dirty="0"/>
              <a:t>Person </a:t>
            </a:r>
            <a:r>
              <a:rPr lang="en-US" dirty="0" smtClean="0"/>
              <a:t>Omniscient</a:t>
            </a:r>
            <a:endParaRPr lang="en-US" dirty="0"/>
          </a:p>
        </p:txBody>
      </p:sp>
      <p:sp>
        <p:nvSpPr>
          <p:cNvPr id="3" name="Content Placeholder 2"/>
          <p:cNvSpPr>
            <a:spLocks noGrp="1"/>
          </p:cNvSpPr>
          <p:nvPr>
            <p:ph idx="1"/>
          </p:nvPr>
        </p:nvSpPr>
        <p:spPr/>
        <p:txBody>
          <a:bodyPr>
            <a:normAutofit/>
          </a:bodyPr>
          <a:lstStyle/>
          <a:p>
            <a:r>
              <a:rPr lang="en-US" sz="4800" dirty="0"/>
              <a:t>Third person omniscient is a method of storytelling in which the </a:t>
            </a:r>
            <a:r>
              <a:rPr lang="en-US" sz="4800" u="sng" dirty="0">
                <a:solidFill>
                  <a:srgbClr val="FF0000"/>
                </a:solidFill>
              </a:rPr>
              <a:t>narrator </a:t>
            </a:r>
            <a:r>
              <a:rPr lang="en-US" sz="4800" u="sng" dirty="0">
                <a:solidFill>
                  <a:srgbClr val="00B050"/>
                </a:solidFill>
              </a:rPr>
              <a:t>knows the thoughts and feelings of all of the characters </a:t>
            </a:r>
            <a:r>
              <a:rPr lang="en-US" sz="4800" u="sng" dirty="0">
                <a:solidFill>
                  <a:srgbClr val="FF0000"/>
                </a:solidFill>
              </a:rPr>
              <a:t>in the story</a:t>
            </a:r>
          </a:p>
        </p:txBody>
      </p:sp>
    </p:spTree>
    <p:extLst>
      <p:ext uri="{BB962C8B-B14F-4D97-AF65-F5344CB8AC3E}">
        <p14:creationId xmlns:p14="http://schemas.microsoft.com/office/powerpoint/2010/main" val="3318467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Second Person: The author is speaking to the reader.</a:t>
            </a:r>
            <a:endParaRPr lang="en-US" dirty="0"/>
          </a:p>
        </p:txBody>
      </p:sp>
      <p:sp>
        <p:nvSpPr>
          <p:cNvPr id="6" name="Content Placeholder 5"/>
          <p:cNvSpPr>
            <a:spLocks noGrp="1"/>
          </p:cNvSpPr>
          <p:nvPr>
            <p:ph idx="1"/>
          </p:nvPr>
        </p:nvSpPr>
        <p:spPr/>
        <p:txBody>
          <a:bodyPr/>
          <a:lstStyle/>
          <a:p>
            <a:endParaRPr lang="en-US"/>
          </a:p>
        </p:txBody>
      </p:sp>
      <p:sp>
        <p:nvSpPr>
          <p:cNvPr id="4" name="Rectangle 3"/>
          <p:cNvSpPr/>
          <p:nvPr/>
        </p:nvSpPr>
        <p:spPr>
          <a:xfrm>
            <a:off x="1143000" y="1752600"/>
            <a:ext cx="3124200" cy="4572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200" dirty="0" smtClean="0"/>
              <a:t>The following words are used: </a:t>
            </a:r>
          </a:p>
          <a:p>
            <a:pPr algn="ctr"/>
            <a:endParaRPr lang="en-US" sz="2200" dirty="0" smtClean="0"/>
          </a:p>
          <a:p>
            <a:pPr algn="ctr"/>
            <a:r>
              <a:rPr lang="en-US" sz="2800" b="1" dirty="0" smtClean="0">
                <a:solidFill>
                  <a:srgbClr val="FF0000"/>
                </a:solidFill>
              </a:rPr>
              <a:t>You</a:t>
            </a:r>
          </a:p>
          <a:p>
            <a:pPr algn="ctr"/>
            <a:r>
              <a:rPr lang="en-US" sz="2800" b="1" dirty="0" smtClean="0">
                <a:solidFill>
                  <a:srgbClr val="FF0000"/>
                </a:solidFill>
              </a:rPr>
              <a:t>Your </a:t>
            </a:r>
          </a:p>
          <a:p>
            <a:pPr algn="ctr"/>
            <a:r>
              <a:rPr lang="en-US" sz="2800" b="1" dirty="0" smtClean="0">
                <a:solidFill>
                  <a:srgbClr val="FF0000"/>
                </a:solidFill>
              </a:rPr>
              <a:t>Yours</a:t>
            </a:r>
          </a:p>
          <a:p>
            <a:pPr algn="ctr"/>
            <a:r>
              <a:rPr lang="en-US" sz="2800" b="1" dirty="0" smtClean="0">
                <a:solidFill>
                  <a:srgbClr val="FF0000"/>
                </a:solidFill>
              </a:rPr>
              <a:t>Yourself</a:t>
            </a:r>
          </a:p>
          <a:p>
            <a:pPr algn="ctr"/>
            <a:endParaRPr lang="en-US" sz="2200" dirty="0"/>
          </a:p>
          <a:p>
            <a:pPr algn="ctr"/>
            <a:r>
              <a:rPr lang="en-US" sz="2200" dirty="0" smtClean="0"/>
              <a:t>When washing clothes, you need to make sure that you sort them according to their color. </a:t>
            </a:r>
          </a:p>
          <a:p>
            <a:pPr algn="ctr"/>
            <a:endParaRPr lang="en-US" sz="2200" dirty="0"/>
          </a:p>
        </p:txBody>
      </p:sp>
      <p:sp>
        <p:nvSpPr>
          <p:cNvPr id="5" name="Rectangle 4"/>
          <p:cNvSpPr/>
          <p:nvPr/>
        </p:nvSpPr>
        <p:spPr>
          <a:xfrm>
            <a:off x="4852737" y="4419600"/>
            <a:ext cx="3376863" cy="1828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Second person point of view uses </a:t>
            </a:r>
            <a:r>
              <a:rPr lang="en-US" sz="2400" u="sng" dirty="0" smtClean="0">
                <a:solidFill>
                  <a:srgbClr val="FF0000"/>
                </a:solidFill>
              </a:rPr>
              <a:t>“you” </a:t>
            </a:r>
            <a:r>
              <a:rPr lang="en-US" sz="2400" dirty="0" smtClean="0"/>
              <a:t>and presents commands.  </a:t>
            </a:r>
            <a:endParaRPr lang="en-US" sz="2400" dirty="0"/>
          </a:p>
        </p:txBody>
      </p:sp>
      <p:pic>
        <p:nvPicPr>
          <p:cNvPr id="5123" name="Picture 3" descr="C:\Users\karen\AppData\Local\Microsoft\Windows\Temporary Internet Files\Content.IE5\63F19R5Y\MM900283575[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2242652">
            <a:off x="5791200" y="1992229"/>
            <a:ext cx="2290661" cy="2419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2602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point of view is used?</a:t>
            </a:r>
            <a:endParaRPr lang="en-US" dirty="0"/>
          </a:p>
        </p:txBody>
      </p:sp>
      <p:sp>
        <p:nvSpPr>
          <p:cNvPr id="3" name="Content Placeholder 2"/>
          <p:cNvSpPr>
            <a:spLocks noGrp="1"/>
          </p:cNvSpPr>
          <p:nvPr>
            <p:ph idx="1"/>
          </p:nvPr>
        </p:nvSpPr>
        <p:spPr>
          <a:xfrm>
            <a:off x="990600" y="1447800"/>
            <a:ext cx="7125112" cy="4051437"/>
          </a:xfrm>
        </p:spPr>
        <p:txBody>
          <a:bodyPr>
            <a:noAutofit/>
          </a:bodyPr>
          <a:lstStyle/>
          <a:p>
            <a:r>
              <a:rPr lang="en-US" sz="2800" dirty="0" smtClean="0"/>
              <a:t>Joshua walked into the room carefully.  He began to sweat as he looked at the equipment in the room.  He wondered what tools Dr. Scott would be using on his teeth.  His fear was short lived.  He was excited when the dentist told him that he didn’t have any cavities.  </a:t>
            </a:r>
            <a:endParaRPr lang="en-US" sz="2800" dirty="0"/>
          </a:p>
        </p:txBody>
      </p:sp>
      <p:sp>
        <p:nvSpPr>
          <p:cNvPr id="4" name="Rectangle 3"/>
          <p:cNvSpPr/>
          <p:nvPr/>
        </p:nvSpPr>
        <p:spPr>
          <a:xfrm>
            <a:off x="1066800" y="5562600"/>
            <a:ext cx="7010400" cy="990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smtClean="0">
                <a:hlinkClick r:id="" action="ppaction://noaction"/>
              </a:rPr>
              <a:t>First Person</a:t>
            </a:r>
            <a:r>
              <a:rPr lang="en-US" sz="2000" dirty="0" smtClean="0"/>
              <a:t>     </a:t>
            </a:r>
            <a:r>
              <a:rPr lang="en-US" sz="2000" dirty="0" smtClean="0">
                <a:hlinkClick r:id="" action="ppaction://noaction"/>
              </a:rPr>
              <a:t>Second Person</a:t>
            </a:r>
            <a:r>
              <a:rPr lang="en-US" sz="2000" dirty="0" smtClean="0"/>
              <a:t>     </a:t>
            </a:r>
            <a:r>
              <a:rPr lang="en-US" sz="2000" dirty="0" smtClean="0">
                <a:hlinkClick r:id="" action="ppaction://noaction"/>
              </a:rPr>
              <a:t>Third Person </a:t>
            </a:r>
            <a:endParaRPr lang="en-US" sz="2000" dirty="0"/>
          </a:p>
        </p:txBody>
      </p:sp>
    </p:spTree>
    <p:extLst>
      <p:ext uri="{BB962C8B-B14F-4D97-AF65-F5344CB8AC3E}">
        <p14:creationId xmlns:p14="http://schemas.microsoft.com/office/powerpoint/2010/main" val="35263974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604</TotalTime>
  <Words>243</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Adjacency</vt:lpstr>
      <vt:lpstr>Author’s Point of View </vt:lpstr>
      <vt:lpstr>Point of View</vt:lpstr>
      <vt:lpstr>First Person : Story is told from the point of view of a character.</vt:lpstr>
      <vt:lpstr>First Person Advantages</vt:lpstr>
      <vt:lpstr>Third Person: A narrator is telling the story. </vt:lpstr>
      <vt:lpstr>Third Person Advantages</vt:lpstr>
      <vt:lpstr>Third Person Omniscient</vt:lpstr>
      <vt:lpstr>Second Person: The author is speaking to the reader.</vt:lpstr>
      <vt:lpstr>What point of view is used?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Author’s Point of View</dc:title>
  <dc:creator>KAREN</dc:creator>
  <cp:lastModifiedBy>Windows User</cp:lastModifiedBy>
  <cp:revision>15</cp:revision>
  <dcterms:created xsi:type="dcterms:W3CDTF">2011-10-22T21:12:35Z</dcterms:created>
  <dcterms:modified xsi:type="dcterms:W3CDTF">2018-10-01T18:21:03Z</dcterms:modified>
</cp:coreProperties>
</file>