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968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88A497AD-5742-4599-BCD4-2C4DCFE1A9DD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5CA38BF6-82BE-4654-A4B5-5AD2AAE2FDF4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497AD-5742-4599-BCD4-2C4DCFE1A9DD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38BF6-82BE-4654-A4B5-5AD2AAE2FD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497AD-5742-4599-BCD4-2C4DCFE1A9DD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38BF6-82BE-4654-A4B5-5AD2AAE2FDF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497AD-5742-4599-BCD4-2C4DCFE1A9DD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38BF6-82BE-4654-A4B5-5AD2AAE2FDF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88A497AD-5742-4599-BCD4-2C4DCFE1A9DD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5CA38BF6-82BE-4654-A4B5-5AD2AAE2FDF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497AD-5742-4599-BCD4-2C4DCFE1A9DD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38BF6-82BE-4654-A4B5-5AD2AAE2FDF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497AD-5742-4599-BCD4-2C4DCFE1A9DD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38BF6-82BE-4654-A4B5-5AD2AAE2FDF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497AD-5742-4599-BCD4-2C4DCFE1A9DD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38BF6-82BE-4654-A4B5-5AD2AAE2FDF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497AD-5742-4599-BCD4-2C4DCFE1A9DD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38BF6-82BE-4654-A4B5-5AD2AAE2FDF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497AD-5742-4599-BCD4-2C4DCFE1A9DD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38BF6-82BE-4654-A4B5-5AD2AAE2FDF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497AD-5742-4599-BCD4-2C4DCFE1A9DD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38BF6-82BE-4654-A4B5-5AD2AAE2FDF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8A497AD-5742-4599-BCD4-2C4DCFE1A9DD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CA38BF6-82BE-4654-A4B5-5AD2AAE2FDF4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029200"/>
            <a:ext cx="7086600" cy="838200"/>
          </a:xfrm>
        </p:spPr>
        <p:txBody>
          <a:bodyPr/>
          <a:lstStyle/>
          <a:p>
            <a:r>
              <a:rPr lang="en-US" dirty="0" smtClean="0"/>
              <a:t>Francis J. Flynn and Gabrielle S. Adams</a:t>
            </a:r>
          </a:p>
          <a:p>
            <a:r>
              <a:rPr lang="en-US" dirty="0" smtClean="0"/>
              <a:t>Questions 11-21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057400" y="3657600"/>
            <a:ext cx="57912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/>
              <a:t>Week #2</a:t>
            </a:r>
            <a:br>
              <a:rPr lang="en-US" sz="4000" dirty="0" smtClean="0"/>
            </a:br>
            <a:r>
              <a:rPr lang="en-US" sz="4000" dirty="0" smtClean="0"/>
              <a:t>“Money Can’t Buy Love”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372201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19.  The authors refer to work by </a:t>
            </a:r>
            <a:r>
              <a:rPr lang="en-US" dirty="0" err="1" smtClean="0"/>
              <a:t>Camerer</a:t>
            </a:r>
            <a:r>
              <a:rPr lang="en-US" dirty="0" smtClean="0"/>
              <a:t> and others (line 56) in order to 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Offer an explanation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Introduce an argument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Question a motive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Support a conclusion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72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20.  The graph following the passage offers evidence that gift-givers base their predictions of how much a gift will be appreciated on  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The appreciation level of the gift-recipients 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The monetary level of the gift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Their own desires for the gifts they purchase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Their relationship with the gift-recipients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4489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21.  The authors would likely attribute the differences in gift-giver and recipient mean appreciation as represented in the graph to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An inability to shift perspective 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An increasingly materialistic culture. 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A growing opposition to gift-giving.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A misunderstanding </a:t>
            </a:r>
            <a:r>
              <a:rPr lang="en-US" smtClean="0"/>
              <a:t>of intentions. </a:t>
            </a:r>
          </a:p>
        </p:txBody>
      </p:sp>
    </p:spTree>
    <p:extLst>
      <p:ext uri="{BB962C8B-B14F-4D97-AF65-F5344CB8AC3E}">
        <p14:creationId xmlns:p14="http://schemas.microsoft.com/office/powerpoint/2010/main" val="4101311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 smtClean="0"/>
              <a:t>11. The authors most likely use the examples in lines 1-9 of the passage (“Every…showers”) to highlight the </a:t>
            </a:r>
          </a:p>
          <a:p>
            <a:pPr marL="788670" lvl="1" indent="-514350">
              <a:buFont typeface="+mj-lt"/>
              <a:buAutoNum type="alphaUcPeriod"/>
            </a:pPr>
            <a:r>
              <a:rPr lang="en-US" sz="3200" dirty="0" smtClean="0"/>
              <a:t>Regularity with which people shop for gifts</a:t>
            </a:r>
          </a:p>
          <a:p>
            <a:pPr marL="788670" lvl="1" indent="-514350">
              <a:buFont typeface="+mj-lt"/>
              <a:buAutoNum type="alphaUcPeriod"/>
            </a:pPr>
            <a:r>
              <a:rPr lang="en-US" sz="3200" dirty="0" smtClean="0"/>
              <a:t>Recent increase in the amount of money spent on gifts</a:t>
            </a:r>
          </a:p>
          <a:p>
            <a:pPr marL="788670" lvl="1" indent="-514350">
              <a:buFont typeface="+mj-lt"/>
              <a:buAutoNum type="alphaUcPeriod"/>
            </a:pPr>
            <a:r>
              <a:rPr lang="en-US" sz="3200" dirty="0" smtClean="0"/>
              <a:t>Anxiety gift shopping causes for consumers</a:t>
            </a:r>
          </a:p>
          <a:p>
            <a:pPr marL="788670" lvl="1" indent="-514350">
              <a:buFont typeface="+mj-lt"/>
              <a:buAutoNum type="alphaUcPeriod"/>
            </a:pPr>
            <a:r>
              <a:rPr lang="en-US" sz="3200" dirty="0" smtClean="0"/>
              <a:t>Number of special occasions involving gift-giving 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385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12. In line 10, the </a:t>
            </a:r>
            <a:r>
              <a:rPr lang="en-US" dirty="0" smtClean="0"/>
              <a:t>word “ambivalent” most nearly means 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 unrealistic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Conflicted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Apprehensive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Supportive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13071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13. The authors indicate that people value gift-giving because they feel it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Functions as a form of self-expression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Is an inexpensive way to show appreciation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Requires gift-recipient to reciprocate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Can serve to strengthen a relationship </a:t>
            </a:r>
          </a:p>
          <a:p>
            <a:pPr marL="514350" indent="-514350">
              <a:buFont typeface="+mj-lt"/>
              <a:buAutoNum type="alphaUcPeriod"/>
            </a:pP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859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14.  Which choice provides the best evidence for the answer to the previous question?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Lines 10-13 (“Many…peers”)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Lines 22-23 (“People…own”)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Lines 31-32 (Research…perspectives”)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Lines 44-47 (“Although….unfounded”)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278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15. The “social psychologists:” mentioned in paragraph 2 (lines 17-34) would likely describe the “deadweight loss” phenomenon as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Predictable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Questionable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Disturbing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Unprecendented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887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16.  The passage indicated that the assumption made by gift-givers in lines 41-44 may be 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Insincere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Unreasonable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Incorrect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Substantiated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20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17.  Which choice provides the best evidence for the answer to the previous question? 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Lines 53-55 (“Perhaps…consideration”)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Lines 55-60 (“According…relationship”)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Lines 63-65 (“As…consideration”)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Lines 75-78 (“In…relations”)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106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18.  As it is used in line 54, “convey” most nearly means 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Transport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Counteract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Exchange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Communicate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720005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459</TotalTime>
  <Words>404</Words>
  <Application>Microsoft Office PowerPoint</Application>
  <PresentationFormat>On-screen Show (4:3)</PresentationFormat>
  <Paragraphs>69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Origin</vt:lpstr>
      <vt:lpstr>PowerPoint Presentation</vt:lpstr>
      <vt:lpstr>Question 11</vt:lpstr>
      <vt:lpstr>Question 12</vt:lpstr>
      <vt:lpstr>Question 13</vt:lpstr>
      <vt:lpstr>Question 14</vt:lpstr>
      <vt:lpstr>Question 15</vt:lpstr>
      <vt:lpstr>Question 16</vt:lpstr>
      <vt:lpstr>Question 17</vt:lpstr>
      <vt:lpstr>Question 18</vt:lpstr>
      <vt:lpstr>Question 19</vt:lpstr>
      <vt:lpstr>Question 20</vt:lpstr>
      <vt:lpstr>Question 21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#2 “Money Can’t Buy Love”</dc:title>
  <dc:creator>Windows User</dc:creator>
  <cp:lastModifiedBy>Windows User</cp:lastModifiedBy>
  <cp:revision>6</cp:revision>
  <dcterms:created xsi:type="dcterms:W3CDTF">2016-11-16T22:30:01Z</dcterms:created>
  <dcterms:modified xsi:type="dcterms:W3CDTF">2016-11-17T18:20:40Z</dcterms:modified>
</cp:coreProperties>
</file>