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62" r:id="rId5"/>
    <p:sldId id="264" r:id="rId6"/>
    <p:sldId id="263" r:id="rId7"/>
    <p:sldId id="265" r:id="rId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20" y="-5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646"/>
            <a:ext cx="9148763" cy="572955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5368770"/>
            <a:ext cx="2057400" cy="304271"/>
          </a:xfrm>
        </p:spPr>
        <p:txBody>
          <a:bodyPr/>
          <a:lstStyle/>
          <a:p>
            <a:fld id="{63FB2AD2-D3B0-460A-889D-A19E0043C372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5368770"/>
            <a:ext cx="3086100" cy="304271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5368770"/>
            <a:ext cx="2066534" cy="304271"/>
          </a:xfrm>
        </p:spPr>
        <p:txBody>
          <a:bodyPr anchor="ctr"/>
          <a:lstStyle>
            <a:lvl1pPr algn="l">
              <a:defRPr sz="900"/>
            </a:lvl1pPr>
          </a:lstStyle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26459"/>
            <a:ext cx="0" cy="1323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5490225" y="389820"/>
            <a:ext cx="3656410" cy="493580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853223"/>
            <a:ext cx="2845259" cy="2791368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2925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121148"/>
            <a:ext cx="2845259" cy="86480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5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698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4294967295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2AD2-D3B0-460A-889D-A19E0043C372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5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300536" y="302021"/>
            <a:ext cx="2621984" cy="5170323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474" y="422531"/>
            <a:ext cx="1178720" cy="44499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436977"/>
            <a:ext cx="4469683" cy="443549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5247180"/>
            <a:ext cx="1879497" cy="304271"/>
          </a:xfrm>
        </p:spPr>
        <p:txBody>
          <a:bodyPr/>
          <a:lstStyle/>
          <a:p>
            <a:fld id="{63FB2AD2-D3B0-460A-889D-A19E0043C372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5247180"/>
            <a:ext cx="4469683" cy="30427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326680" y="2402846"/>
            <a:ext cx="4486056" cy="453202"/>
          </a:xfrm>
        </p:spPr>
        <p:txBody>
          <a:bodyPr/>
          <a:lstStyle>
            <a:lvl1pPr algn="l">
              <a:defRPr/>
            </a:lvl1pPr>
          </a:lstStyle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6833687" y="476252"/>
            <a:ext cx="0" cy="4396223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38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2AD2-D3B0-460A-889D-A19E0043C372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9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1" y="-3899"/>
            <a:ext cx="9150461" cy="571889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1839516" y="1051719"/>
            <a:ext cx="5464969" cy="3611563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5247275"/>
            <a:ext cx="2057400" cy="30427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3FB2AD2-D3B0-460A-889D-A19E0043C372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5247275"/>
            <a:ext cx="3086100" cy="30427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5247275"/>
            <a:ext cx="2086157" cy="304271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525483"/>
            <a:ext cx="4394793" cy="1534763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2925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3480109"/>
            <a:ext cx="3424856" cy="865673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427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74" y="2032000"/>
            <a:ext cx="3120390" cy="30480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7813" y="2032000"/>
            <a:ext cx="3120390" cy="30480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2AD2-D3B0-460A-889D-A19E0043C372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8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0274" y="472440"/>
            <a:ext cx="6577930" cy="13030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4" y="2047007"/>
            <a:ext cx="3120390" cy="686593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18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4" y="2763866"/>
            <a:ext cx="3120390" cy="23161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7813" y="2047007"/>
            <a:ext cx="3120390" cy="686593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18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7813" y="2763866"/>
            <a:ext cx="3120390" cy="23161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2AD2-D3B0-460A-889D-A19E0043C372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6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2AD2-D3B0-460A-889D-A19E0043C372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1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300536" y="302021"/>
            <a:ext cx="2621984" cy="5170323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2AD2-D3B0-460A-889D-A19E0043C372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9298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4294967295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6429343" y="378068"/>
            <a:ext cx="2557084" cy="48810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367" y="1253256"/>
            <a:ext cx="2420786" cy="1406603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5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367845"/>
            <a:ext cx="5697780" cy="4712155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7367" y="2686503"/>
            <a:ext cx="2420786" cy="2393498"/>
          </a:xfrm>
        </p:spPr>
        <p:txBody>
          <a:bodyPr/>
          <a:lstStyle>
            <a:lvl1pPr marL="0" indent="0">
              <a:spcBef>
                <a:spcPts val="1050"/>
              </a:spcBef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5238750"/>
            <a:ext cx="2420786" cy="304271"/>
          </a:xfrm>
        </p:spPr>
        <p:txBody>
          <a:bodyPr/>
          <a:lstStyle>
            <a:lvl1pPr algn="l">
              <a:defRPr/>
            </a:lvl1pPr>
          </a:lstStyle>
          <a:p>
            <a:fld id="{63FB2AD2-D3B0-460A-889D-A19E0043C372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5238750"/>
            <a:ext cx="5697780" cy="304271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7367" y="311337"/>
            <a:ext cx="2420786" cy="680401"/>
          </a:xfrm>
        </p:spPr>
        <p:txBody>
          <a:bodyPr anchor="t"/>
          <a:lstStyle>
            <a:lvl1pPr algn="l">
              <a:defRPr sz="3300"/>
            </a:lvl1pPr>
          </a:lstStyle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1163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4294967295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6429343" y="378068"/>
            <a:ext cx="2557084" cy="48810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366" y="1253259"/>
            <a:ext cx="2422969" cy="1406603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5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5714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7366" y="2686505"/>
            <a:ext cx="2420874" cy="2393495"/>
          </a:xfrm>
        </p:spPr>
        <p:txBody>
          <a:bodyPr/>
          <a:lstStyle>
            <a:lvl1pPr marL="0" indent="0">
              <a:spcBef>
                <a:spcPts val="1050"/>
              </a:spcBef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366" y="5242560"/>
            <a:ext cx="2420874" cy="304271"/>
          </a:xfrm>
        </p:spPr>
        <p:txBody>
          <a:bodyPr/>
          <a:lstStyle>
            <a:lvl1pPr algn="l">
              <a:defRPr/>
            </a:lvl1pPr>
          </a:lstStyle>
          <a:p>
            <a:fld id="{63FB2AD2-D3B0-460A-889D-A19E0043C372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5242560"/>
            <a:ext cx="5698998" cy="304271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7366" y="311339"/>
            <a:ext cx="2420874" cy="680402"/>
          </a:xfrm>
        </p:spPr>
        <p:txBody>
          <a:bodyPr anchor="t"/>
          <a:lstStyle>
            <a:lvl1pPr algn="l">
              <a:defRPr sz="3300"/>
            </a:lvl1pPr>
          </a:lstStyle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9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300536" y="302021"/>
            <a:ext cx="2621984" cy="5170323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76" y="473621"/>
            <a:ext cx="6577928" cy="13005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032000"/>
            <a:ext cx="6577928" cy="3042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5247180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3FB2AD2-D3B0-460A-889D-A19E0043C372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5" y="5247180"/>
            <a:ext cx="425053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749" y="602774"/>
            <a:ext cx="1413261" cy="5035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81E7F0C1-1C77-4B4D-AB0D-B2ADAA24241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200276" y="1813341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80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3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5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35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2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4294967295" pos="1848">
          <p15:clr>
            <a:srgbClr val="F26B43"/>
          </p15:clr>
        </p15:guide>
        <p15:guide id="4294967295" orient="horz" pos="3960">
          <p15:clr>
            <a:srgbClr val="F26B43"/>
          </p15:clr>
        </p15:guide>
        <p15:guide id="4294967295" orient="horz" pos="1536">
          <p15:clr>
            <a:srgbClr val="F26B43"/>
          </p15:clr>
        </p15:guide>
        <p15:guide id="4294967295" orient="horz" pos="3840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4800">
          <p15:clr>
            <a:srgbClr val="F26B43"/>
          </p15:clr>
        </p15:guide>
        <p15:guide id="4294967295" orient="horz" pos="360">
          <p15:clr>
            <a:srgbClr val="F26B43"/>
          </p15:clr>
        </p15:guide>
        <p15:guide id="4294967295" pos="7368">
          <p15:clr>
            <a:srgbClr val="F26B43"/>
          </p15:clr>
        </p15:guide>
        <p15:guide id="4294967295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0" y="800100"/>
            <a:ext cx="3505200" cy="222885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Copperplate Gothic Bold" pitchFamily="34" charset="0"/>
              </a:rPr>
              <a:t>Analyzing </a:t>
            </a:r>
            <a:r>
              <a:rPr lang="en-US" sz="3600" dirty="0" smtClean="0">
                <a:latin typeface="Copperplate Gothic Bold" pitchFamily="34" charset="0"/>
              </a:rPr>
              <a:t>Documents</a:t>
            </a:r>
            <a:br>
              <a:rPr lang="en-US" sz="3600" dirty="0" smtClean="0">
                <a:latin typeface="Copperplate Gothic Bold" pitchFamily="34" charset="0"/>
              </a:rPr>
            </a:br>
            <a:r>
              <a:rPr lang="en-US" sz="3600" dirty="0" smtClean="0">
                <a:latin typeface="Copperplate Gothic Bold" pitchFamily="34" charset="0"/>
              </a:rPr>
              <a:t>through thoughtful annotations </a:t>
            </a:r>
            <a:endParaRPr lang="en-US" sz="3600" dirty="0">
              <a:latin typeface="Copperplate Gothic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9800" y="4457700"/>
            <a:ext cx="2895600" cy="546100"/>
          </a:xfrm>
        </p:spPr>
        <p:txBody>
          <a:bodyPr>
            <a:noAutofit/>
          </a:bodyPr>
          <a:lstStyle/>
          <a:p>
            <a:r>
              <a:rPr lang="en-US" sz="2400" dirty="0" smtClean="0"/>
              <a:t>SOAPS Tone METHOD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952500"/>
          </a:xfrm>
        </p:spPr>
        <p:txBody>
          <a:bodyPr/>
          <a:lstStyle/>
          <a:p>
            <a:pPr algn="ctr"/>
            <a:r>
              <a:rPr lang="en-US" dirty="0" smtClean="0">
                <a:latin typeface="Copperplate Gothic Bold" pitchFamily="34" charset="0"/>
              </a:rPr>
              <a:t>SOAPS Tone</a:t>
            </a:r>
            <a:endParaRPr lang="en-US" dirty="0">
              <a:latin typeface="Copperplate Gothic Bold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040899"/>
              </p:ext>
            </p:extLst>
          </p:nvPr>
        </p:nvGraphicFramePr>
        <p:xfrm>
          <a:off x="301752" y="952500"/>
          <a:ext cx="8537448" cy="449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9754"/>
                <a:gridCol w="3997694"/>
              </a:tblGrid>
              <a:tr h="595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 JULIAN" panose="02000000000000000000" pitchFamily="2" charset="0"/>
                          <a:ea typeface="Arial" panose="020B0604020202020204" pitchFamily="34" charset="0"/>
                        </a:rPr>
                        <a:t>Annotation for….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 JULIAN" panose="02000000000000000000" pitchFamily="2" charset="0"/>
                          <a:ea typeface="Arial" panose="020B0604020202020204" pitchFamily="34" charset="0"/>
                        </a:rPr>
                        <a:t>Stems for Annotation 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</a:tr>
              <a:tr h="39000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u="sng" dirty="0">
                          <a:effectLst/>
                        </a:rPr>
                        <a:t>Speaker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Who is the speaker who produced this piece? Give all the details from the notes/textbook that you can provide. 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What is the person’s name?  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What is the available biographic information?  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What information can you infer about the speaker?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Is the speaker biased (does he favor one side’s POV over another)?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What class does he/she belong to?</a:t>
                      </a:r>
                      <a:endParaRPr lang="en-US" sz="200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The speaker is a (an) ____________ because ____________. 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An assumption I can make about the speaker is ________ because ________.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The speaker is biased about ________ because _______.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952500"/>
          </a:xfrm>
        </p:spPr>
        <p:txBody>
          <a:bodyPr/>
          <a:lstStyle/>
          <a:p>
            <a:pPr algn="ctr"/>
            <a:r>
              <a:rPr lang="en-US" dirty="0" smtClean="0">
                <a:latin typeface="Copperplate Gothic Bold" pitchFamily="34" charset="0"/>
              </a:rPr>
              <a:t>SOAPS Tone</a:t>
            </a:r>
            <a:endParaRPr lang="en-US" dirty="0">
              <a:latin typeface="Copperplate Gothic Bold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439423"/>
              </p:ext>
            </p:extLst>
          </p:nvPr>
        </p:nvGraphicFramePr>
        <p:xfrm>
          <a:off x="304800" y="952500"/>
          <a:ext cx="8537448" cy="402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9754"/>
                <a:gridCol w="3997694"/>
              </a:tblGrid>
              <a:tr h="533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 JULIAN" panose="02000000000000000000" pitchFamily="2" charset="0"/>
                          <a:ea typeface="Arial" panose="020B0604020202020204" pitchFamily="34" charset="0"/>
                        </a:rPr>
                        <a:t>Annotation for….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 JULIAN" panose="02000000000000000000" pitchFamily="2" charset="0"/>
                          <a:ea typeface="Arial" panose="020B0604020202020204" pitchFamily="34" charset="0"/>
                        </a:rPr>
                        <a:t>Stems for Annotation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</a:tr>
              <a:tr h="3352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u="sng" dirty="0">
                          <a:effectLst/>
                        </a:rPr>
                        <a:t>Occasion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What event has happened to inspire the speaker to write this text?</a:t>
                      </a:r>
                      <a:endParaRPr lang="en-US" sz="18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What is the time and place of the text?</a:t>
                      </a:r>
                      <a:endParaRPr lang="en-US" sz="18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When and where was the primary source created? Secondary document? </a:t>
                      </a:r>
                      <a:endParaRPr lang="en-US" sz="18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What is the historical context surrounding the creation of the document? </a:t>
                      </a:r>
                      <a:endParaRPr lang="en-US" sz="18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How might this affect the meaning of the source?</a:t>
                      </a:r>
                      <a:endParaRPr lang="en-US" sz="18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What event led to its publication or development? </a:t>
                      </a:r>
                      <a:endParaRPr lang="en-US" sz="180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012" marR="58012" marT="58012" marB="58012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The occasion of the article is _________.</a:t>
                      </a:r>
                      <a:endParaRPr lang="en-US" sz="18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The time that the passage was written was _____________ because _____________.</a:t>
                      </a:r>
                      <a:endParaRPr lang="en-US" sz="18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This passage was written in response to _____________ because ______________</a:t>
                      </a:r>
                      <a:endParaRPr lang="en-US" sz="180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012" marR="58012" marT="58012" marB="580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06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66116"/>
            <a:ext cx="8229600" cy="952500"/>
          </a:xfrm>
        </p:spPr>
        <p:txBody>
          <a:bodyPr/>
          <a:lstStyle/>
          <a:p>
            <a:pPr algn="ctr"/>
            <a:r>
              <a:rPr lang="en-US" dirty="0" smtClean="0">
                <a:latin typeface="Copperplate Gothic Bold" pitchFamily="34" charset="0"/>
              </a:rPr>
              <a:t>SOAPS Tone</a:t>
            </a:r>
            <a:endParaRPr lang="en-US" dirty="0">
              <a:latin typeface="Copperplate Gothic Bold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830857"/>
              </p:ext>
            </p:extLst>
          </p:nvPr>
        </p:nvGraphicFramePr>
        <p:xfrm>
          <a:off x="146304" y="1104900"/>
          <a:ext cx="8546592" cy="4371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44616"/>
                <a:gridCol w="4001976"/>
              </a:tblGrid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 JULIAN" panose="02000000000000000000" pitchFamily="2" charset="0"/>
                          <a:ea typeface="Arial" panose="020B0604020202020204" pitchFamily="34" charset="0"/>
                        </a:rPr>
                        <a:t>Annotation for….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 JULIAN" panose="02000000000000000000" pitchFamily="2" charset="0"/>
                          <a:ea typeface="Arial" panose="020B0604020202020204" pitchFamily="34" charset="0"/>
                        </a:rPr>
                        <a:t>Stems for Annotation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</a:tr>
              <a:tr h="3276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u="sng" dirty="0">
                          <a:effectLst/>
                        </a:rPr>
                        <a:t>Audience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Who is the intended audience? For whom was the source created or performed? </a:t>
                      </a:r>
                      <a:endParaRPr lang="en-US" sz="18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Is it directed towards one person? A group of people?</a:t>
                      </a:r>
                      <a:endParaRPr lang="en-US" sz="18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How might this affect the reliability of the source?</a:t>
                      </a:r>
                      <a:endParaRPr lang="en-US" sz="18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Are there any assumptions that can be made about the audience: mixed racial group, gender group, social class, political party?</a:t>
                      </a:r>
                      <a:endParaRPr lang="en-US" sz="18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Are there certain words/phrases used that highlight a specific audience? </a:t>
                      </a:r>
                      <a:endParaRPr lang="en-US" sz="180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012" marR="58012" marT="58012" marB="58012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The article is directed towards______.</a:t>
                      </a:r>
                      <a:endParaRPr lang="en-US" sz="18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The author uses certain words like ____ and _____.</a:t>
                      </a:r>
                      <a:endParaRPr lang="en-US" sz="18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600" u="none" strike="noStrike" dirty="0">
                          <a:effectLst/>
                        </a:rPr>
                        <a:t>The audience might be _____ because _________. </a:t>
                      </a:r>
                      <a:endParaRPr lang="en-US" sz="180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012" marR="58012" marT="58012" marB="580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3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952500"/>
          </a:xfrm>
        </p:spPr>
        <p:txBody>
          <a:bodyPr/>
          <a:lstStyle/>
          <a:p>
            <a:pPr algn="ctr"/>
            <a:r>
              <a:rPr lang="en-US" dirty="0" smtClean="0">
                <a:latin typeface="Copperplate Gothic Bold" pitchFamily="34" charset="0"/>
              </a:rPr>
              <a:t>SOAPS Tone</a:t>
            </a:r>
            <a:endParaRPr lang="en-US" dirty="0">
              <a:latin typeface="Copperplate Gothic Bold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992943"/>
              </p:ext>
            </p:extLst>
          </p:nvPr>
        </p:nvGraphicFramePr>
        <p:xfrm>
          <a:off x="280416" y="981456"/>
          <a:ext cx="8686800" cy="42865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19172"/>
                <a:gridCol w="4067628"/>
              </a:tblGrid>
              <a:tr h="533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 JULIAN" panose="02000000000000000000" pitchFamily="2" charset="0"/>
                          <a:ea typeface="Arial" panose="020B0604020202020204" pitchFamily="34" charset="0"/>
                        </a:rPr>
                        <a:t>Annotation for….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 JULIAN" panose="02000000000000000000" pitchFamily="2" charset="0"/>
                          <a:ea typeface="Arial" panose="020B0604020202020204" pitchFamily="34" charset="0"/>
                        </a:rPr>
                        <a:t>Stems for Annotation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</a:tr>
              <a:tr h="3429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u="sng" dirty="0" smtClean="0">
                          <a:effectLst/>
                        </a:rPr>
                        <a:t>Purpose</a:t>
                      </a:r>
                      <a:endParaRPr lang="en-US" sz="1800" u="none" strike="noStrike" dirty="0" smtClean="0">
                        <a:effectLst/>
                      </a:endParaRP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●"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If this is argumentative, what is the claim the author is making?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 smtClean="0">
                          <a:effectLst/>
                        </a:rPr>
                        <a:t>What </a:t>
                      </a:r>
                      <a:r>
                        <a:rPr lang="en-US" sz="1800" u="none" strike="noStrike" dirty="0">
                          <a:effectLst/>
                        </a:rPr>
                        <a:t>is the reason behind this text?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</a:rPr>
                        <a:t>What is the message of the text?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</a:rPr>
                        <a:t>Why was this source produced at the time it was produced?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</a:rPr>
                        <a:t>Why was it written (or drawn or made)?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</a:rPr>
                        <a:t>What motivated the author?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2000" u="none" strike="noStrike" dirty="0">
                          <a:effectLst/>
                        </a:rPr>
                        <a:t>What did he or she seek to accomplish?</a:t>
                      </a:r>
                      <a:endParaRPr lang="en-US" sz="200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012" marR="58012" marT="58012" marB="5801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Step 1: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 smtClean="0">
                          <a:effectLst/>
                        </a:rPr>
                        <a:t>The claim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is ___________. </a:t>
                      </a:r>
                      <a:endParaRPr lang="en-US" sz="1800" u="none" strike="noStrike" dirty="0" smtClean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 smtClean="0">
                          <a:effectLst/>
                        </a:rPr>
                        <a:t>The </a:t>
                      </a:r>
                      <a:r>
                        <a:rPr lang="en-US" sz="1800" u="none" strike="noStrike" dirty="0">
                          <a:effectLst/>
                        </a:rPr>
                        <a:t>purpose of the text is to INFORM the audience about ______.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</a:rPr>
                        <a:t>The purpose of the text is to PERSUADE the audience to believe _______.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</a:rPr>
                        <a:t>The purpose of the text is to entertain the audience by _______. 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Step 2: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</a:rPr>
                        <a:t>The author does this by _______.</a:t>
                      </a:r>
                      <a:endParaRPr lang="en-US" sz="200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012" marR="58012" marT="58012" marB="580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97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952500"/>
          </a:xfrm>
        </p:spPr>
        <p:txBody>
          <a:bodyPr/>
          <a:lstStyle/>
          <a:p>
            <a:pPr algn="ctr"/>
            <a:r>
              <a:rPr lang="en-US" dirty="0" smtClean="0">
                <a:latin typeface="Copperplate Gothic Bold" pitchFamily="34" charset="0"/>
              </a:rPr>
              <a:t>SOAPS Tone</a:t>
            </a:r>
            <a:endParaRPr lang="en-US" dirty="0">
              <a:latin typeface="Copperplate Gothic Bold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880368"/>
              </p:ext>
            </p:extLst>
          </p:nvPr>
        </p:nvGraphicFramePr>
        <p:xfrm>
          <a:off x="304800" y="1257300"/>
          <a:ext cx="8534400" cy="4038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8133"/>
                <a:gridCol w="3996267"/>
              </a:tblGrid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 JULIAN" panose="02000000000000000000" pitchFamily="2" charset="0"/>
                          <a:ea typeface="Arial" panose="020B0604020202020204" pitchFamily="34" charset="0"/>
                        </a:rPr>
                        <a:t>Annotation for….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 JULIAN" panose="02000000000000000000" pitchFamily="2" charset="0"/>
                          <a:ea typeface="Arial" panose="020B0604020202020204" pitchFamily="34" charset="0"/>
                        </a:rPr>
                        <a:t>Stems for Annotation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</a:tr>
              <a:tr h="3429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u="sng" dirty="0">
                          <a:effectLst/>
                        </a:rPr>
                        <a:t>Subject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smtClean="0">
                          <a:effectLst/>
                        </a:rPr>
                        <a:t>What </a:t>
                      </a:r>
                      <a:r>
                        <a:rPr lang="en-US" sz="1800" u="none" strike="noStrike" dirty="0">
                          <a:effectLst/>
                        </a:rPr>
                        <a:t>is the general topic?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</a:rPr>
                        <a:t>What is the content of the passage? Give a summary of what it talks about?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</a:rPr>
                        <a:t>What ideas are contained in the passage? 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</a:rPr>
                        <a:t>What connections can be made between the passage and classroom notes/textbook? </a:t>
                      </a:r>
                      <a:endParaRPr lang="en-US" sz="200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012" marR="58012" marT="58012" marB="58012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</a:rPr>
                        <a:t>The subject of the text is ________.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</a:rPr>
                        <a:t>I know this because ________.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</a:rPr>
                        <a:t>This passage connects to _________.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</a:rPr>
                        <a:t>This passage remind me of ___________.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</a:rPr>
                        <a:t>This relates to ____________. </a:t>
                      </a:r>
                      <a:endParaRPr lang="en-US" sz="200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012" marR="58012" marT="58012" marB="580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73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52500"/>
          </a:xfrm>
        </p:spPr>
        <p:txBody>
          <a:bodyPr/>
          <a:lstStyle/>
          <a:p>
            <a:pPr algn="ctr"/>
            <a:r>
              <a:rPr lang="en-US" dirty="0" smtClean="0">
                <a:latin typeface="Copperplate Gothic Bold" pitchFamily="34" charset="0"/>
              </a:rPr>
              <a:t>SOAPS Tone</a:t>
            </a:r>
            <a:endParaRPr lang="en-US" dirty="0">
              <a:latin typeface="Copperplate Gothic Bold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457915"/>
              </p:ext>
            </p:extLst>
          </p:nvPr>
        </p:nvGraphicFramePr>
        <p:xfrm>
          <a:off x="304800" y="1104900"/>
          <a:ext cx="8534400" cy="3976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8133"/>
                <a:gridCol w="3996267"/>
              </a:tblGrid>
              <a:tr h="533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 JULIAN" panose="02000000000000000000" pitchFamily="2" charset="0"/>
                          <a:ea typeface="Arial" panose="020B0604020202020204" pitchFamily="34" charset="0"/>
                        </a:rPr>
                        <a:t>Annotation for….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 JULIAN" panose="02000000000000000000" pitchFamily="2" charset="0"/>
                          <a:ea typeface="Arial" panose="020B0604020202020204" pitchFamily="34" charset="0"/>
                        </a:rPr>
                        <a:t>Stems for Annotation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</a:tr>
              <a:tr h="3429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u="sng" dirty="0">
                          <a:effectLst/>
                        </a:rPr>
                        <a:t>Tone (optional depending on passage)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</a:rPr>
                        <a:t>What is the author’s tone? 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</a:rPr>
                        <a:t>How is the author perceived by the audience? How does the sound? </a:t>
                      </a:r>
                      <a:endParaRPr lang="en-US" sz="2000" u="none" strike="noStrike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u="none" strike="noStrike" dirty="0"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8012" marR="58012" marT="58012" marB="58012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en-US" sz="1800" u="none" strike="noStrike" dirty="0">
                          <a:effectLst/>
                        </a:rPr>
                        <a:t>The author’s tone is (insert tone word/adjective) because _________. </a:t>
                      </a:r>
                      <a:endParaRPr lang="en-US" sz="200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012" marR="58012" marT="58012" marB="580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456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146</TotalTime>
  <Words>568</Words>
  <Application>Microsoft Office PowerPoint</Application>
  <PresentationFormat>On-screen Show (16:10)</PresentationFormat>
  <Paragraphs>80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Feathered</vt:lpstr>
      <vt:lpstr>Analyzing Documents through thoughtful annotations </vt:lpstr>
      <vt:lpstr>SOAPS Tone</vt:lpstr>
      <vt:lpstr>SOAPS Tone</vt:lpstr>
      <vt:lpstr>SOAPS Tone</vt:lpstr>
      <vt:lpstr>SOAPS Tone</vt:lpstr>
      <vt:lpstr>SOAPS Tone</vt:lpstr>
      <vt:lpstr>SOAPS Tone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Documents</dc:title>
  <dc:creator>Owner</dc:creator>
  <cp:lastModifiedBy>Windows User</cp:lastModifiedBy>
  <cp:revision>11</cp:revision>
  <dcterms:created xsi:type="dcterms:W3CDTF">2011-11-02T22:25:54Z</dcterms:created>
  <dcterms:modified xsi:type="dcterms:W3CDTF">2016-11-10T11:52:34Z</dcterms:modified>
</cp:coreProperties>
</file>