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gif" ContentType="image/gif"/>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20"/>
  </p:notesMasterIdLst>
  <p:handoutMasterIdLst>
    <p:handoutMasterId r:id="rId21"/>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9602"/>
    <a:srgbClr val="1578BC"/>
    <a:srgbClr val="FFFF66"/>
    <a:srgbClr val="CC66FF"/>
    <a:srgbClr val="CCFFCC"/>
    <a:srgbClr val="CCFF99"/>
    <a:srgbClr val="FFCCFF"/>
    <a:srgbClr val="FF99FF"/>
    <a:srgbClr val="92D050"/>
    <a:srgbClr val="6EA9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4502" autoAdjust="0"/>
  </p:normalViewPr>
  <p:slideViewPr>
    <p:cSldViewPr>
      <p:cViewPr varScale="1">
        <p:scale>
          <a:sx n="61" d="100"/>
          <a:sy n="61" d="100"/>
        </p:scale>
        <p:origin x="-1578" y="-90"/>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11/25/2016</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xmlns=""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xmlns=""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xmlns="" val="46425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smtClean="0"/>
              <a:t>Module Title</a:t>
            </a:r>
            <a:br>
              <a:rPr lang="en-US" dirty="0" smtClean="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528887" y="1144588"/>
            <a:ext cx="4086225" cy="990600"/>
          </a:xfrm>
          <a:prstGeom prst="rect">
            <a:avLst/>
          </a:prstGeom>
        </p:spPr>
      </p:pic>
      <p:sp>
        <p:nvSpPr>
          <p:cNvPr id="7" name="Rectangle 6"/>
          <p:cNvSpPr/>
          <p:nvPr userDrawn="1"/>
        </p:nvSpPr>
        <p:spPr>
          <a:xfrm>
            <a:off x="1028699" y="3930196"/>
            <a:ext cx="7086600" cy="3447098"/>
          </a:xfrm>
          <a:prstGeom prst="rect">
            <a:avLst/>
          </a:prstGeom>
        </p:spPr>
        <p:txBody>
          <a:bodyPr wrap="square">
            <a:spAutoFit/>
          </a:bodyPr>
          <a:lstStyle/>
          <a:p>
            <a:pPr algn="ctr"/>
            <a:r>
              <a:rPr lang="en-US" sz="3200" b="1" dirty="0" smtClean="0"/>
              <a:t>Subsidizing Big Sugar</a:t>
            </a:r>
            <a:br>
              <a:rPr lang="en-US" sz="3200" b="1" dirty="0" smtClean="0"/>
            </a:br>
            <a:r>
              <a:rPr lang="en-US" sz="3200" b="1" dirty="0" smtClean="0"/>
              <a:t>by Brett Burkey</a:t>
            </a:r>
          </a:p>
          <a:p>
            <a:pPr algn="ctr"/>
            <a:endParaRPr lang="en-US" sz="3200" b="1" dirty="0" smtClean="0"/>
          </a:p>
          <a:p>
            <a:r>
              <a:rPr lang="en-US" sz="1800" i="1" dirty="0" smtClean="0"/>
              <a:t>“No regulation of commerce can increase the quantity of industry in any society. . . . It can only divert a part of it into a direction into which it might not otherwise have gone.”     </a:t>
            </a:r>
          </a:p>
          <a:p>
            <a:endParaRPr lang="en-US" sz="1800" dirty="0" smtClean="0"/>
          </a:p>
          <a:p>
            <a:r>
              <a:rPr lang="en-US" sz="1800" dirty="0" smtClean="0"/>
              <a:t>Adam Smith</a:t>
            </a:r>
          </a:p>
          <a:p>
            <a:pPr algn="ctr"/>
            <a:endParaRPr lang="en-US" sz="3200" b="1"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smtClean="0"/>
              <a:t>Click to edit Master text styles</a:t>
            </a:r>
          </a:p>
          <a:p>
            <a:pPr lvl="1"/>
            <a:r>
              <a:rPr lang="en-US" dirty="0" smtClean="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710362" y="609600"/>
            <a:ext cx="2200275" cy="533400"/>
          </a:xfrm>
          <a:prstGeom prst="rect">
            <a:avLst/>
          </a:prstGeom>
        </p:spPr>
      </p:pic>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Lesson Title</a:t>
            </a:r>
          </a:p>
          <a:p>
            <a:pPr>
              <a:defRPr/>
            </a:pPr>
            <a:r>
              <a:rPr lang="en-US" b="1" dirty="0" smtClean="0">
                <a:solidFill>
                  <a:srgbClr val="1578BC"/>
                </a:solidFill>
              </a:rPr>
              <a:t>www.EconEdLink.org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CEE Board Meeting - Confidential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r>
              <a:rPr lang="en-US" smtClean="0"/>
              <a:t>10.30.2015 </a:t>
            </a:r>
            <a:endParaRPr lang="en-US" dirty="0"/>
          </a:p>
        </p:txBody>
      </p:sp>
    </p:spTree>
    <p:extLst>
      <p:ext uri="{BB962C8B-B14F-4D97-AF65-F5344CB8AC3E}">
        <p14:creationId xmlns:p14="http://schemas.microsoft.com/office/powerpoint/2010/main" xmlns="" val="2466549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dirty="0" smtClean="0"/>
              <a:t>EconEdLink Teacher Webinar: Children’s Literature &amp; Economics</a:t>
            </a:r>
          </a:p>
          <a:p>
            <a:pPr>
              <a:defRPr/>
            </a:pPr>
            <a:r>
              <a:rPr lang="en-US" b="1" dirty="0" smtClean="0">
                <a:solidFill>
                  <a:srgbClr val="1578BC"/>
                </a:solidFill>
              </a:rPr>
              <a:t>www.EconEdLink.org </a:t>
            </a:r>
            <a:endParaRPr lang="en-US" b="1" dirty="0">
              <a:solidFill>
                <a:srgbClr val="1578BC"/>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smtClean="0"/>
              <a:t>EconEdLink Teacher Webinar: Children’s Literature &amp; Economics</a:t>
            </a:r>
          </a:p>
          <a:p>
            <a:pPr>
              <a:defRPr/>
            </a:pPr>
            <a:r>
              <a:rPr lang="en-US" b="1" dirty="0" smtClean="0">
                <a:solidFill>
                  <a:srgbClr val="1578BC"/>
                </a:solidFill>
              </a:rPr>
              <a:t>www.EconEdLink.org </a:t>
            </a:r>
            <a:endParaRPr lang="en-US" b="1" dirty="0">
              <a:solidFill>
                <a:srgbClr val="1578BC"/>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smtClean="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smtClean="0"/>
              <a:t>Money and Elections</a:t>
            </a:r>
          </a:p>
          <a:p>
            <a:pPr>
              <a:defRPr/>
            </a:pPr>
            <a:r>
              <a:rPr lang="en-US" b="1" dirty="0" smtClean="0">
                <a:solidFill>
                  <a:srgbClr val="1578BC"/>
                </a:solidFill>
              </a:rPr>
              <a:t>www.EconEdLink.org </a:t>
            </a:r>
            <a:endParaRPr lang="en-US" b="1" dirty="0">
              <a:solidFill>
                <a:srgbClr val="1578BC"/>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dirty="0" smtClean="0"/>
              <a:t>Lesson Title</a:t>
            </a:r>
          </a:p>
          <a:p>
            <a:pPr>
              <a:defRPr/>
            </a:pPr>
            <a:r>
              <a:rPr lang="en-US" b="1" dirty="0" smtClean="0">
                <a:solidFill>
                  <a:srgbClr val="1578BC"/>
                </a:solidFill>
              </a:rPr>
              <a:t>www.EconEdLink.org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710362" y="609600"/>
            <a:ext cx="2200275" cy="5334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BA1793-7E79-45E4-9D23-AD39533D5127}" type="datetimeFigureOut">
              <a:rPr lang="en-US" smtClean="0"/>
              <a:pPr/>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smtClean="0"/>
              <a:t>CEE Board Meeting - Confidential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r>
              <a:rPr lang="en-US" dirty="0" smtClean="0"/>
              <a:t>10.30.2015 </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A1793-7E79-45E4-9D23-AD39533D5127}" type="datetimeFigureOut">
              <a:rPr lang="en-US" smtClean="0"/>
              <a:pPr/>
              <a:t>11/25/2016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pPr/>
              <a:t>‹#›</a:t>
            </a:fld>
            <a:endParaRPr lang="en-US"/>
          </a:p>
        </p:txBody>
      </p:sp>
    </p:spTree>
    <p:extLst>
      <p:ext uri="{BB962C8B-B14F-4D97-AF65-F5344CB8AC3E}">
        <p14:creationId xmlns:p14="http://schemas.microsoft.com/office/powerpoint/2010/main" xmlns=""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Election Economics</a:t>
            </a:r>
            <a:endParaRPr lang="en-US" dirty="0"/>
          </a:p>
        </p:txBody>
      </p:sp>
    </p:spTree>
    <p:extLst>
      <p:ext uri="{BB962C8B-B14F-4D97-AF65-F5344CB8AC3E}">
        <p14:creationId xmlns:p14="http://schemas.microsoft.com/office/powerpoint/2010/main" xmlns="" val="23988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752600"/>
            <a:ext cx="3695700" cy="4343400"/>
          </a:xfrm>
        </p:spPr>
        <p:txBody>
          <a:bodyPr/>
          <a:lstStyle/>
          <a:p>
            <a:r>
              <a:rPr lang="en-US" sz="2000" dirty="0">
                <a:solidFill>
                  <a:schemeClr val="tx1"/>
                </a:solidFill>
              </a:rPr>
              <a:t>Under the program, at least 85% of sugar sold in the U.S. must come from domestic processors. </a:t>
            </a:r>
            <a:r>
              <a:rPr lang="en-US" sz="2000" dirty="0" smtClean="0">
                <a:solidFill>
                  <a:schemeClr val="tx1"/>
                </a:solidFill>
              </a:rPr>
              <a:t/>
            </a:r>
            <a:br>
              <a:rPr lang="en-US" sz="2000" dirty="0" smtClean="0">
                <a:solidFill>
                  <a:schemeClr val="tx1"/>
                </a:solidFill>
              </a:rPr>
            </a:br>
            <a:endParaRPr lang="en-US" sz="2000" dirty="0">
              <a:solidFill>
                <a:schemeClr val="tx1"/>
              </a:solidFill>
            </a:endParaRPr>
          </a:p>
          <a:p>
            <a:r>
              <a:rPr lang="en-US" sz="2000" dirty="0">
                <a:solidFill>
                  <a:schemeClr val="tx1"/>
                </a:solidFill>
              </a:rPr>
              <a:t>The government also can buy up excess sugar and sell it to ethanol makers — even at a loss — to avoid price slumps. </a:t>
            </a:r>
            <a:r>
              <a:rPr lang="en-US" dirty="0" smtClean="0">
                <a:solidFill>
                  <a:schemeClr val="tx1"/>
                </a:solidFill>
              </a:rPr>
              <a:t/>
            </a:r>
            <a:br>
              <a:rPr lang="en-US" dirty="0" smtClean="0">
                <a:solidFill>
                  <a:schemeClr val="tx1"/>
                </a:solidFill>
              </a:rPr>
            </a:br>
            <a:endParaRPr lang="en-US" dirty="0">
              <a:solidFill>
                <a:schemeClr val="tx1"/>
              </a:solidFill>
            </a:endParaRPr>
          </a:p>
          <a:p>
            <a:pPr marL="0" indent="0">
              <a:buNone/>
            </a:pPr>
            <a:r>
              <a:rPr lang="en-US" sz="900" dirty="0">
                <a:solidFill>
                  <a:schemeClr val="tx1"/>
                </a:solidFill>
              </a:rPr>
              <a:t>*http://sugarcane.org/global-policies/policies-in-the-united-states/sugar-in-the-united-states</a:t>
            </a:r>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smtClean="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10</a:t>
            </a:fld>
            <a:endParaRPr lang="en-US" dirty="0"/>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679764"/>
            <a:ext cx="3732212" cy="4111386"/>
          </a:xfrm>
          <a:prstGeom prst="rect">
            <a:avLst/>
          </a:prstGeom>
        </p:spPr>
      </p:pic>
    </p:spTree>
    <p:extLst>
      <p:ext uri="{BB962C8B-B14F-4D97-AF65-F5344CB8AC3E}">
        <p14:creationId xmlns:p14="http://schemas.microsoft.com/office/powerpoint/2010/main" xmlns="" val="22516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3543300" cy="4191000"/>
          </a:xfrm>
        </p:spPr>
        <p:txBody>
          <a:bodyPr/>
          <a:lstStyle/>
          <a:p>
            <a:r>
              <a:rPr lang="en-US" dirty="0">
                <a:solidFill>
                  <a:schemeClr val="tx1"/>
                </a:solidFill>
              </a:rPr>
              <a:t>Limits on the quantity or total value of a product that can be imported into a country</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cap on imports is meant to protect domestic industries of the same product from foreign competitive forces</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Justifications for the sugar quota include protecting U.S. jobs and defending U.S. from foreign producers who may receive assistance from their governments.</a:t>
            </a:r>
          </a:p>
        </p:txBody>
      </p:sp>
      <p:sp>
        <p:nvSpPr>
          <p:cNvPr id="3" name="Title 2"/>
          <p:cNvSpPr>
            <a:spLocks noGrp="1"/>
          </p:cNvSpPr>
          <p:nvPr>
            <p:ph type="title"/>
          </p:nvPr>
        </p:nvSpPr>
        <p:spPr/>
        <p:txBody>
          <a:bodyPr/>
          <a:lstStyle/>
          <a:p>
            <a:r>
              <a:rPr lang="en-US" dirty="0"/>
              <a:t>IMPORT QUOTAS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11</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9600" y="2286000"/>
            <a:ext cx="4447800" cy="2895600"/>
          </a:xfrm>
          <a:prstGeom prst="rect">
            <a:avLst/>
          </a:prstGeom>
        </p:spPr>
      </p:pic>
    </p:spTree>
    <p:extLst>
      <p:ext uri="{BB962C8B-B14F-4D97-AF65-F5344CB8AC3E}">
        <p14:creationId xmlns:p14="http://schemas.microsoft.com/office/powerpoint/2010/main" xmlns="" val="16824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7239" y="1752600"/>
            <a:ext cx="3619500" cy="4419600"/>
          </a:xfrm>
        </p:spPr>
        <p:txBody>
          <a:bodyPr/>
          <a:lstStyle/>
          <a:p>
            <a:pPr>
              <a:buFont typeface="Wingdings" panose="05000000000000000000" pitchFamily="2" charset="2"/>
              <a:buChar char="§"/>
            </a:pPr>
            <a:r>
              <a:rPr lang="en-US" dirty="0">
                <a:solidFill>
                  <a:schemeClr val="tx1"/>
                </a:solidFill>
              </a:rPr>
              <a:t>From October 2012 to April 2013, U.S. sugar companies borrowed $862 million to finance their </a:t>
            </a:r>
            <a:r>
              <a:rPr lang="en-US" dirty="0" smtClean="0">
                <a:solidFill>
                  <a:schemeClr val="tx1"/>
                </a:solidFill>
              </a:rPr>
              <a:t>operations.</a:t>
            </a:r>
            <a:br>
              <a:rPr lang="en-US" dirty="0" smtClean="0">
                <a:solidFill>
                  <a:schemeClr val="tx1"/>
                </a:solidFill>
              </a:rPr>
            </a:br>
            <a:endParaRPr lang="en-US" dirty="0">
              <a:solidFill>
                <a:schemeClr val="tx1"/>
              </a:solidFill>
            </a:endParaRPr>
          </a:p>
          <a:p>
            <a:r>
              <a:rPr lang="en-US" dirty="0">
                <a:solidFill>
                  <a:schemeClr val="tx1"/>
                </a:solidFill>
              </a:rPr>
              <a:t>Some borrowers were underwater on their loans because of an 18% slide in domestic sugar </a:t>
            </a:r>
            <a:r>
              <a:rPr lang="en-US" dirty="0" smtClean="0">
                <a:solidFill>
                  <a:schemeClr val="tx1"/>
                </a:solidFill>
              </a:rPr>
              <a:t>prices.</a:t>
            </a:r>
            <a:br>
              <a:rPr lang="en-US" dirty="0" smtClean="0">
                <a:solidFill>
                  <a:schemeClr val="tx1"/>
                </a:solidFill>
              </a:rPr>
            </a:br>
            <a:endParaRPr lang="en-US" dirty="0">
              <a:solidFill>
                <a:schemeClr val="tx1"/>
              </a:solidFill>
            </a:endParaRPr>
          </a:p>
          <a:p>
            <a:r>
              <a:rPr lang="en-US" dirty="0">
                <a:solidFill>
                  <a:schemeClr val="tx1"/>
                </a:solidFill>
              </a:rPr>
              <a:t>To boost prices and prevent loan defaults, the USDA bought 400,000 tons of </a:t>
            </a:r>
            <a:r>
              <a:rPr lang="en-US" dirty="0" smtClean="0">
                <a:solidFill>
                  <a:schemeClr val="tx1"/>
                </a:solidFill>
              </a:rPr>
              <a:t>sugar.</a:t>
            </a:r>
            <a:br>
              <a:rPr lang="en-US" dirty="0" smtClean="0">
                <a:solidFill>
                  <a:schemeClr val="tx1"/>
                </a:solidFill>
              </a:rPr>
            </a:br>
            <a:endParaRPr lang="en-US" dirty="0">
              <a:solidFill>
                <a:schemeClr val="tx1"/>
              </a:solidFill>
            </a:endParaRPr>
          </a:p>
          <a:p>
            <a:pPr marL="0" indent="0">
              <a:buNone/>
            </a:pPr>
            <a:r>
              <a:rPr lang="en-US" sz="1000" dirty="0">
                <a:solidFill>
                  <a:schemeClr val="tx1"/>
                </a:solidFill>
              </a:rPr>
              <a:t>*http://www.wsj.com/articles/SB10001424127887324096404578356740206766164</a:t>
            </a:r>
          </a:p>
        </p:txBody>
      </p:sp>
      <p:sp>
        <p:nvSpPr>
          <p:cNvPr id="3" name="Title 2"/>
          <p:cNvSpPr>
            <a:spLocks noGrp="1"/>
          </p:cNvSpPr>
          <p:nvPr>
            <p:ph type="title"/>
          </p:nvPr>
        </p:nvSpPr>
        <p:spPr/>
        <p:txBody>
          <a:bodyPr/>
          <a:lstStyle/>
          <a:p>
            <a:r>
              <a:rPr lang="en-US" dirty="0"/>
              <a:t>U.S.D.A. IN ACTION</a:t>
            </a:r>
          </a:p>
        </p:txBody>
      </p:sp>
      <p:sp>
        <p:nvSpPr>
          <p:cNvPr id="4" name="Footer Placeholder 3"/>
          <p:cNvSpPr>
            <a:spLocks noGrp="1"/>
          </p:cNvSpPr>
          <p:nvPr>
            <p:ph type="ftr" sz="quarter" idx="16"/>
          </p:nvPr>
        </p:nvSpPr>
        <p:spPr/>
        <p:txBody>
          <a:bodyPr/>
          <a:lstStyle/>
          <a:p>
            <a:pPr>
              <a:defRPr/>
            </a:pPr>
            <a:r>
              <a:rPr lang="en-US" b="1" dirty="0" smtClean="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12</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0812" y="1880557"/>
            <a:ext cx="4725988" cy="3530751"/>
          </a:xfrm>
          <a:prstGeom prst="rect">
            <a:avLst/>
          </a:prstGeom>
        </p:spPr>
      </p:pic>
      <p:sp>
        <p:nvSpPr>
          <p:cNvPr id="7" name="Shape 194"/>
          <p:cNvSpPr/>
          <p:nvPr/>
        </p:nvSpPr>
        <p:spPr>
          <a:xfrm>
            <a:off x="150812" y="5521242"/>
            <a:ext cx="4005361" cy="231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000"/>
            </a:lvl1pPr>
          </a:lstStyle>
          <a:p>
            <a:r>
              <a:rPr dirty="0"/>
              <a:t>http://www.ers.usda.gov/data-products/chart-gallery/detail.aspx?chartId=53159</a:t>
            </a:r>
          </a:p>
        </p:txBody>
      </p:sp>
    </p:spTree>
    <p:extLst>
      <p:ext uri="{BB962C8B-B14F-4D97-AF65-F5344CB8AC3E}">
        <p14:creationId xmlns:p14="http://schemas.microsoft.com/office/powerpoint/2010/main" xmlns="" val="396677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1113"/>
            <a:ext cx="3543300" cy="4572000"/>
          </a:xfrm>
        </p:spPr>
        <p:txBody>
          <a:bodyPr/>
          <a:lstStyle/>
          <a:p>
            <a:pPr marL="0" indent="0">
              <a:buNone/>
            </a:pPr>
            <a:r>
              <a:rPr lang="en-US" sz="1600" dirty="0">
                <a:solidFill>
                  <a:schemeClr val="tx1"/>
                </a:solidFill>
              </a:rPr>
              <a:t>“</a:t>
            </a:r>
            <a:r>
              <a:rPr lang="en-US" sz="1600" i="1" dirty="0">
                <a:solidFill>
                  <a:schemeClr val="tx1"/>
                </a:solidFill>
              </a:rPr>
              <a:t>Higher consumer prices and lost U.S. jobs are the legacy of America’s outdated sugar program.  Born during the Great Depression, the sugar program drives up costs for American consumers and businesses and sends American jobs overseas.  We’re America’s candy makers – more than two-thirds of which are small and medium-sized, family-owned businesses that have been in operation for decades.  We employ 200,000 Americans, yet these jobs are threatened by the current sugar policy.”</a:t>
            </a:r>
            <a:r>
              <a:rPr lang="en-US" sz="1600" dirty="0">
                <a:solidFill>
                  <a:schemeClr val="tx1"/>
                </a:solidFill>
              </a:rPr>
              <a:t>  </a:t>
            </a:r>
          </a:p>
          <a:p>
            <a:pPr marL="0" indent="0">
              <a:buNone/>
            </a:pPr>
            <a:r>
              <a:rPr lang="en-US" sz="1600" dirty="0">
                <a:solidFill>
                  <a:schemeClr val="tx1"/>
                </a:solidFill>
              </a:rPr>
              <a:t>National Confectioners </a:t>
            </a:r>
            <a:r>
              <a:rPr lang="en-US" sz="1600" dirty="0" smtClean="0">
                <a:solidFill>
                  <a:schemeClr val="tx1"/>
                </a:solidFill>
              </a:rPr>
              <a:t>Association</a:t>
            </a:r>
            <a:br>
              <a:rPr lang="en-US" sz="1600" dirty="0" smtClean="0">
                <a:solidFill>
                  <a:schemeClr val="tx1"/>
                </a:solidFill>
              </a:rPr>
            </a:br>
            <a:endParaRPr lang="en-US" sz="1600" dirty="0">
              <a:solidFill>
                <a:schemeClr val="tx1"/>
              </a:solidFill>
            </a:endParaRPr>
          </a:p>
          <a:p>
            <a:pPr marL="0" indent="0">
              <a:buNone/>
            </a:pPr>
            <a:r>
              <a:rPr lang="en-US" sz="1000" dirty="0">
                <a:solidFill>
                  <a:schemeClr val="tx1"/>
                </a:solidFill>
              </a:rPr>
              <a:t>*http://sugarreform.org/2012/09/20/the-u-s-sugar-program-is-not-so-sweet-for-small-business/</a:t>
            </a:r>
          </a:p>
          <a:p>
            <a:pPr marL="0" indent="0">
              <a:buNone/>
            </a:pPr>
            <a:endParaRPr lang="en-US" dirty="0"/>
          </a:p>
        </p:txBody>
      </p:sp>
      <p:sp>
        <p:nvSpPr>
          <p:cNvPr id="3" name="Title 2"/>
          <p:cNvSpPr>
            <a:spLocks noGrp="1"/>
          </p:cNvSpPr>
          <p:nvPr>
            <p:ph type="title"/>
          </p:nvPr>
        </p:nvSpPr>
        <p:spPr/>
        <p:txBody>
          <a:bodyPr/>
          <a:lstStyle/>
          <a:p>
            <a:r>
              <a:rPr lang="en-US" dirty="0"/>
              <a:t>OPPOSITION TO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13</a:t>
            </a:fld>
            <a:endParaRPr lang="en-US" dirty="0"/>
          </a:p>
        </p:txBody>
      </p:sp>
      <p:sp>
        <p:nvSpPr>
          <p:cNvPr id="6" name="Content Placeholder 1"/>
          <p:cNvSpPr txBox="1">
            <a:spLocks/>
          </p:cNvSpPr>
          <p:nvPr/>
        </p:nvSpPr>
        <p:spPr>
          <a:xfrm>
            <a:off x="4704010" y="1451113"/>
            <a:ext cx="3543300" cy="45720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600" i="1" dirty="0">
                <a:solidFill>
                  <a:schemeClr val="tx1"/>
                </a:solidFill>
              </a:rPr>
              <a:t>“The sugar program has resulted in US consumers paying three times the current world price for sugar. Defenders of the sugar program claim that it is critical to the viability of our domestic sugar industry. A close examination of this program reveals that its true benefits are only realized by big sugar tycoons. Only by political clout has this corporate welfare program survived. I believe we should end the subsidies to the sugar industry and eliminate the sugar program that is unfair to consumers.” </a:t>
            </a:r>
            <a:r>
              <a:rPr lang="en-US" sz="1600" dirty="0">
                <a:solidFill>
                  <a:schemeClr val="tx1"/>
                </a:solidFill>
              </a:rPr>
              <a:t> </a:t>
            </a:r>
          </a:p>
          <a:p>
            <a:pPr marL="0" indent="0">
              <a:buNone/>
            </a:pPr>
            <a:r>
              <a:rPr lang="en-US" sz="1600" dirty="0">
                <a:solidFill>
                  <a:schemeClr val="tx1"/>
                </a:solidFill>
              </a:rPr>
              <a:t>John McCain (R-AZ) </a:t>
            </a:r>
          </a:p>
          <a:p>
            <a:pPr marL="0" indent="0">
              <a:buNone/>
            </a:pPr>
            <a:endParaRPr lang="en-US" sz="900" dirty="0">
              <a:solidFill>
                <a:schemeClr val="tx1"/>
              </a:solidFill>
            </a:endParaRPr>
          </a:p>
          <a:p>
            <a:pPr marL="0" indent="0">
              <a:buNone/>
            </a:pPr>
            <a:r>
              <a:rPr lang="en-US" sz="900" dirty="0">
                <a:solidFill>
                  <a:schemeClr val="tx1"/>
                </a:solidFill>
              </a:rPr>
              <a:t>*http://www.ontheissues.org/Celeb/John_McCain_Labor_+_Farming.htm</a:t>
            </a:r>
          </a:p>
          <a:p>
            <a:pPr marL="0" indent="0">
              <a:buFont typeface="Arial"/>
              <a:buNone/>
            </a:pPr>
            <a:endParaRPr lang="en-US" kern="0" dirty="0"/>
          </a:p>
        </p:txBody>
      </p:sp>
    </p:spTree>
    <p:extLst>
      <p:ext uri="{BB962C8B-B14F-4D97-AF65-F5344CB8AC3E}">
        <p14:creationId xmlns:p14="http://schemas.microsoft.com/office/powerpoint/2010/main" xmlns="" val="163118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Practice active </a:t>
            </a:r>
            <a:r>
              <a:rPr lang="en-US" dirty="0" smtClean="0">
                <a:solidFill>
                  <a:schemeClr val="tx1"/>
                </a:solidFill>
              </a:rPr>
              <a:t>listening</a:t>
            </a:r>
            <a:endParaRPr lang="en-US" dirty="0">
              <a:solidFill>
                <a:schemeClr val="tx1"/>
              </a:solidFill>
            </a:endParaRPr>
          </a:p>
          <a:p>
            <a:pPr lvl="0"/>
            <a:r>
              <a:rPr lang="en-US" dirty="0">
                <a:solidFill>
                  <a:schemeClr val="tx1"/>
                </a:solidFill>
              </a:rPr>
              <a:t>Challenge ideas, not persons</a:t>
            </a:r>
          </a:p>
          <a:p>
            <a:pPr lvl="0"/>
            <a:r>
              <a:rPr lang="en-US" dirty="0">
                <a:solidFill>
                  <a:schemeClr val="tx1"/>
                </a:solidFill>
              </a:rPr>
              <a:t>Try your best to understand the other positions</a:t>
            </a:r>
          </a:p>
          <a:p>
            <a:pPr lvl="0"/>
            <a:r>
              <a:rPr lang="en-US" dirty="0">
                <a:solidFill>
                  <a:schemeClr val="tx1"/>
                </a:solidFill>
              </a:rPr>
              <a:t>Share the floor: each person in a pair MUST have an opportunity to speak</a:t>
            </a:r>
          </a:p>
          <a:p>
            <a:pPr lvl="0"/>
            <a:r>
              <a:rPr lang="en-US" dirty="0">
                <a:solidFill>
                  <a:schemeClr val="tx1"/>
                </a:solidFill>
              </a:rPr>
              <a:t>No disagreeing until consensus-building as a group of four</a:t>
            </a:r>
          </a:p>
          <a:p>
            <a:endParaRPr lang="en-US" dirty="0"/>
          </a:p>
        </p:txBody>
      </p:sp>
      <p:sp>
        <p:nvSpPr>
          <p:cNvPr id="3" name="Title 2"/>
          <p:cNvSpPr>
            <a:spLocks noGrp="1"/>
          </p:cNvSpPr>
          <p:nvPr>
            <p:ph type="title"/>
          </p:nvPr>
        </p:nvSpPr>
        <p:spPr>
          <a:xfrm>
            <a:off x="304800" y="381000"/>
            <a:ext cx="8229600" cy="609600"/>
          </a:xfrm>
        </p:spPr>
        <p:txBody>
          <a:bodyPr/>
          <a:lstStyle/>
          <a:p>
            <a:r>
              <a:rPr lang="en-US" dirty="0"/>
              <a:t>DON’T FORGET THE RULES OF A </a:t>
            </a:r>
            <a:r>
              <a:rPr lang="en-US" dirty="0" smtClean="0"/>
              <a:t/>
            </a:r>
            <a:br>
              <a:rPr lang="en-US" dirty="0" smtClean="0"/>
            </a:br>
            <a:r>
              <a:rPr lang="en-US" dirty="0" smtClean="0"/>
              <a:t>SUCCESSFUL </a:t>
            </a:r>
            <a:r>
              <a:rPr lang="en-US" dirty="0"/>
              <a:t>ACADEMIC CONTROVERSY!</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14</a:t>
            </a:fld>
            <a:endParaRPr lang="en-US" dirty="0"/>
          </a:p>
        </p:txBody>
      </p:sp>
    </p:spTree>
    <p:extLst>
      <p:ext uri="{BB962C8B-B14F-4D97-AF65-F5344CB8AC3E}">
        <p14:creationId xmlns:p14="http://schemas.microsoft.com/office/powerpoint/2010/main" xmlns="" val="135998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r>
              <a:rPr lang="en-US" dirty="0">
                <a:solidFill>
                  <a:schemeClr val="tx1"/>
                </a:solidFill>
              </a:rPr>
              <a:t>The U.S. Sugar Program is a set of policies with origins dating back to 1934 and the Great Depression</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This set of guidelines written by Congress and administered by the USDA, provides a great deal of financial support and risk reduction for America’s sugar processors, as well as the sugar cane and sugar beet growers.</a:t>
            </a:r>
          </a:p>
          <a:p>
            <a:endParaRPr lang="en-US" dirty="0"/>
          </a:p>
        </p:txBody>
      </p:sp>
      <p:sp>
        <p:nvSpPr>
          <p:cNvPr id="3" name="Title 2"/>
          <p:cNvSpPr>
            <a:spLocks noGrp="1"/>
          </p:cNvSpPr>
          <p:nvPr>
            <p:ph type="title"/>
          </p:nvPr>
        </p:nvSpPr>
        <p:spPr>
          <a:xfrm>
            <a:off x="422476" y="381000"/>
            <a:ext cx="8229600" cy="609600"/>
          </a:xfrm>
        </p:spPr>
        <p:txBody>
          <a:bodyPr/>
          <a:lstStyle/>
          <a:p>
            <a:r>
              <a:rPr lang="en-US" dirty="0"/>
              <a:t>ONE OF AMERICA’S MOST PROTECTED </a:t>
            </a:r>
            <a:r>
              <a:rPr lang="en-US" dirty="0" smtClean="0"/>
              <a:t/>
            </a:r>
            <a:br>
              <a:rPr lang="en-US" dirty="0" smtClean="0"/>
            </a:br>
            <a:r>
              <a:rPr lang="en-US" dirty="0" smtClean="0"/>
              <a:t>INDUSTRIES</a:t>
            </a:r>
            <a:endParaRPr lang="en-US" dirty="0"/>
          </a:p>
        </p:txBody>
      </p:sp>
      <p:sp>
        <p:nvSpPr>
          <p:cNvPr id="4" name="Footer Placeholder 3"/>
          <p:cNvSpPr>
            <a:spLocks noGrp="1"/>
          </p:cNvSpPr>
          <p:nvPr>
            <p:ph type="ftr" sz="quarter" idx="16"/>
          </p:nvPr>
        </p:nvSpPr>
        <p:spPr/>
        <p:txBody>
          <a:bodyPr/>
          <a:lstStyle/>
          <a:p>
            <a:pPr>
              <a:defRPr/>
            </a:pPr>
            <a:r>
              <a:rPr lang="en-US" b="1" dirty="0" smtClean="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52600"/>
            <a:ext cx="4873626" cy="3748943"/>
          </a:xfrm>
          <a:prstGeom prst="rect">
            <a:avLst/>
          </a:prstGeom>
        </p:spPr>
      </p:pic>
    </p:spTree>
    <p:extLst>
      <p:ext uri="{BB962C8B-B14F-4D97-AF65-F5344CB8AC3E}">
        <p14:creationId xmlns:p14="http://schemas.microsoft.com/office/powerpoint/2010/main" xmlns="" val="366622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600200"/>
            <a:ext cx="3086100" cy="4191000"/>
          </a:xfrm>
        </p:spPr>
        <p:txBody>
          <a:bodyPr/>
          <a:lstStyle/>
          <a:p>
            <a:r>
              <a:rPr lang="en-US" dirty="0">
                <a:solidFill>
                  <a:schemeClr val="tx1"/>
                </a:solidFill>
              </a:rPr>
              <a:t>Senator Al Franken (D-MN) and Senator Marco Rubio (R-FL) agreeing</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A rare case of bi-partisanship</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Several thousand jobs in the sugar industry exist within their </a:t>
            </a:r>
            <a:r>
              <a:rPr lang="en-US" dirty="0" smtClean="0">
                <a:solidFill>
                  <a:schemeClr val="tx1"/>
                </a:solidFill>
              </a:rPr>
              <a:t>constituencies.</a:t>
            </a:r>
            <a:endParaRPr lang="en-US" dirty="0">
              <a:solidFill>
                <a:schemeClr val="tx1"/>
              </a:solidFill>
            </a:endParaRPr>
          </a:p>
        </p:txBody>
      </p:sp>
      <p:sp>
        <p:nvSpPr>
          <p:cNvPr id="3" name="Title 2"/>
          <p:cNvSpPr>
            <a:spLocks noGrp="1"/>
          </p:cNvSpPr>
          <p:nvPr>
            <p:ph type="title"/>
          </p:nvPr>
        </p:nvSpPr>
        <p:spPr/>
        <p:txBody>
          <a:bodyPr/>
          <a:lstStyle/>
          <a:p>
            <a:r>
              <a:rPr lang="en-US" dirty="0"/>
              <a:t>STRANGE BEDFELLOWS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pic>
        <p:nvPicPr>
          <p:cNvPr id="6" name="Content Placeholder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5800" y="2057400"/>
            <a:ext cx="4535852" cy="3018403"/>
          </a:xfrm>
          <a:prstGeom prst="rect">
            <a:avLst/>
          </a:prstGeom>
        </p:spPr>
      </p:pic>
    </p:spTree>
    <p:extLst>
      <p:ext uri="{BB962C8B-B14F-4D97-AF65-F5344CB8AC3E}">
        <p14:creationId xmlns:p14="http://schemas.microsoft.com/office/powerpoint/2010/main" xmlns="" val="87486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JOBS IN THE U.S. SUGAR INDUSTRY</a:t>
            </a:r>
            <a:endParaRPr lang="en-US" dirty="0"/>
          </a:p>
        </p:txBody>
      </p:sp>
      <p:sp>
        <p:nvSpPr>
          <p:cNvPr id="4" name="Footer Placeholder 3"/>
          <p:cNvSpPr>
            <a:spLocks noGrp="1"/>
          </p:cNvSpPr>
          <p:nvPr>
            <p:ph type="ftr" sz="quarter" idx="16"/>
          </p:nvPr>
        </p:nvSpPr>
        <p:spPr/>
        <p:txBody>
          <a:bodyPr/>
          <a:lstStyle/>
          <a:p>
            <a:pPr>
              <a:defRPr/>
            </a:pPr>
            <a:r>
              <a:rPr lang="en-US" b="1" smtClean="0"/>
              <a:t>Lesson Title</a:t>
            </a:r>
          </a:p>
          <a:p>
            <a:pPr>
              <a:defRPr/>
            </a:pPr>
            <a:r>
              <a:rPr lang="en-US" b="1"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945" y="1221606"/>
            <a:ext cx="7444740" cy="5560194"/>
          </a:xfrm>
          <a:prstGeom prst="rect">
            <a:avLst/>
          </a:prstGeom>
        </p:spPr>
      </p:pic>
    </p:spTree>
    <p:extLst>
      <p:ext uri="{BB962C8B-B14F-4D97-AF65-F5344CB8AC3E}">
        <p14:creationId xmlns:p14="http://schemas.microsoft.com/office/powerpoint/2010/main" xmlns="" val="36390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371600"/>
            <a:ext cx="3352800" cy="4267200"/>
          </a:xfrm>
        </p:spPr>
        <p:txBody>
          <a:bodyPr/>
          <a:lstStyle/>
          <a:p>
            <a:r>
              <a:rPr lang="en-US" dirty="0">
                <a:solidFill>
                  <a:schemeClr val="tx1"/>
                </a:solidFill>
              </a:rPr>
              <a:t>U.S. is the world’s largest consumer of </a:t>
            </a:r>
            <a:r>
              <a:rPr lang="en-US" dirty="0" smtClean="0">
                <a:solidFill>
                  <a:schemeClr val="tx1"/>
                </a:solidFill>
              </a:rPr>
              <a:t>sweeteners.</a:t>
            </a:r>
            <a:br>
              <a:rPr lang="en-US" dirty="0" smtClean="0">
                <a:solidFill>
                  <a:schemeClr val="tx1"/>
                </a:solidFill>
              </a:rPr>
            </a:br>
            <a:endParaRPr lang="en-US" dirty="0">
              <a:solidFill>
                <a:schemeClr val="tx1"/>
              </a:solidFill>
            </a:endParaRPr>
          </a:p>
          <a:p>
            <a:r>
              <a:rPr lang="en-US" dirty="0">
                <a:solidFill>
                  <a:schemeClr val="tx1"/>
                </a:solidFill>
              </a:rPr>
              <a:t>One of a few countries with a significant output of both sugar cane and sugar beets</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U.S. is one of the largest importers of sugar as well.  Mexico is our biggest supplier</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U.S. government heavily influences the sugar market.</a:t>
            </a:r>
          </a:p>
          <a:p>
            <a:endParaRPr lang="en-US" dirty="0"/>
          </a:p>
        </p:txBody>
      </p:sp>
      <p:sp>
        <p:nvSpPr>
          <p:cNvPr id="3" name="Title 2"/>
          <p:cNvSpPr>
            <a:spLocks noGrp="1"/>
          </p:cNvSpPr>
          <p:nvPr>
            <p:ph type="title"/>
          </p:nvPr>
        </p:nvSpPr>
        <p:spPr/>
        <p:txBody>
          <a:bodyPr/>
          <a:lstStyle/>
          <a:p>
            <a:r>
              <a:rPr lang="en-US" dirty="0"/>
              <a:t>SUGAR AND SWEETENERS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5</a:t>
            </a:fld>
            <a:endParaRPr lang="en-US" dirty="0"/>
          </a:p>
        </p:txBody>
      </p:sp>
      <p:sp>
        <p:nvSpPr>
          <p:cNvPr id="8" name="TextBox 7"/>
          <p:cNvSpPr txBox="1"/>
          <p:nvPr/>
        </p:nvSpPr>
        <p:spPr>
          <a:xfrm>
            <a:off x="578170" y="1676400"/>
            <a:ext cx="4564070" cy="769441"/>
          </a:xfrm>
          <a:prstGeom prst="rect">
            <a:avLst/>
          </a:prstGeom>
          <a:noFill/>
        </p:spPr>
        <p:txBody>
          <a:bodyPr wrap="none" rtlCol="0">
            <a:spAutoFit/>
          </a:bodyPr>
          <a:lstStyle/>
          <a:p>
            <a:pPr algn="ctr"/>
            <a:r>
              <a:rPr lang="en-US" sz="2200" b="1" dirty="0" smtClean="0">
                <a:solidFill>
                  <a:srgbClr val="FF0000"/>
                </a:solidFill>
              </a:rPr>
              <a:t>70%</a:t>
            </a:r>
            <a:r>
              <a:rPr lang="en-US" sz="2200" dirty="0" smtClean="0"/>
              <a:t> of sugar in U.S. products and </a:t>
            </a:r>
          </a:p>
          <a:p>
            <a:pPr algn="ctr"/>
            <a:r>
              <a:rPr lang="en-US" sz="2200" dirty="0" smtClean="0"/>
              <a:t>homes is sourced domestically</a:t>
            </a:r>
            <a:endParaRPr lang="en-US" sz="2200" dirty="0"/>
          </a:p>
        </p:txBody>
      </p:sp>
      <p:pic>
        <p:nvPicPr>
          <p:cNvPr id="9" name="Content Placeholder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83866" y="2590800"/>
            <a:ext cx="2352675" cy="2076450"/>
          </a:xfrm>
          <a:prstGeom prst="rect">
            <a:avLst/>
          </a:prstGeom>
        </p:spPr>
      </p:pic>
      <p:sp>
        <p:nvSpPr>
          <p:cNvPr id="11" name="TextBox 10"/>
          <p:cNvSpPr txBox="1"/>
          <p:nvPr/>
        </p:nvSpPr>
        <p:spPr>
          <a:xfrm>
            <a:off x="1444769" y="4869359"/>
            <a:ext cx="2853666" cy="769441"/>
          </a:xfrm>
          <a:prstGeom prst="rect">
            <a:avLst/>
          </a:prstGeom>
          <a:noFill/>
        </p:spPr>
        <p:txBody>
          <a:bodyPr wrap="none" rtlCol="0">
            <a:spAutoFit/>
          </a:bodyPr>
          <a:lstStyle/>
          <a:p>
            <a:r>
              <a:rPr lang="en-US" sz="2200" b="1" dirty="0" smtClean="0">
                <a:solidFill>
                  <a:srgbClr val="FF0000"/>
                </a:solidFill>
              </a:rPr>
              <a:t>30%</a:t>
            </a:r>
            <a:r>
              <a:rPr lang="en-US" sz="2200" dirty="0" smtClean="0"/>
              <a:t> is imported from</a:t>
            </a:r>
          </a:p>
          <a:p>
            <a:r>
              <a:rPr lang="en-US" sz="2200" dirty="0" smtClean="0"/>
              <a:t>40 different countries</a:t>
            </a:r>
            <a:endParaRPr lang="en-US" sz="2200" dirty="0"/>
          </a:p>
        </p:txBody>
      </p:sp>
      <p:sp>
        <p:nvSpPr>
          <p:cNvPr id="13" name="TextBox 12"/>
          <p:cNvSpPr txBox="1"/>
          <p:nvPr/>
        </p:nvSpPr>
        <p:spPr>
          <a:xfrm>
            <a:off x="390939" y="5930155"/>
            <a:ext cx="2371162" cy="253916"/>
          </a:xfrm>
          <a:prstGeom prst="rect">
            <a:avLst/>
          </a:prstGeom>
          <a:noFill/>
        </p:spPr>
        <p:txBody>
          <a:bodyPr wrap="none" rtlCol="0">
            <a:spAutoFit/>
          </a:bodyPr>
          <a:lstStyle/>
          <a:p>
            <a:r>
              <a:rPr lang="en-US" sz="1050" dirty="0" smtClean="0"/>
              <a:t>*USDA December 2015 WASDE Report</a:t>
            </a:r>
            <a:endParaRPr lang="en-US" sz="1050" dirty="0"/>
          </a:p>
        </p:txBody>
      </p:sp>
    </p:spTree>
    <p:extLst>
      <p:ext uri="{BB962C8B-B14F-4D97-AF65-F5344CB8AC3E}">
        <p14:creationId xmlns:p14="http://schemas.microsoft.com/office/powerpoint/2010/main" xmlns="" val="16439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pPr marL="0" indent="0">
              <a:buNone/>
            </a:pPr>
            <a:r>
              <a:rPr lang="en-US" i="1" dirty="0">
                <a:solidFill>
                  <a:schemeClr val="tx1"/>
                </a:solidFill>
              </a:rPr>
              <a:t>“Removing the protections we have for our domestic sugar producers will do nothing but kill an American industry and outsource jobs to our competitors,” Franken said during a Senate floor debate this spring. Rubio, in the same debate, warned colleagues of the “risks to American jobs if reforms to our sugar program were to pass.”</a:t>
            </a:r>
          </a:p>
          <a:p>
            <a:pPr marL="0" indent="0">
              <a:buNone/>
            </a:pPr>
            <a:r>
              <a:rPr lang="en-US" dirty="0">
                <a:solidFill>
                  <a:schemeClr val="tx1"/>
                </a:solidFill>
              </a:rPr>
              <a:t>*</a:t>
            </a:r>
            <a:r>
              <a:rPr lang="en-US" sz="1000" dirty="0">
                <a:solidFill>
                  <a:schemeClr val="tx1"/>
                </a:solidFill>
              </a:rPr>
              <a:t>https://www.washingtonpost.com/politics/2013/12/07/f5959c06-5ac4-11e3-bf7e-f567ee61ae21_story.html</a:t>
            </a:r>
          </a:p>
          <a:p>
            <a:pPr marL="0" indent="0">
              <a:buNone/>
            </a:pPr>
            <a:endParaRPr lang="en-US" dirty="0"/>
          </a:p>
        </p:txBody>
      </p:sp>
      <p:sp>
        <p:nvSpPr>
          <p:cNvPr id="3" name="Title 2"/>
          <p:cNvSpPr>
            <a:spLocks noGrp="1"/>
          </p:cNvSpPr>
          <p:nvPr>
            <p:ph type="title"/>
          </p:nvPr>
        </p:nvSpPr>
        <p:spPr/>
        <p:txBody>
          <a:bodyPr/>
          <a:lstStyle/>
          <a:p>
            <a:r>
              <a:rPr lang="en-US" dirty="0"/>
              <a:t>SUPPORT FOR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6</a:t>
            </a:fld>
            <a:endParaRPr lang="en-US" dirty="0"/>
          </a:p>
        </p:txBody>
      </p:sp>
      <p:sp>
        <p:nvSpPr>
          <p:cNvPr id="6" name="Content Placeholder 1"/>
          <p:cNvSpPr txBox="1">
            <a:spLocks/>
          </p:cNvSpPr>
          <p:nvPr/>
        </p:nvSpPr>
        <p:spPr>
          <a:xfrm>
            <a:off x="838200" y="1752600"/>
            <a:ext cx="3467100" cy="36576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i="1" dirty="0">
                <a:solidFill>
                  <a:schemeClr val="tx1"/>
                </a:solidFill>
              </a:rPr>
              <a:t>"For sugar producers and refineries, the bill continues the existing sugar program. The U.S. sugar program supports over 140,000 American jobs including 500 jobs at Domino Sugar located at the Port of Baltimore. Significant reforms to this program will put these jobs at risk and they may be shipped overseas.” </a:t>
            </a:r>
            <a:r>
              <a:rPr lang="en-US" dirty="0">
                <a:solidFill>
                  <a:schemeClr val="tx1"/>
                </a:solidFill>
              </a:rPr>
              <a:t>Senator Mikulski (D-MD)</a:t>
            </a:r>
          </a:p>
          <a:p>
            <a:pPr marL="0" indent="0">
              <a:buNone/>
            </a:pPr>
            <a:r>
              <a:rPr lang="en-US" dirty="0">
                <a:solidFill>
                  <a:schemeClr val="tx1"/>
                </a:solidFill>
              </a:rPr>
              <a:t>*</a:t>
            </a:r>
            <a:r>
              <a:rPr lang="en-US" sz="1000" dirty="0">
                <a:solidFill>
                  <a:schemeClr val="tx1"/>
                </a:solidFill>
              </a:rPr>
              <a:t>https://www.mikulski.senate.gov/newsroom/press-releases/mikulski-cheers-passage-of-farm-bill-to-help-sustain-and-create-jobs-in-maryland-agriculture</a:t>
            </a:r>
          </a:p>
          <a:p>
            <a:pPr marL="0" indent="0">
              <a:buFont typeface="Arial"/>
              <a:buNone/>
            </a:pPr>
            <a:endParaRPr lang="en-US" kern="0" dirty="0"/>
          </a:p>
        </p:txBody>
      </p:sp>
    </p:spTree>
    <p:extLst>
      <p:ext uri="{BB962C8B-B14F-4D97-AF65-F5344CB8AC3E}">
        <p14:creationId xmlns:p14="http://schemas.microsoft.com/office/powerpoint/2010/main" xmlns="" val="276911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U.S.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7</a:t>
            </a:fld>
            <a:endParaRPr lang="en-US" dirty="0"/>
          </a:p>
        </p:txBody>
      </p:sp>
      <p:sp>
        <p:nvSpPr>
          <p:cNvPr id="6" name="Content Placeholder 2"/>
          <p:cNvSpPr>
            <a:spLocks noGrp="1"/>
          </p:cNvSpPr>
          <p:nvPr>
            <p:ph sz="half" idx="1"/>
          </p:nvPr>
        </p:nvSpPr>
        <p:spPr>
          <a:xfrm>
            <a:off x="303213" y="1447800"/>
            <a:ext cx="4268787" cy="4648200"/>
          </a:xfrm>
        </p:spPr>
        <p:txBody>
          <a:bodyPr>
            <a:normAutofit lnSpcReduction="10000"/>
          </a:bodyPr>
          <a:lstStyle/>
          <a:p>
            <a:pPr marL="0" indent="0">
              <a:buNone/>
            </a:pPr>
            <a:r>
              <a:rPr lang="en-US" sz="1600" dirty="0">
                <a:solidFill>
                  <a:schemeClr val="tx1"/>
                </a:solidFill>
              </a:rPr>
              <a:t>The sugar program provides a price guarantee to the processors of sugarcane and sugar beets, and in turn, to the producers of both crops</a:t>
            </a:r>
            <a:r>
              <a:rPr lang="en-US" sz="1600" dirty="0" smtClean="0">
                <a:solidFill>
                  <a:schemeClr val="tx1"/>
                </a:solidFill>
              </a:rPr>
              <a:t>.</a:t>
            </a:r>
            <a:br>
              <a:rPr lang="en-US" sz="1600" dirty="0" smtClean="0">
                <a:solidFill>
                  <a:schemeClr val="tx1"/>
                </a:solidFill>
              </a:rPr>
            </a:br>
            <a:endParaRPr lang="en-US" sz="1600" dirty="0">
              <a:solidFill>
                <a:schemeClr val="tx1"/>
              </a:solidFill>
            </a:endParaRPr>
          </a:p>
          <a:p>
            <a:pPr marL="0" indent="0">
              <a:buNone/>
            </a:pPr>
            <a:r>
              <a:rPr lang="en-US" sz="1600" dirty="0" smtClean="0">
                <a:solidFill>
                  <a:schemeClr val="tx1"/>
                </a:solidFill>
              </a:rPr>
              <a:t>The USDA uses four tools:</a:t>
            </a:r>
            <a:br>
              <a:rPr lang="en-US" sz="1600" dirty="0" smtClean="0">
                <a:solidFill>
                  <a:schemeClr val="tx1"/>
                </a:solidFill>
              </a:rPr>
            </a:br>
            <a:endParaRPr lang="en-US" sz="1600" dirty="0" smtClean="0">
              <a:solidFill>
                <a:schemeClr val="tx1"/>
              </a:solidFill>
            </a:endParaRPr>
          </a:p>
          <a:p>
            <a:r>
              <a:rPr lang="en-US" sz="1600" dirty="0" smtClean="0">
                <a:solidFill>
                  <a:schemeClr val="tx1"/>
                </a:solidFill>
              </a:rPr>
              <a:t>price </a:t>
            </a:r>
            <a:r>
              <a:rPr lang="en-US" sz="1600" dirty="0">
                <a:solidFill>
                  <a:schemeClr val="tx1"/>
                </a:solidFill>
              </a:rPr>
              <a:t>support loans </a:t>
            </a:r>
            <a:endParaRPr lang="en-US" sz="1600" dirty="0" smtClean="0">
              <a:solidFill>
                <a:schemeClr val="tx1"/>
              </a:solidFill>
            </a:endParaRPr>
          </a:p>
          <a:p>
            <a:pPr marL="0" indent="0">
              <a:buNone/>
            </a:pPr>
            <a:endParaRPr lang="en-US" sz="1600" dirty="0">
              <a:solidFill>
                <a:schemeClr val="tx1"/>
              </a:solidFill>
            </a:endParaRPr>
          </a:p>
          <a:p>
            <a:r>
              <a:rPr lang="en-US" sz="1600" dirty="0" smtClean="0">
                <a:solidFill>
                  <a:schemeClr val="tx1"/>
                </a:solidFill>
              </a:rPr>
              <a:t>marketing </a:t>
            </a:r>
            <a:r>
              <a:rPr lang="en-US" sz="1600" dirty="0">
                <a:solidFill>
                  <a:schemeClr val="tx1"/>
                </a:solidFill>
              </a:rPr>
              <a:t>allotments to limit the amount of sugar that each processor can </a:t>
            </a:r>
            <a:r>
              <a:rPr lang="en-US" sz="1600" dirty="0" smtClean="0">
                <a:solidFill>
                  <a:schemeClr val="tx1"/>
                </a:solidFill>
              </a:rPr>
              <a:t>sell</a:t>
            </a:r>
            <a:br>
              <a:rPr lang="en-US" sz="1600" dirty="0" smtClean="0">
                <a:solidFill>
                  <a:schemeClr val="tx1"/>
                </a:solidFill>
              </a:rPr>
            </a:br>
            <a:endParaRPr lang="en-US" sz="1600" dirty="0">
              <a:solidFill>
                <a:schemeClr val="tx1"/>
              </a:solidFill>
            </a:endParaRPr>
          </a:p>
          <a:p>
            <a:r>
              <a:rPr lang="en-US" sz="1600" dirty="0" smtClean="0">
                <a:solidFill>
                  <a:schemeClr val="tx1"/>
                </a:solidFill>
              </a:rPr>
              <a:t>import </a:t>
            </a:r>
            <a:r>
              <a:rPr lang="en-US" sz="1600" dirty="0">
                <a:solidFill>
                  <a:schemeClr val="tx1"/>
                </a:solidFill>
              </a:rPr>
              <a:t>quotas to restrict the amount of sugar allowed to enter the U.S. </a:t>
            </a:r>
            <a:r>
              <a:rPr lang="en-US" sz="1600" dirty="0" smtClean="0">
                <a:solidFill>
                  <a:schemeClr val="tx1"/>
                </a:solidFill>
              </a:rPr>
              <a:t>market</a:t>
            </a:r>
            <a:br>
              <a:rPr lang="en-US" sz="1600" dirty="0" smtClean="0">
                <a:solidFill>
                  <a:schemeClr val="tx1"/>
                </a:solidFill>
              </a:rPr>
            </a:br>
            <a:endParaRPr lang="en-US" sz="1600" dirty="0">
              <a:solidFill>
                <a:schemeClr val="tx1"/>
              </a:solidFill>
            </a:endParaRPr>
          </a:p>
          <a:p>
            <a:r>
              <a:rPr lang="en-US" sz="1600" dirty="0" smtClean="0">
                <a:solidFill>
                  <a:schemeClr val="tx1"/>
                </a:solidFill>
              </a:rPr>
              <a:t>a </a:t>
            </a:r>
            <a:r>
              <a:rPr lang="en-US" sz="1600" dirty="0">
                <a:solidFill>
                  <a:schemeClr val="tx1"/>
                </a:solidFill>
              </a:rPr>
              <a:t>sugar-to-ethanol </a:t>
            </a:r>
            <a:r>
              <a:rPr lang="en-US" sz="1600" dirty="0" smtClean="0">
                <a:solidFill>
                  <a:schemeClr val="tx1"/>
                </a:solidFill>
              </a:rPr>
              <a:t>policy—available </a:t>
            </a:r>
            <a:r>
              <a:rPr lang="en-US" sz="1600" dirty="0">
                <a:solidFill>
                  <a:schemeClr val="tx1"/>
                </a:solidFill>
              </a:rPr>
              <a:t>if </a:t>
            </a:r>
            <a:r>
              <a:rPr lang="en-US" sz="1600" dirty="0" smtClean="0">
                <a:solidFill>
                  <a:schemeClr val="tx1"/>
                </a:solidFill>
              </a:rPr>
              <a:t>marketing allotments </a:t>
            </a:r>
            <a:r>
              <a:rPr lang="en-US" sz="1600" dirty="0">
                <a:solidFill>
                  <a:schemeClr val="tx1"/>
                </a:solidFill>
              </a:rPr>
              <a:t>and import quotas fail to </a:t>
            </a:r>
            <a:r>
              <a:rPr lang="en-US" sz="1600" dirty="0" smtClean="0">
                <a:solidFill>
                  <a:schemeClr val="tx1"/>
                </a:solidFill>
              </a:rPr>
              <a:t>keep </a:t>
            </a:r>
            <a:r>
              <a:rPr lang="en-US" sz="1600" dirty="0">
                <a:solidFill>
                  <a:schemeClr val="tx1"/>
                </a:solidFill>
              </a:rPr>
              <a:t>market prices above guaranteed </a:t>
            </a:r>
            <a:r>
              <a:rPr lang="en-US" sz="1600" dirty="0" smtClean="0">
                <a:solidFill>
                  <a:schemeClr val="tx1"/>
                </a:solidFill>
              </a:rPr>
              <a:t>levels</a:t>
            </a:r>
            <a:endParaRPr lang="en-US" sz="1600" dirty="0">
              <a:solidFill>
                <a:schemeClr val="tx1"/>
              </a:solidFill>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81939" y="2339506"/>
            <a:ext cx="4179887" cy="2616973"/>
          </a:xfrm>
          <a:prstGeom prst="rect">
            <a:avLst/>
          </a:prstGeom>
        </p:spPr>
      </p:pic>
      <p:sp>
        <p:nvSpPr>
          <p:cNvPr id="8" name="TextBox 7"/>
          <p:cNvSpPr txBox="1"/>
          <p:nvPr/>
        </p:nvSpPr>
        <p:spPr>
          <a:xfrm>
            <a:off x="412451" y="6105939"/>
            <a:ext cx="4291559" cy="253916"/>
          </a:xfrm>
          <a:prstGeom prst="rect">
            <a:avLst/>
          </a:prstGeom>
          <a:noFill/>
        </p:spPr>
        <p:txBody>
          <a:bodyPr wrap="none" rtlCol="0">
            <a:spAutoFit/>
          </a:bodyPr>
          <a:lstStyle/>
          <a:p>
            <a:r>
              <a:rPr lang="en-US" sz="1050" dirty="0"/>
              <a:t>http://nationalaglawcenter.org/wp-content/uploads/assets/crs/R42535.pdf</a:t>
            </a:r>
          </a:p>
        </p:txBody>
      </p:sp>
    </p:spTree>
    <p:extLst>
      <p:ext uri="{BB962C8B-B14F-4D97-AF65-F5344CB8AC3E}">
        <p14:creationId xmlns:p14="http://schemas.microsoft.com/office/powerpoint/2010/main" xmlns="" val="23520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3842045" cy="4191000"/>
          </a:xfrm>
        </p:spPr>
        <p:txBody>
          <a:bodyPr/>
          <a:lstStyle/>
          <a:p>
            <a:r>
              <a:rPr lang="en-US" sz="2000" dirty="0">
                <a:solidFill>
                  <a:schemeClr val="tx1"/>
                </a:solidFill>
              </a:rPr>
              <a:t>Producers are guaranteed minimum prices through federal loans that allow them to borrow against their sugar supplies at a specific per-pound rate. </a:t>
            </a:r>
            <a:r>
              <a:rPr lang="en-US" sz="2000" dirty="0" smtClean="0">
                <a:solidFill>
                  <a:schemeClr val="tx1"/>
                </a:solidFill>
              </a:rPr>
              <a:t/>
            </a:r>
            <a:br>
              <a:rPr lang="en-US" sz="2000" dirty="0" smtClean="0">
                <a:solidFill>
                  <a:schemeClr val="tx1"/>
                </a:solidFill>
              </a:rPr>
            </a:br>
            <a:endParaRPr lang="en-US" sz="2000" dirty="0">
              <a:solidFill>
                <a:schemeClr val="tx1"/>
              </a:solidFill>
            </a:endParaRPr>
          </a:p>
          <a:p>
            <a:r>
              <a:rPr lang="en-US" sz="2000" dirty="0">
                <a:solidFill>
                  <a:schemeClr val="tx1"/>
                </a:solidFill>
              </a:rPr>
              <a:t>If market prices drop below the specified price, producers can forfeit the sugar instead of repaying the loans in </a:t>
            </a:r>
            <a:r>
              <a:rPr lang="en-US" sz="2000" dirty="0" smtClean="0">
                <a:solidFill>
                  <a:schemeClr val="tx1"/>
                </a:solidFill>
              </a:rPr>
              <a:t>cash</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1000" dirty="0" smtClean="0">
                <a:solidFill>
                  <a:schemeClr val="tx1"/>
                </a:solidFill>
              </a:rPr>
              <a:t>*http</a:t>
            </a:r>
            <a:r>
              <a:rPr lang="en-US" sz="1000" dirty="0">
                <a:solidFill>
                  <a:schemeClr val="tx1"/>
                </a:solidFill>
              </a:rPr>
              <a:t>://articles.latimes.com/2012/jul/06/business/la-fi-sugar-program-20120706</a:t>
            </a:r>
          </a:p>
          <a:p>
            <a:endParaRPr lang="en-US" sz="2000" dirty="0" smtClean="0">
              <a:solidFill>
                <a:schemeClr val="tx1"/>
              </a:solidFill>
            </a:endParaRPr>
          </a:p>
          <a:p>
            <a:pPr marL="0" indent="0">
              <a:buNone/>
            </a:pPr>
            <a:endParaRPr lang="en-US" sz="2000" dirty="0" smtClean="0">
              <a:solidFill>
                <a:schemeClr val="tx1"/>
              </a:solidFill>
            </a:endParaRPr>
          </a:p>
          <a:p>
            <a:endParaRPr lang="en-US" sz="2000" dirty="0" smtClean="0">
              <a:solidFill>
                <a:schemeClr val="tx1"/>
              </a:solidFill>
            </a:endParaRPr>
          </a:p>
          <a:p>
            <a:pPr marL="0" indent="0">
              <a:buNone/>
            </a:pPr>
            <a:endParaRPr lang="en-US" dirty="0"/>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smtClean="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8</a:t>
            </a:fld>
            <a:endParaRPr lang="en-US" dirty="0"/>
          </a:p>
        </p:txBody>
      </p:sp>
      <p:pic>
        <p:nvPicPr>
          <p:cNvPr id="6" name="Content Placeholder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1905001"/>
            <a:ext cx="4141304" cy="3073080"/>
          </a:xfrm>
          <a:prstGeom prst="rect">
            <a:avLst/>
          </a:prstGeom>
        </p:spPr>
      </p:pic>
    </p:spTree>
    <p:extLst>
      <p:ext uri="{BB962C8B-B14F-4D97-AF65-F5344CB8AC3E}">
        <p14:creationId xmlns:p14="http://schemas.microsoft.com/office/powerpoint/2010/main" xmlns="" val="31589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3619500" cy="4419600"/>
          </a:xfrm>
        </p:spPr>
        <p:txBody>
          <a:bodyPr/>
          <a:lstStyle/>
          <a:p>
            <a:r>
              <a:rPr lang="en-US" dirty="0">
                <a:solidFill>
                  <a:schemeClr val="tx1"/>
                </a:solidFill>
              </a:rPr>
              <a:t>The price guarantee is an example of a price floor</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The floor is a </a:t>
            </a:r>
            <a:r>
              <a:rPr lang="en-US" dirty="0" smtClean="0">
                <a:solidFill>
                  <a:schemeClr val="tx1"/>
                </a:solidFill>
              </a:rPr>
              <a:t>government- </a:t>
            </a:r>
            <a:r>
              <a:rPr lang="en-US" dirty="0">
                <a:solidFill>
                  <a:schemeClr val="tx1"/>
                </a:solidFill>
              </a:rPr>
              <a:t>mandated minimum price that the seller should expect to receive</a:t>
            </a:r>
            <a:r>
              <a:rPr lang="en-US" dirty="0" smtClean="0">
                <a:solidFill>
                  <a:schemeClr val="tx1"/>
                </a:solidFill>
              </a:rPr>
              <a:t>.</a:t>
            </a:r>
            <a:br>
              <a:rPr lang="en-US" dirty="0" smtClean="0">
                <a:solidFill>
                  <a:schemeClr val="tx1"/>
                </a:solidFill>
              </a:rPr>
            </a:br>
            <a:endParaRPr lang="en-US" dirty="0">
              <a:solidFill>
                <a:schemeClr val="tx1"/>
              </a:solidFill>
            </a:endParaRPr>
          </a:p>
          <a:p>
            <a:r>
              <a:rPr lang="en-US" dirty="0">
                <a:solidFill>
                  <a:schemeClr val="tx1"/>
                </a:solidFill>
              </a:rPr>
              <a:t>For sugar producers, the minimum price is meant to protect the producer from market factors that may cause the price to fall to low levels that harm U.S. producers. </a:t>
            </a:r>
          </a:p>
        </p:txBody>
      </p:sp>
      <p:sp>
        <p:nvSpPr>
          <p:cNvPr id="3" name="Title 2"/>
          <p:cNvSpPr>
            <a:spLocks noGrp="1"/>
          </p:cNvSpPr>
          <p:nvPr>
            <p:ph type="title"/>
          </p:nvPr>
        </p:nvSpPr>
        <p:spPr/>
        <p:txBody>
          <a:bodyPr/>
          <a:lstStyle/>
          <a:p>
            <a:r>
              <a:rPr lang="en-US" dirty="0"/>
              <a:t>PRICE FLOOR</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smtClean="0">
                <a:solidFill>
                  <a:srgbClr val="1578BC"/>
                </a:solidFill>
              </a:rPr>
              <a:t>www.EconEdLink.org </a:t>
            </a:r>
            <a:endParaRPr lang="en-US" b="1" dirty="0">
              <a:solidFill>
                <a:srgbClr val="1578BC"/>
              </a:solidFill>
            </a:endParaRPr>
          </a:p>
        </p:txBody>
      </p:sp>
      <p:sp>
        <p:nvSpPr>
          <p:cNvPr id="5" name="Slide Number Placeholder 4"/>
          <p:cNvSpPr>
            <a:spLocks noGrp="1"/>
          </p:cNvSpPr>
          <p:nvPr>
            <p:ph type="sldNum" sz="quarter" idx="17"/>
          </p:nvPr>
        </p:nvSpPr>
        <p:spPr/>
        <p:txBody>
          <a:bodyPr/>
          <a:lstStyle/>
          <a:p>
            <a:fld id="{736A2A04-44CB-4FD5-A22C-EC7DA5CF840D}" type="slidenum">
              <a:rPr lang="en-US" smtClean="0"/>
              <a:pPr/>
              <a:t>9</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15747" y="1600201"/>
            <a:ext cx="4236329" cy="3962400"/>
          </a:xfrm>
          <a:prstGeom prst="rect">
            <a:avLst/>
          </a:prstGeom>
        </p:spPr>
      </p:pic>
    </p:spTree>
    <p:extLst>
      <p:ext uri="{BB962C8B-B14F-4D97-AF65-F5344CB8AC3E}">
        <p14:creationId xmlns:p14="http://schemas.microsoft.com/office/powerpoint/2010/main" xmlns="" val="31623224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Props1.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3.xml><?xml version="1.0" encoding="utf-8"?>
<ds:datastoreItem xmlns:ds="http://schemas.openxmlformats.org/officeDocument/2006/customXml" ds:itemID="{34297DD3-A2EA-4D53-B11C-2136071F829E}">
  <ds:schemaRefs>
    <ds:schemaRef ds:uri="6f5f0874-9380-45e6-a4b7-6b39252ece02"/>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f585725c-6fad-472e-a48b-c8f76591c91b"/>
    <ds:schemaRef ds:uri="http://schemas.microsoft.com/office/2006/documentManagement/typ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106398</TotalTime>
  <Words>705</Words>
  <Application>Microsoft Office PowerPoint</Application>
  <PresentationFormat>On-screen Show (4:3)</PresentationFormat>
  <Paragraphs>110</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 Presentation</vt:lpstr>
      <vt:lpstr>Custom Design</vt:lpstr>
      <vt:lpstr>Election Economics</vt:lpstr>
      <vt:lpstr>ONE OF AMERICA’S MOST PROTECTED  INDUSTRIES</vt:lpstr>
      <vt:lpstr>STRANGE BEDFELLOWS</vt:lpstr>
      <vt:lpstr>JOBS IN THE U.S. SUGAR INDUSTRY</vt:lpstr>
      <vt:lpstr>SUGAR AND SWEETENERS</vt:lpstr>
      <vt:lpstr>SUPPORT FOR THE SUGAR PROGRAM</vt:lpstr>
      <vt:lpstr>THE U.S. SUGAR PROGRAM</vt:lpstr>
      <vt:lpstr>HOW SWEET IS THE DEAL?</vt:lpstr>
      <vt:lpstr>PRICE FLOOR</vt:lpstr>
      <vt:lpstr>HOW SWEET IS THE DEAL?</vt:lpstr>
      <vt:lpstr>IMPORT QUOTAS</vt:lpstr>
      <vt:lpstr>U.S.D.A. IN ACTION</vt:lpstr>
      <vt:lpstr>OPPOSITION TO THE SUGAR PROGRAM</vt:lpstr>
      <vt:lpstr>DON’T FORGET THE RULES OF A  SUCCESSFUL ACADEMIC CONTROVERSY!</vt:lpstr>
    </vt:vector>
  </TitlesOfParts>
  <Company>Office 2004 Test Drive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Customer</cp:lastModifiedBy>
  <cp:revision>2805</cp:revision>
  <cp:lastPrinted>2015-12-16T17:04:17Z</cp:lastPrinted>
  <dcterms:created xsi:type="dcterms:W3CDTF">2012-10-20T14:14:15Z</dcterms:created>
  <dcterms:modified xsi:type="dcterms:W3CDTF">2016-11-25T06:54:30Z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