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4" r:id="rId12"/>
    <p:sldId id="271" r:id="rId13"/>
    <p:sldId id="265" r:id="rId14"/>
    <p:sldId id="266" r:id="rId15"/>
    <p:sldId id="267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8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0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4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72D8-14A5-452B-84B5-56347F98E1D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57200"/>
            <a:ext cx="4572000" cy="57912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would you rate your importance in your home?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Highest, High, Middle, Low, Lowest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If your younger brother or sister grew up to be your Boss – would you be comfortable with it?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your group of friends – who usually makes most of the decisions?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3998" y="457200"/>
            <a:ext cx="2684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Now: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96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828800"/>
            <a:ext cx="82296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People’s particular roles and statuses affect how they relate to one another</a:t>
            </a:r>
          </a:p>
          <a:p>
            <a:r>
              <a:rPr lang="en-US" altLang="en-US" sz="2800"/>
              <a:t>Statuses are ways of defining where individuals fit in society and how they relate to others</a:t>
            </a:r>
          </a:p>
          <a:p>
            <a:r>
              <a:rPr lang="en-US" altLang="en-US" sz="2800"/>
              <a:t>Most roles have reciprocal roles that define the patterns of interaction between related statuses, such as husband and wife or teacher and student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99FF"/>
                </a:solidFill>
              </a:rPr>
              <a:t>Section </a:t>
            </a:r>
            <a:r>
              <a:rPr lang="en-US" altLang="en-US" sz="3200" dirty="0" smtClean="0">
                <a:solidFill>
                  <a:srgbClr val="0099FF"/>
                </a:solidFill>
              </a:rPr>
              <a:t>3.1</a:t>
            </a:r>
            <a:r>
              <a:rPr lang="en-US" altLang="en-US" sz="3200" dirty="0">
                <a:solidFill>
                  <a:srgbClr val="0099FF"/>
                </a:solidFill>
              </a:rPr>
              <a:t>: Building Blocks of </a:t>
            </a:r>
            <a:br>
              <a:rPr lang="en-US" altLang="en-US" sz="3200" dirty="0">
                <a:solidFill>
                  <a:srgbClr val="0099FF"/>
                </a:solidFill>
              </a:rPr>
            </a:br>
            <a:r>
              <a:rPr lang="en-US" altLang="en-US" sz="3200" dirty="0">
                <a:solidFill>
                  <a:srgbClr val="0099FF"/>
                </a:solidFill>
              </a:rPr>
              <a:t>Social Structure</a:t>
            </a:r>
            <a:endParaRPr lang="en-US" altLang="en-US" sz="3200" b="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6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963"/>
            <a:ext cx="5867400" cy="5539582"/>
          </a:xfrm>
        </p:spPr>
        <p:txBody>
          <a:bodyPr/>
          <a:lstStyle/>
          <a:p>
            <a:r>
              <a:rPr lang="en-US" dirty="0" smtClean="0"/>
              <a:t>Statuses and roles determine the structure of society.</a:t>
            </a:r>
          </a:p>
          <a:p>
            <a:r>
              <a:rPr lang="en-US" dirty="0" smtClean="0"/>
              <a:t>When statuses/roles are organized to satisfy a basic need </a:t>
            </a:r>
            <a:r>
              <a:rPr lang="en-US" b="1" dirty="0" smtClean="0"/>
              <a:t>= Social Institution</a:t>
            </a:r>
          </a:p>
          <a:p>
            <a:r>
              <a:rPr lang="en-US" dirty="0" smtClean="0"/>
              <a:t>Schools, family, economy, religion, media, medicine, etc.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2400"/>
            <a:ext cx="5288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Social Institutions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6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038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/>
              <a:t>Social Structure: </a:t>
            </a:r>
            <a:r>
              <a:rPr lang="en-US" dirty="0"/>
              <a:t>network of interrelated statuses and </a:t>
            </a:r>
            <a:r>
              <a:rPr lang="en-US" dirty="0" smtClean="0"/>
              <a:t>roles\</a:t>
            </a:r>
          </a:p>
          <a:p>
            <a:r>
              <a:rPr lang="en-US" b="1" dirty="0" smtClean="0"/>
              <a:t>Status: </a:t>
            </a:r>
            <a:r>
              <a:rPr lang="en-US" dirty="0" smtClean="0"/>
              <a:t>Defines </a:t>
            </a:r>
            <a:r>
              <a:rPr lang="en-US" dirty="0"/>
              <a:t>where you fit in society</a:t>
            </a:r>
          </a:p>
          <a:p>
            <a:r>
              <a:rPr lang="en-US" b="1" dirty="0"/>
              <a:t>Ascribed Status</a:t>
            </a:r>
            <a:r>
              <a:rPr lang="en-US" dirty="0"/>
              <a:t>: assigned </a:t>
            </a:r>
            <a:endParaRPr lang="en-US" dirty="0" smtClean="0"/>
          </a:p>
          <a:p>
            <a:r>
              <a:rPr lang="en-US" b="1" dirty="0" smtClean="0"/>
              <a:t>Achieved </a:t>
            </a:r>
            <a:r>
              <a:rPr lang="en-US" b="1" dirty="0"/>
              <a:t>Status</a:t>
            </a:r>
            <a:r>
              <a:rPr lang="en-US" dirty="0"/>
              <a:t>: role you achieve through your own </a:t>
            </a:r>
            <a:r>
              <a:rPr lang="en-US" dirty="0" smtClean="0"/>
              <a:t>efforts</a:t>
            </a:r>
          </a:p>
          <a:p>
            <a:r>
              <a:rPr lang="en-US" b="1" dirty="0" smtClean="0"/>
              <a:t>Master </a:t>
            </a:r>
            <a:r>
              <a:rPr lang="en-US" b="1" dirty="0"/>
              <a:t>Status</a:t>
            </a:r>
            <a:r>
              <a:rPr lang="en-US" dirty="0"/>
              <a:t>: One rank that determines your social identity.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57046"/>
            <a:ext cx="4038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 smtClean="0"/>
              <a:t>Role</a:t>
            </a:r>
            <a:r>
              <a:rPr lang="en-US" dirty="0" smtClean="0"/>
              <a:t>: you play - bring </a:t>
            </a:r>
            <a:r>
              <a:rPr lang="en-US" dirty="0"/>
              <a:t>statuses to life</a:t>
            </a:r>
          </a:p>
          <a:p>
            <a:r>
              <a:rPr lang="en-US" b="1" dirty="0"/>
              <a:t>Reciprocal Roles: </a:t>
            </a:r>
            <a:r>
              <a:rPr lang="en-US" dirty="0"/>
              <a:t>define interaction with </a:t>
            </a:r>
            <a:r>
              <a:rPr lang="en-US" dirty="0" smtClean="0"/>
              <a:t>others</a:t>
            </a:r>
          </a:p>
          <a:p>
            <a:r>
              <a:rPr lang="en-US" b="1" dirty="0"/>
              <a:t>Role </a:t>
            </a:r>
            <a:r>
              <a:rPr lang="en-US" b="1" dirty="0" smtClean="0"/>
              <a:t>Expectations: </a:t>
            </a:r>
            <a:r>
              <a:rPr lang="en-US" dirty="0" smtClean="0"/>
              <a:t>Socially </a:t>
            </a:r>
            <a:r>
              <a:rPr lang="en-US" dirty="0"/>
              <a:t>determined </a:t>
            </a:r>
            <a:r>
              <a:rPr lang="en-US" dirty="0" smtClean="0"/>
              <a:t>expected behaviors</a:t>
            </a:r>
          </a:p>
          <a:p>
            <a:r>
              <a:rPr lang="en-US" b="1" dirty="0"/>
              <a:t>Role Conflict: </a:t>
            </a:r>
            <a:r>
              <a:rPr lang="en-US" dirty="0"/>
              <a:t>conflict between statuses</a:t>
            </a:r>
            <a:r>
              <a:rPr lang="en-US" dirty="0" smtClean="0"/>
              <a:t>.</a:t>
            </a:r>
          </a:p>
          <a:p>
            <a:r>
              <a:rPr lang="en-US" b="1" dirty="0"/>
              <a:t>Role Strain: </a:t>
            </a:r>
            <a:r>
              <a:rPr lang="en-US" dirty="0"/>
              <a:t>difficulty meeting the role of a single status.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8" t="1" r="1" b="-4782"/>
          <a:stretch/>
        </p:blipFill>
        <p:spPr bwMode="auto">
          <a:xfrm>
            <a:off x="381000" y="156719"/>
            <a:ext cx="1714500" cy="201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239414"/>
            <a:ext cx="272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216945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What is the Most Common Type</a:t>
            </a:r>
            <a:br>
              <a:rPr lang="en-US" dirty="0" smtClean="0"/>
            </a:br>
            <a:r>
              <a:rPr lang="en-US" dirty="0" smtClean="0"/>
              <a:t>of Social Interaction?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0"/>
            <a:ext cx="4572000" cy="5105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When you play a role – you are interacting with others</a:t>
            </a:r>
          </a:p>
          <a:p>
            <a:r>
              <a:rPr lang="en-US" dirty="0" smtClean="0"/>
              <a:t>Some interactions stabilize the social structure</a:t>
            </a:r>
          </a:p>
          <a:p>
            <a:r>
              <a:rPr lang="en-US" dirty="0" smtClean="0"/>
              <a:t>Some interactions promote change.</a:t>
            </a:r>
          </a:p>
          <a:p>
            <a:r>
              <a:rPr lang="en-US" dirty="0" smtClean="0"/>
              <a:t>There are five (5) types of interaction that takes place in society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38678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91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428625"/>
            <a:ext cx="39624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1.)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Interacting in an effort to receive a reward or return for actions.</a:t>
            </a:r>
          </a:p>
          <a:p>
            <a:r>
              <a:rPr lang="en-US" dirty="0" smtClean="0"/>
              <a:t>Most common form of interaction</a:t>
            </a:r>
          </a:p>
          <a:p>
            <a:pPr marL="0" indent="0">
              <a:buNone/>
            </a:pPr>
            <a:r>
              <a:rPr lang="en-US" b="1" dirty="0" smtClean="0"/>
              <a:t>Example: </a:t>
            </a:r>
            <a:r>
              <a:rPr lang="en-US" dirty="0" smtClean="0"/>
              <a:t>Working, dating, family life, friendship, politics.</a:t>
            </a:r>
          </a:p>
          <a:p>
            <a:r>
              <a:rPr lang="en-US" b="1" i="1" dirty="0" smtClean="0"/>
              <a:t>Reciprocity: </a:t>
            </a:r>
            <a:r>
              <a:rPr lang="en-US" dirty="0" smtClean="0"/>
              <a:t>you do something – other person owes you. Basis for Exchange.</a:t>
            </a:r>
          </a:p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a “Thank You” from your parents when you wash the dishes.</a:t>
            </a:r>
          </a:p>
          <a:p>
            <a:r>
              <a:rPr lang="en-US" b="1" i="1" dirty="0" smtClean="0"/>
              <a:t>Exchange Theory</a:t>
            </a:r>
            <a:r>
              <a:rPr lang="en-US" i="1" dirty="0" smtClean="0"/>
              <a:t>: </a:t>
            </a:r>
            <a:r>
              <a:rPr lang="en-US" dirty="0" smtClean="0"/>
              <a:t>Belief that people are motivated by self interest. Cost/Benefit analysis.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36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295026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2.)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or more people oppose each other to achieve a goal only one can have.</a:t>
            </a:r>
          </a:p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College applications, Football Games, Contests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/>
              <a:t>: Rules of accepted proper conduct are followed.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Negative: </a:t>
            </a:r>
            <a:r>
              <a:rPr lang="en-US" b="1" dirty="0" smtClean="0"/>
              <a:t>Can lead to stress, lack of cooperation, inequality and conflict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142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446"/>
            <a:ext cx="3438525" cy="23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/>
          <a:lstStyle/>
          <a:p>
            <a:pPr algn="l"/>
            <a:r>
              <a:rPr lang="en-US" dirty="0" smtClean="0"/>
              <a:t>3.)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Competition is about achieving a goal – but with </a:t>
            </a:r>
            <a:r>
              <a:rPr lang="en-US" b="1" dirty="0" smtClean="0">
                <a:solidFill>
                  <a:srgbClr val="C00000"/>
                </a:solidFill>
              </a:rPr>
              <a:t>Conflict, </a:t>
            </a:r>
            <a:r>
              <a:rPr lang="en-US" dirty="0" smtClean="0"/>
              <a:t>the emphasis is on defeating the opponent.</a:t>
            </a:r>
          </a:p>
          <a:p>
            <a:r>
              <a:rPr lang="en-US" dirty="0" smtClean="0"/>
              <a:t>Deliberate attempt to control a person by force, oppose or harm someone.</a:t>
            </a:r>
          </a:p>
          <a:p>
            <a:r>
              <a:rPr lang="en-US" b="1" dirty="0" smtClean="0"/>
              <a:t>Four major sources of Conflict</a:t>
            </a:r>
            <a:r>
              <a:rPr lang="en-US" dirty="0" smtClean="0"/>
              <a:t>: wars, disagreements, legal disputes, ideology</a:t>
            </a:r>
          </a:p>
          <a:p>
            <a:r>
              <a:rPr lang="en-US" dirty="0" smtClean="0"/>
              <a:t>Sometimes competition becomes conflict</a:t>
            </a:r>
          </a:p>
          <a:p>
            <a:r>
              <a:rPr lang="en-US" b="1" dirty="0" smtClean="0"/>
              <a:t>Example: </a:t>
            </a:r>
            <a:r>
              <a:rPr lang="en-US" dirty="0" smtClean="0"/>
              <a:t>Business undercuts another business on price to force them into bankruptcy.</a:t>
            </a:r>
          </a:p>
          <a:p>
            <a:r>
              <a:rPr lang="en-US" dirty="0" smtClean="0"/>
              <a:t>Can be negative, but also </a:t>
            </a:r>
            <a:r>
              <a:rPr lang="en-US" dirty="0" smtClean="0">
                <a:solidFill>
                  <a:srgbClr val="C00000"/>
                </a:solidFill>
              </a:rPr>
              <a:t>Positive: </a:t>
            </a:r>
            <a:r>
              <a:rPr lang="en-US" i="1" dirty="0" smtClean="0"/>
              <a:t>reinforces loyalty by focusing on outside threat, draws attention away from internal problems, can lead to social change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9139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4.) 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7050"/>
            <a:ext cx="8229600" cy="3429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Two or more people work together to achieve a goal that benefits more than one person.</a:t>
            </a:r>
          </a:p>
          <a:p>
            <a:pPr marL="0" indent="0">
              <a:buNone/>
            </a:pPr>
            <a:r>
              <a:rPr lang="en-US" b="1" dirty="0" smtClean="0"/>
              <a:t>Example: </a:t>
            </a:r>
            <a:r>
              <a:rPr lang="en-US" dirty="0" smtClean="0"/>
              <a:t>Employees of a company work together to increase sales.</a:t>
            </a:r>
          </a:p>
          <a:p>
            <a:r>
              <a:rPr lang="en-US" dirty="0" smtClean="0"/>
              <a:t>Gets things done. No group can achieve its goals with cooperation.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49773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833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5.) Accommodation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492"/>
            <a:ext cx="8229600" cy="2743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State of balance between cooperation and conflict</a:t>
            </a:r>
          </a:p>
          <a:p>
            <a:r>
              <a:rPr lang="en-US" dirty="0" smtClean="0"/>
              <a:t>Give a little, take a little.</a:t>
            </a:r>
          </a:p>
          <a:p>
            <a:r>
              <a:rPr lang="en-US" dirty="0" smtClean="0"/>
              <a:t>Example: compromise, truce, mediation, arbitration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69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99FF"/>
                </a:solidFill>
              </a:rPr>
              <a:t>Section 2: Types of Social Interaction</a:t>
            </a:r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3429000" y="2438400"/>
            <a:ext cx="2514600" cy="1728788"/>
            <a:chOff x="2208" y="1767"/>
            <a:chExt cx="1384" cy="983"/>
          </a:xfrm>
        </p:grpSpPr>
        <p:sp>
          <p:nvSpPr>
            <p:cNvPr id="72711" name="Oval 7"/>
            <p:cNvSpPr>
              <a:spLocks noChangeArrowheads="1"/>
            </p:cNvSpPr>
            <p:nvPr/>
          </p:nvSpPr>
          <p:spPr bwMode="auto">
            <a:xfrm>
              <a:off x="2208" y="1767"/>
              <a:ext cx="1384" cy="983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Text Box 8"/>
            <p:cNvSpPr txBox="1">
              <a:spLocks noChangeArrowheads="1"/>
            </p:cNvSpPr>
            <p:nvPr/>
          </p:nvSpPr>
          <p:spPr bwMode="auto">
            <a:xfrm>
              <a:off x="2256" y="1886"/>
              <a:ext cx="1296" cy="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0">
                  <a:solidFill>
                    <a:schemeClr val="tx1"/>
                  </a:solidFill>
                  <a:latin typeface="Arial Black" panose="020B0A04020102020204" pitchFamily="34" charset="0"/>
                </a:rPr>
                <a:t>Types of Social Interactions</a:t>
              </a:r>
            </a:p>
          </p:txBody>
        </p:sp>
      </p:grpSp>
      <p:grpSp>
        <p:nvGrpSpPr>
          <p:cNvPr id="72713" name="Group 9"/>
          <p:cNvGrpSpPr>
            <a:grpSpLocks/>
          </p:cNvGrpSpPr>
          <p:nvPr/>
        </p:nvGrpSpPr>
        <p:grpSpPr bwMode="auto">
          <a:xfrm>
            <a:off x="457200" y="1447800"/>
            <a:ext cx="3124200" cy="1447800"/>
            <a:chOff x="240" y="903"/>
            <a:chExt cx="2088" cy="1080"/>
          </a:xfrm>
        </p:grpSpPr>
        <p:sp>
          <p:nvSpPr>
            <p:cNvPr id="72714" name="Oval 10"/>
            <p:cNvSpPr>
              <a:spLocks noChangeArrowheads="1"/>
            </p:cNvSpPr>
            <p:nvPr/>
          </p:nvSpPr>
          <p:spPr bwMode="auto">
            <a:xfrm>
              <a:off x="1041" y="1353"/>
              <a:ext cx="1160" cy="458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11"/>
            <p:cNvSpPr>
              <a:spLocks noChangeArrowheads="1"/>
            </p:cNvSpPr>
            <p:nvPr/>
          </p:nvSpPr>
          <p:spPr bwMode="auto">
            <a:xfrm>
              <a:off x="1293" y="903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auto">
            <a:xfrm>
              <a:off x="432" y="1047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13"/>
            <p:cNvSpPr>
              <a:spLocks noChangeArrowheads="1"/>
            </p:cNvSpPr>
            <p:nvPr/>
          </p:nvSpPr>
          <p:spPr bwMode="auto">
            <a:xfrm>
              <a:off x="240" y="1440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Text Box 14"/>
            <p:cNvSpPr txBox="1">
              <a:spLocks noChangeArrowheads="1"/>
            </p:cNvSpPr>
            <p:nvPr/>
          </p:nvSpPr>
          <p:spPr bwMode="auto">
            <a:xfrm>
              <a:off x="1243" y="1481"/>
              <a:ext cx="77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72719" name="Line 15"/>
            <p:cNvSpPr>
              <a:spLocks noChangeShapeType="1"/>
            </p:cNvSpPr>
            <p:nvPr/>
          </p:nvSpPr>
          <p:spPr bwMode="auto">
            <a:xfrm>
              <a:off x="2072" y="1727"/>
              <a:ext cx="256" cy="256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Line 16"/>
            <p:cNvSpPr>
              <a:spLocks noChangeShapeType="1"/>
            </p:cNvSpPr>
            <p:nvPr/>
          </p:nvSpPr>
          <p:spPr bwMode="auto">
            <a:xfrm flipV="1">
              <a:off x="1618" y="1185"/>
              <a:ext cx="0" cy="168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1" name="Line 17"/>
            <p:cNvSpPr>
              <a:spLocks noChangeShapeType="1"/>
            </p:cNvSpPr>
            <p:nvPr/>
          </p:nvSpPr>
          <p:spPr bwMode="auto">
            <a:xfrm flipH="1" flipV="1">
              <a:off x="1029" y="1264"/>
              <a:ext cx="161" cy="159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2" name="Line 18"/>
            <p:cNvSpPr>
              <a:spLocks noChangeShapeType="1"/>
            </p:cNvSpPr>
            <p:nvPr/>
          </p:nvSpPr>
          <p:spPr bwMode="auto">
            <a:xfrm flipH="1">
              <a:off x="882" y="1586"/>
              <a:ext cx="159" cy="0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23" name="Group 19"/>
          <p:cNvGrpSpPr>
            <a:grpSpLocks/>
          </p:cNvGrpSpPr>
          <p:nvPr/>
        </p:nvGrpSpPr>
        <p:grpSpPr bwMode="auto">
          <a:xfrm>
            <a:off x="5715000" y="1219200"/>
            <a:ext cx="2971800" cy="1600200"/>
            <a:chOff x="3504" y="903"/>
            <a:chExt cx="2132" cy="1104"/>
          </a:xfrm>
        </p:grpSpPr>
        <p:sp>
          <p:nvSpPr>
            <p:cNvPr id="72724" name="Oval 20"/>
            <p:cNvSpPr>
              <a:spLocks noChangeArrowheads="1"/>
            </p:cNvSpPr>
            <p:nvPr/>
          </p:nvSpPr>
          <p:spPr bwMode="auto">
            <a:xfrm>
              <a:off x="3665" y="1351"/>
              <a:ext cx="1160" cy="458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5" name="Oval 21"/>
            <p:cNvSpPr>
              <a:spLocks noChangeArrowheads="1"/>
            </p:cNvSpPr>
            <p:nvPr/>
          </p:nvSpPr>
          <p:spPr bwMode="auto">
            <a:xfrm>
              <a:off x="3915" y="903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6" name="Oval 22"/>
            <p:cNvSpPr>
              <a:spLocks noChangeArrowheads="1"/>
            </p:cNvSpPr>
            <p:nvPr/>
          </p:nvSpPr>
          <p:spPr bwMode="auto">
            <a:xfrm>
              <a:off x="4752" y="999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7" name="Oval 23"/>
            <p:cNvSpPr>
              <a:spLocks noChangeArrowheads="1"/>
            </p:cNvSpPr>
            <p:nvPr/>
          </p:nvSpPr>
          <p:spPr bwMode="auto">
            <a:xfrm>
              <a:off x="4992" y="1431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8" name="Text Box 24"/>
            <p:cNvSpPr txBox="1">
              <a:spLocks noChangeArrowheads="1"/>
            </p:cNvSpPr>
            <p:nvPr/>
          </p:nvSpPr>
          <p:spPr bwMode="auto">
            <a:xfrm>
              <a:off x="3816" y="1479"/>
              <a:ext cx="86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72729" name="Line 25"/>
            <p:cNvSpPr>
              <a:spLocks noChangeShapeType="1"/>
            </p:cNvSpPr>
            <p:nvPr/>
          </p:nvSpPr>
          <p:spPr bwMode="auto">
            <a:xfrm flipH="1">
              <a:off x="3504" y="1722"/>
              <a:ext cx="285" cy="285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0" name="Line 26"/>
            <p:cNvSpPr>
              <a:spLocks noChangeShapeType="1"/>
            </p:cNvSpPr>
            <p:nvPr/>
          </p:nvSpPr>
          <p:spPr bwMode="auto">
            <a:xfrm>
              <a:off x="4823" y="1575"/>
              <a:ext cx="169" cy="0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1" name="Line 27"/>
            <p:cNvSpPr>
              <a:spLocks noChangeShapeType="1"/>
            </p:cNvSpPr>
            <p:nvPr/>
          </p:nvSpPr>
          <p:spPr bwMode="auto">
            <a:xfrm flipH="1" flipV="1">
              <a:off x="4245" y="1189"/>
              <a:ext cx="0" cy="163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2" name="Line 28"/>
            <p:cNvSpPr>
              <a:spLocks noChangeShapeType="1"/>
            </p:cNvSpPr>
            <p:nvPr/>
          </p:nvSpPr>
          <p:spPr bwMode="auto">
            <a:xfrm flipV="1">
              <a:off x="4608" y="1214"/>
              <a:ext cx="187" cy="187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33" name="Group 29"/>
          <p:cNvGrpSpPr>
            <a:grpSpLocks/>
          </p:cNvGrpSpPr>
          <p:nvPr/>
        </p:nvGrpSpPr>
        <p:grpSpPr bwMode="auto">
          <a:xfrm>
            <a:off x="5715000" y="3657600"/>
            <a:ext cx="3065463" cy="1371600"/>
            <a:chOff x="3561" y="2260"/>
            <a:chExt cx="2138" cy="897"/>
          </a:xfrm>
        </p:grpSpPr>
        <p:sp>
          <p:nvSpPr>
            <p:cNvPr id="72734" name="Oval 30"/>
            <p:cNvSpPr>
              <a:spLocks noChangeArrowheads="1"/>
            </p:cNvSpPr>
            <p:nvPr/>
          </p:nvSpPr>
          <p:spPr bwMode="auto">
            <a:xfrm>
              <a:off x="4027" y="2260"/>
              <a:ext cx="1160" cy="458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5" name="Oval 31"/>
            <p:cNvSpPr>
              <a:spLocks noChangeArrowheads="1"/>
            </p:cNvSpPr>
            <p:nvPr/>
          </p:nvSpPr>
          <p:spPr bwMode="auto">
            <a:xfrm>
              <a:off x="3561" y="2772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6" name="Oval 32"/>
            <p:cNvSpPr>
              <a:spLocks noChangeArrowheads="1"/>
            </p:cNvSpPr>
            <p:nvPr/>
          </p:nvSpPr>
          <p:spPr bwMode="auto">
            <a:xfrm>
              <a:off x="4290" y="2871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7" name="Oval 33"/>
            <p:cNvSpPr>
              <a:spLocks noChangeArrowheads="1"/>
            </p:cNvSpPr>
            <p:nvPr/>
          </p:nvSpPr>
          <p:spPr bwMode="auto">
            <a:xfrm>
              <a:off x="5055" y="2775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8" name="Text Box 34"/>
            <p:cNvSpPr txBox="1">
              <a:spLocks noChangeArrowheads="1"/>
            </p:cNvSpPr>
            <p:nvPr/>
          </p:nvSpPr>
          <p:spPr bwMode="auto">
            <a:xfrm>
              <a:off x="4178" y="2394"/>
              <a:ext cx="86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72739" name="Line 35"/>
            <p:cNvSpPr>
              <a:spLocks noChangeShapeType="1"/>
            </p:cNvSpPr>
            <p:nvPr/>
          </p:nvSpPr>
          <p:spPr bwMode="auto">
            <a:xfrm>
              <a:off x="3589" y="2293"/>
              <a:ext cx="451" cy="149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0" name="Line 36"/>
            <p:cNvSpPr>
              <a:spLocks noChangeShapeType="1"/>
            </p:cNvSpPr>
            <p:nvPr/>
          </p:nvSpPr>
          <p:spPr bwMode="auto">
            <a:xfrm>
              <a:off x="4608" y="2716"/>
              <a:ext cx="0" cy="155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1" name="Line 37"/>
            <p:cNvSpPr>
              <a:spLocks noChangeShapeType="1"/>
            </p:cNvSpPr>
            <p:nvPr/>
          </p:nvSpPr>
          <p:spPr bwMode="auto">
            <a:xfrm flipH="1">
              <a:off x="4059" y="2655"/>
              <a:ext cx="141" cy="144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2" name="Line 38"/>
            <p:cNvSpPr>
              <a:spLocks noChangeShapeType="1"/>
            </p:cNvSpPr>
            <p:nvPr/>
          </p:nvSpPr>
          <p:spPr bwMode="auto">
            <a:xfrm>
              <a:off x="5051" y="2639"/>
              <a:ext cx="154" cy="157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43" name="Group 39"/>
          <p:cNvGrpSpPr>
            <a:grpSpLocks/>
          </p:cNvGrpSpPr>
          <p:nvPr/>
        </p:nvGrpSpPr>
        <p:grpSpPr bwMode="auto">
          <a:xfrm>
            <a:off x="2514600" y="4191000"/>
            <a:ext cx="4114800" cy="1735138"/>
            <a:chOff x="1776" y="2752"/>
            <a:chExt cx="2180" cy="1173"/>
          </a:xfrm>
        </p:grpSpPr>
        <p:sp>
          <p:nvSpPr>
            <p:cNvPr id="72744" name="Oval 40"/>
            <p:cNvSpPr>
              <a:spLocks noChangeArrowheads="1"/>
            </p:cNvSpPr>
            <p:nvPr/>
          </p:nvSpPr>
          <p:spPr bwMode="auto">
            <a:xfrm>
              <a:off x="2299" y="3070"/>
              <a:ext cx="1160" cy="458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5" name="Oval 41"/>
            <p:cNvSpPr>
              <a:spLocks noChangeArrowheads="1"/>
            </p:cNvSpPr>
            <p:nvPr/>
          </p:nvSpPr>
          <p:spPr bwMode="auto">
            <a:xfrm>
              <a:off x="1776" y="3543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Oval 42"/>
            <p:cNvSpPr>
              <a:spLocks noChangeArrowheads="1"/>
            </p:cNvSpPr>
            <p:nvPr/>
          </p:nvSpPr>
          <p:spPr bwMode="auto">
            <a:xfrm>
              <a:off x="2562" y="3639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7" name="Oval 43"/>
            <p:cNvSpPr>
              <a:spLocks noChangeArrowheads="1"/>
            </p:cNvSpPr>
            <p:nvPr/>
          </p:nvSpPr>
          <p:spPr bwMode="auto">
            <a:xfrm>
              <a:off x="3312" y="3543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8" name="Text Box 44"/>
            <p:cNvSpPr txBox="1">
              <a:spLocks noChangeArrowheads="1"/>
            </p:cNvSpPr>
            <p:nvPr/>
          </p:nvSpPr>
          <p:spPr bwMode="auto">
            <a:xfrm>
              <a:off x="2313" y="3207"/>
              <a:ext cx="1152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72749" name="Line 45"/>
            <p:cNvSpPr>
              <a:spLocks noChangeShapeType="1"/>
            </p:cNvSpPr>
            <p:nvPr/>
          </p:nvSpPr>
          <p:spPr bwMode="auto">
            <a:xfrm>
              <a:off x="2890" y="2752"/>
              <a:ext cx="0" cy="319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0" name="Line 46"/>
            <p:cNvSpPr>
              <a:spLocks noChangeShapeType="1"/>
            </p:cNvSpPr>
            <p:nvPr/>
          </p:nvSpPr>
          <p:spPr bwMode="auto">
            <a:xfrm>
              <a:off x="2880" y="3527"/>
              <a:ext cx="0" cy="112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1" name="Line 47"/>
            <p:cNvSpPr>
              <a:spLocks noChangeShapeType="1"/>
            </p:cNvSpPr>
            <p:nvPr/>
          </p:nvSpPr>
          <p:spPr bwMode="auto">
            <a:xfrm>
              <a:off x="3315" y="3450"/>
              <a:ext cx="122" cy="125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2" name="Line 48"/>
            <p:cNvSpPr>
              <a:spLocks noChangeShapeType="1"/>
            </p:cNvSpPr>
            <p:nvPr/>
          </p:nvSpPr>
          <p:spPr bwMode="auto">
            <a:xfrm flipH="1">
              <a:off x="2315" y="3450"/>
              <a:ext cx="128" cy="127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53" name="Group 49"/>
          <p:cNvGrpSpPr>
            <a:grpSpLocks/>
          </p:cNvGrpSpPr>
          <p:nvPr/>
        </p:nvGrpSpPr>
        <p:grpSpPr bwMode="auto">
          <a:xfrm>
            <a:off x="381000" y="3505200"/>
            <a:ext cx="3089275" cy="1447800"/>
            <a:chOff x="85" y="2256"/>
            <a:chExt cx="2123" cy="949"/>
          </a:xfrm>
        </p:grpSpPr>
        <p:sp>
          <p:nvSpPr>
            <p:cNvPr id="72754" name="Oval 50"/>
            <p:cNvSpPr>
              <a:spLocks noChangeArrowheads="1"/>
            </p:cNvSpPr>
            <p:nvPr/>
          </p:nvSpPr>
          <p:spPr bwMode="auto">
            <a:xfrm>
              <a:off x="576" y="2256"/>
              <a:ext cx="1160" cy="458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5" name="Oval 51"/>
            <p:cNvSpPr>
              <a:spLocks noChangeArrowheads="1"/>
            </p:cNvSpPr>
            <p:nvPr/>
          </p:nvSpPr>
          <p:spPr bwMode="auto">
            <a:xfrm>
              <a:off x="85" y="2775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6" name="Oval 52"/>
            <p:cNvSpPr>
              <a:spLocks noChangeArrowheads="1"/>
            </p:cNvSpPr>
            <p:nvPr/>
          </p:nvSpPr>
          <p:spPr bwMode="auto">
            <a:xfrm>
              <a:off x="834" y="2919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7" name="Oval 53"/>
            <p:cNvSpPr>
              <a:spLocks noChangeArrowheads="1"/>
            </p:cNvSpPr>
            <p:nvPr/>
          </p:nvSpPr>
          <p:spPr bwMode="auto">
            <a:xfrm>
              <a:off x="1536" y="2775"/>
              <a:ext cx="644" cy="286"/>
            </a:xfrm>
            <a:prstGeom prst="ellipse">
              <a:avLst/>
            </a:prstGeom>
            <a:gradFill rotWithShape="0">
              <a:gsLst>
                <a:gs pos="0">
                  <a:srgbClr val="42CE21"/>
                </a:gs>
                <a:gs pos="50000">
                  <a:schemeClr val="bg1"/>
                </a:gs>
                <a:gs pos="100000">
                  <a:srgbClr val="42CE21"/>
                </a:gs>
              </a:gsLst>
              <a:lin ang="540000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8" name="Text Box 54"/>
            <p:cNvSpPr txBox="1">
              <a:spLocks noChangeArrowheads="1"/>
            </p:cNvSpPr>
            <p:nvPr/>
          </p:nvSpPr>
          <p:spPr bwMode="auto">
            <a:xfrm>
              <a:off x="822" y="2381"/>
              <a:ext cx="67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altLang="en-US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59" name="Line 55"/>
            <p:cNvSpPr>
              <a:spLocks noChangeShapeType="1"/>
            </p:cNvSpPr>
            <p:nvPr/>
          </p:nvSpPr>
          <p:spPr bwMode="auto">
            <a:xfrm flipH="1">
              <a:off x="1722" y="2292"/>
              <a:ext cx="486" cy="149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0" name="Line 56"/>
            <p:cNvSpPr>
              <a:spLocks noChangeShapeType="1"/>
            </p:cNvSpPr>
            <p:nvPr/>
          </p:nvSpPr>
          <p:spPr bwMode="auto">
            <a:xfrm>
              <a:off x="1152" y="2711"/>
              <a:ext cx="0" cy="208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1" name="Line 57"/>
            <p:cNvSpPr>
              <a:spLocks noChangeShapeType="1"/>
            </p:cNvSpPr>
            <p:nvPr/>
          </p:nvSpPr>
          <p:spPr bwMode="auto">
            <a:xfrm>
              <a:off x="1557" y="2652"/>
              <a:ext cx="142" cy="142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2" name="Line 58"/>
            <p:cNvSpPr>
              <a:spLocks noChangeShapeType="1"/>
            </p:cNvSpPr>
            <p:nvPr/>
          </p:nvSpPr>
          <p:spPr bwMode="auto">
            <a:xfrm flipH="1">
              <a:off x="563" y="2633"/>
              <a:ext cx="154" cy="155"/>
            </a:xfrm>
            <a:prstGeom prst="line">
              <a:avLst/>
            </a:prstGeom>
            <a:noFill/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66" name="Text Box 62"/>
          <p:cNvSpPr txBox="1">
            <a:spLocks noChangeArrowheads="1"/>
          </p:cNvSpPr>
          <p:nvPr/>
        </p:nvSpPr>
        <p:spPr bwMode="auto">
          <a:xfrm>
            <a:off x="1828800" y="21336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Exchange</a:t>
            </a:r>
          </a:p>
        </p:txBody>
      </p:sp>
      <p:sp>
        <p:nvSpPr>
          <p:cNvPr id="72767" name="Text Box 63"/>
          <p:cNvSpPr txBox="1">
            <a:spLocks noChangeArrowheads="1"/>
          </p:cNvSpPr>
          <p:nvPr/>
        </p:nvSpPr>
        <p:spPr bwMode="auto">
          <a:xfrm>
            <a:off x="5943600" y="19812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Competition</a:t>
            </a:r>
          </a:p>
        </p:txBody>
      </p:sp>
      <p:sp>
        <p:nvSpPr>
          <p:cNvPr id="72768" name="Text Box 64"/>
          <p:cNvSpPr txBox="1">
            <a:spLocks noChangeArrowheads="1"/>
          </p:cNvSpPr>
          <p:nvPr/>
        </p:nvSpPr>
        <p:spPr bwMode="auto">
          <a:xfrm>
            <a:off x="1371600" y="36576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Conflict</a:t>
            </a:r>
          </a:p>
        </p:txBody>
      </p:sp>
      <p:sp>
        <p:nvSpPr>
          <p:cNvPr id="72769" name="Text Box 65"/>
          <p:cNvSpPr txBox="1">
            <a:spLocks noChangeArrowheads="1"/>
          </p:cNvSpPr>
          <p:nvPr/>
        </p:nvSpPr>
        <p:spPr bwMode="auto">
          <a:xfrm>
            <a:off x="6400800" y="38100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Cooperation</a:t>
            </a:r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3505200" y="48006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Accommodation</a:t>
            </a:r>
          </a:p>
        </p:txBody>
      </p:sp>
    </p:spTree>
    <p:extLst>
      <p:ext uri="{BB962C8B-B14F-4D97-AF65-F5344CB8AC3E}">
        <p14:creationId xmlns:p14="http://schemas.microsoft.com/office/powerpoint/2010/main" val="331535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6200"/>
            <a:ext cx="8458200" cy="2438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Structure helps us know what is expected of us</a:t>
            </a:r>
          </a:p>
          <a:p>
            <a:r>
              <a:rPr lang="en-US" dirty="0" smtClean="0"/>
              <a:t>Ensures stability from one generation to the next – even though the actual society changes</a:t>
            </a:r>
          </a:p>
          <a:p>
            <a:r>
              <a:rPr lang="en-US" b="1" dirty="0" smtClean="0"/>
              <a:t>Social Structure</a:t>
            </a:r>
            <a:r>
              <a:rPr lang="en-US" dirty="0" smtClean="0"/>
              <a:t>: network of interrelated statuses and roles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062413" cy="341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2013" y="341366"/>
            <a:ext cx="44719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Social Structure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50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00400"/>
            <a:ext cx="80772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Defines where you fit in society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Ascribed Status</a:t>
            </a:r>
            <a:r>
              <a:rPr lang="en-US" dirty="0" smtClean="0"/>
              <a:t>: assigned according to things outside your control. (age, gender, etc.)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Achieved Status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smtClean="0"/>
              <a:t>role you achieve through your own efforts. ( occupation, college graduate, basketball player, wife, mother, etc.)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Master Status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smtClean="0"/>
              <a:t>One rank that determines your social identity. Can change throughout life. (Fulltime Mom, Police Officer, Grandparent, etc.)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7" y="228600"/>
            <a:ext cx="406175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5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6971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Do you know anyone who has chosen an a master status that is not good for them?</a:t>
            </a:r>
          </a:p>
          <a:p>
            <a:r>
              <a:rPr lang="en-US" dirty="0" smtClean="0"/>
              <a:t>Do you know anyone who is having a difficult time moving away from a master status?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433699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04088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97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837" y="3810000"/>
            <a:ext cx="7010400" cy="2163763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/>
              <a:t>Statuses are social categories – but roles bring statuses to life</a:t>
            </a:r>
          </a:p>
          <a:p>
            <a:r>
              <a:rPr lang="en-US" sz="4400" dirty="0" smtClean="0"/>
              <a:t>You occupy a status </a:t>
            </a:r>
            <a:r>
              <a:rPr lang="en-US" sz="4400" b="1" dirty="0" smtClean="0"/>
              <a:t>– you play a role</a:t>
            </a:r>
            <a:endParaRPr lang="en-US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0692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990600"/>
            <a:ext cx="30777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Roles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49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08" y="911607"/>
            <a:ext cx="8305800" cy="3581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Reciprocal Roles: </a:t>
            </a:r>
            <a:r>
              <a:rPr lang="en-US" dirty="0" smtClean="0"/>
              <a:t>define interaction with others. Can’t be fulfilled alone. Example: you can’t perform the role of husband without a wife.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Examples of reciprocal roles:</a:t>
            </a:r>
          </a:p>
          <a:p>
            <a:pPr marL="0" indent="0">
              <a:buNone/>
            </a:pPr>
            <a:r>
              <a:rPr lang="en-US" dirty="0" smtClean="0"/>
              <a:t>Doctor-Patient	Athlete – Coach	 </a:t>
            </a:r>
          </a:p>
          <a:p>
            <a:pPr marL="0" indent="0">
              <a:buNone/>
            </a:pPr>
            <a:r>
              <a:rPr lang="en-US" dirty="0" smtClean="0"/>
              <a:t>Employee – Boss   Friend – Friend.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1723"/>
            <a:ext cx="427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Types of Roles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152122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17" y="4419600"/>
            <a:ext cx="318836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458200" cy="3962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Socially determined behaviors expected are Role Expectations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Example: </a:t>
            </a:r>
            <a:r>
              <a:rPr lang="en-US" sz="2400" i="1" dirty="0" smtClean="0"/>
              <a:t>Doctors treat their patients with skill</a:t>
            </a:r>
          </a:p>
          <a:p>
            <a:pPr marL="0" indent="0">
              <a:buNone/>
            </a:pPr>
            <a:r>
              <a:rPr lang="en-US" sz="2400" i="1" dirty="0" smtClean="0"/>
              <a:t>Parents provide for their children, Police uphold the law.</a:t>
            </a:r>
          </a:p>
          <a:p>
            <a:r>
              <a:rPr lang="en-US" sz="2400" i="1" dirty="0" smtClean="0"/>
              <a:t>Role Performance: actual role behavior that doesn’t always match what society expects.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Example: </a:t>
            </a:r>
            <a:r>
              <a:rPr lang="en-US" sz="2400" i="1" dirty="0" smtClean="0"/>
              <a:t>Doctor neglects patient, Parent fails to provide for child.</a:t>
            </a:r>
          </a:p>
          <a:p>
            <a:r>
              <a:rPr lang="en-US" sz="2400" b="1" dirty="0" smtClean="0"/>
              <a:t>Problems: even when performing expected role does not meet expectations – this is because we play many roles</a:t>
            </a:r>
          </a:p>
          <a:p>
            <a:r>
              <a:rPr lang="en-US" sz="2400" b="1" dirty="0" smtClean="0"/>
              <a:t>Sometimes roles contradict each other.</a:t>
            </a:r>
            <a:endParaRPr lang="en-US" sz="2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581400" cy="238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25676" y="882364"/>
            <a:ext cx="543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Role Expectations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13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Role Conflict &amp; Role Strain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114800" cy="52117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 smtClean="0"/>
              <a:t>Role Conflict: </a:t>
            </a:r>
            <a:r>
              <a:rPr lang="en-US" dirty="0" smtClean="0"/>
              <a:t>conflict between statuses. Example: working fulltime and having young children at home.</a:t>
            </a:r>
          </a:p>
          <a:p>
            <a:r>
              <a:rPr lang="en-US" b="1" dirty="0" smtClean="0"/>
              <a:t>Role Strain: </a:t>
            </a:r>
            <a:r>
              <a:rPr lang="en-US" dirty="0" smtClean="0"/>
              <a:t>difficulty meeting the role of a single status. Example: Boss trying to motivate employees while having to lower their salaries.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62036"/>
            <a:ext cx="3162300" cy="449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3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762000" y="1676400"/>
            <a:ext cx="7696200" cy="4114800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28575">
            <a:solidFill>
              <a:srgbClr val="429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7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762000" y="2819400"/>
            <a:ext cx="7696200" cy="304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429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>
            <a:off x="2514600" y="1676400"/>
            <a:ext cx="0" cy="4191000"/>
          </a:xfrm>
          <a:prstGeom prst="line">
            <a:avLst/>
          </a:prstGeom>
          <a:noFill/>
          <a:ln w="28575">
            <a:solidFill>
              <a:srgbClr val="429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>
            <a:off x="5105400" y="1676400"/>
            <a:ext cx="0" cy="4191000"/>
          </a:xfrm>
          <a:prstGeom prst="line">
            <a:avLst/>
          </a:prstGeom>
          <a:noFill/>
          <a:ln w="28575">
            <a:solidFill>
              <a:srgbClr val="429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762000" y="3733800"/>
            <a:ext cx="7696200" cy="0"/>
          </a:xfrm>
          <a:prstGeom prst="line">
            <a:avLst/>
          </a:prstGeom>
          <a:noFill/>
          <a:ln w="28575">
            <a:solidFill>
              <a:srgbClr val="429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762000" y="4953000"/>
            <a:ext cx="7696200" cy="0"/>
          </a:xfrm>
          <a:prstGeom prst="line">
            <a:avLst/>
          </a:prstGeom>
          <a:noFill/>
          <a:ln w="28575">
            <a:solidFill>
              <a:srgbClr val="429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8382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800080"/>
                </a:solidFill>
              </a:rPr>
              <a:t>Status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590800" y="17526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800080"/>
                </a:solidFill>
              </a:rPr>
              <a:t>Examples of Roles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181600" y="17526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800080"/>
                </a:solidFill>
              </a:rPr>
              <a:t>Examples of </a:t>
            </a:r>
            <a:br>
              <a:rPr lang="en-US" altLang="en-US">
                <a:solidFill>
                  <a:srgbClr val="800080"/>
                </a:solidFill>
              </a:rPr>
            </a:br>
            <a:r>
              <a:rPr lang="en-US" altLang="en-US">
                <a:solidFill>
                  <a:srgbClr val="800080"/>
                </a:solidFill>
              </a:rPr>
              <a:t>Conflict / Strain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62000" y="30480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Firefighter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762000" y="41148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Mother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762000" y="50292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P.T.A. President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2590800" y="2819400"/>
            <a:ext cx="243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700">
                <a:solidFill>
                  <a:schemeClr val="tx1"/>
                </a:solidFill>
              </a:rPr>
              <a:t>Put out fires, save lives, wear a uniform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5181600" y="2819400"/>
            <a:ext cx="32004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700">
                <a:solidFill>
                  <a:schemeClr val="tx1"/>
                </a:solidFill>
              </a:rPr>
              <a:t>Voluntarily puts self in danger, but has loved ones who need him or her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5181600" y="3733800"/>
            <a:ext cx="32004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700">
                <a:solidFill>
                  <a:schemeClr val="tx1"/>
                </a:solidFill>
              </a:rPr>
              <a:t>Fatigue and long shifts make household tasks and interactions difficult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2590800" y="3733800"/>
            <a:ext cx="2438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700">
                <a:solidFill>
                  <a:schemeClr val="tx1"/>
                </a:solidFill>
              </a:rPr>
              <a:t>Provide food and shelter, nurture family, discipline children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2590800" y="4953000"/>
            <a:ext cx="24384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700">
                <a:solidFill>
                  <a:schemeClr val="tx1"/>
                </a:solidFill>
              </a:rPr>
              <a:t>Run meetings, recruit new members, plan activities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5181600" y="4953000"/>
            <a:ext cx="32004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700">
                <a:solidFill>
                  <a:schemeClr val="tx1"/>
                </a:solidFill>
              </a:rPr>
              <a:t>Has trouble getting members to attend and follow through on promises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457200" y="685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99FF"/>
                </a:solidFill>
              </a:rPr>
              <a:t>Section 1: Building Blocks of </a:t>
            </a:r>
            <a:br>
              <a:rPr lang="en-US" altLang="en-US" sz="3200">
                <a:solidFill>
                  <a:srgbClr val="0099FF"/>
                </a:solidFill>
              </a:rPr>
            </a:br>
            <a:r>
              <a:rPr lang="en-US" altLang="en-US" sz="3200">
                <a:solidFill>
                  <a:srgbClr val="0099FF"/>
                </a:solidFill>
              </a:rPr>
              <a:t>Social Structure</a:t>
            </a:r>
            <a:endParaRPr lang="en-US" altLang="en-US" sz="3200" b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4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53267" grpId="0"/>
      <p:bldP spid="53268" grpId="0"/>
      <p:bldP spid="53269" grpId="0"/>
      <p:bldP spid="53270" grpId="0"/>
      <p:bldP spid="532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1011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Conflict &amp; Role Strain</vt:lpstr>
      <vt:lpstr>PowerPoint Presentation</vt:lpstr>
      <vt:lpstr>PowerPoint Presentation</vt:lpstr>
      <vt:lpstr>PowerPoint Presentation</vt:lpstr>
      <vt:lpstr>PowerPoint Presentation</vt:lpstr>
      <vt:lpstr>What is the Most Common Type of Social Interaction?</vt:lpstr>
      <vt:lpstr>1.) Exchange</vt:lpstr>
      <vt:lpstr>2.) Competition</vt:lpstr>
      <vt:lpstr>3.) Conflict</vt:lpstr>
      <vt:lpstr>4.) Cooperation</vt:lpstr>
      <vt:lpstr>5.) Accommodation</vt:lpstr>
      <vt:lpstr>PowerPoint Presentation</vt:lpstr>
    </vt:vector>
  </TitlesOfParts>
  <Company>VCSD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allan_000</cp:lastModifiedBy>
  <cp:revision>15</cp:revision>
  <dcterms:created xsi:type="dcterms:W3CDTF">2013-09-23T18:00:42Z</dcterms:created>
  <dcterms:modified xsi:type="dcterms:W3CDTF">2015-03-23T01:13:55Z</dcterms:modified>
</cp:coreProperties>
</file>