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85" r:id="rId5"/>
    <p:sldId id="28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75" r:id="rId31"/>
    <p:sldId id="276" r:id="rId32"/>
    <p:sldId id="279" r:id="rId33"/>
    <p:sldId id="277" r:id="rId34"/>
    <p:sldId id="278" r:id="rId35"/>
    <p:sldId id="280" r:id="rId36"/>
    <p:sldId id="281" r:id="rId37"/>
    <p:sldId id="282" r:id="rId38"/>
    <p:sldId id="287" r:id="rId39"/>
    <p:sldId id="28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69696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3B2961-4AE0-4B1B-A6BF-9457A503462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4CCF808C-4B6A-4CC9-AB0F-D00F431FE838}">
      <dgm:prSet phldrT="[Text]"/>
      <dgm:spPr/>
      <dgm:t>
        <a:bodyPr/>
        <a:lstStyle/>
        <a:p>
          <a:r>
            <a:rPr lang="en-US" dirty="0" smtClean="0"/>
            <a:t>Instead of farms and cottage industries, they changed to large-scale production </a:t>
          </a:r>
          <a:endParaRPr lang="en-US" dirty="0"/>
        </a:p>
      </dgm:t>
    </dgm:pt>
    <dgm:pt modelId="{E498EB3A-A058-4CD5-B1C6-4BAA2189E712}" type="parTrans" cxnId="{C9668A70-C582-4733-8F8A-40D64E7D0FCB}">
      <dgm:prSet/>
      <dgm:spPr/>
      <dgm:t>
        <a:bodyPr/>
        <a:lstStyle/>
        <a:p>
          <a:endParaRPr lang="en-US"/>
        </a:p>
      </dgm:t>
    </dgm:pt>
    <dgm:pt modelId="{C8ACA0B6-232B-4967-9BDC-C9BAF8905D7B}" type="sibTrans" cxnId="{C9668A70-C582-4733-8F8A-40D64E7D0FCB}">
      <dgm:prSet/>
      <dgm:spPr/>
      <dgm:t>
        <a:bodyPr/>
        <a:lstStyle/>
        <a:p>
          <a:endParaRPr lang="en-US"/>
        </a:p>
      </dgm:t>
    </dgm:pt>
    <dgm:pt modelId="{2835B13C-2B2A-4717-87B0-514FEFE2D86E}">
      <dgm:prSet phldrT="[Text]"/>
      <dgm:spPr/>
      <dgm:t>
        <a:bodyPr/>
        <a:lstStyle/>
        <a:p>
          <a:r>
            <a:rPr lang="en-US" dirty="0" smtClean="0"/>
            <a:t>With factories came growth of cities and paid employment</a:t>
          </a:r>
          <a:endParaRPr lang="en-US" dirty="0"/>
        </a:p>
      </dgm:t>
    </dgm:pt>
    <dgm:pt modelId="{CEC96F46-E1B8-4CA8-A5AF-2E67E37019FD}" type="parTrans" cxnId="{44551B12-AAE3-48AB-BE1C-1DC21045145D}">
      <dgm:prSet/>
      <dgm:spPr/>
      <dgm:t>
        <a:bodyPr/>
        <a:lstStyle/>
        <a:p>
          <a:endParaRPr lang="en-US"/>
        </a:p>
      </dgm:t>
    </dgm:pt>
    <dgm:pt modelId="{055C71E8-1BF3-4F49-89E0-A48276BE20D3}" type="sibTrans" cxnId="{44551B12-AAE3-48AB-BE1C-1DC21045145D}">
      <dgm:prSet/>
      <dgm:spPr/>
      <dgm:t>
        <a:bodyPr/>
        <a:lstStyle/>
        <a:p>
          <a:endParaRPr lang="en-US"/>
        </a:p>
      </dgm:t>
    </dgm:pt>
    <dgm:pt modelId="{CC59A0F1-C3CF-4281-8F0B-1674A48F89F4}">
      <dgm:prSet phldrT="[Text]"/>
      <dgm:spPr/>
      <dgm:t>
        <a:bodyPr/>
        <a:lstStyle/>
        <a:p>
          <a:r>
            <a:rPr lang="en-US" dirty="0" smtClean="0"/>
            <a:t>With urban population came social problems  like housing shortages, unemployment, crime, pollution, impersonality </a:t>
          </a:r>
          <a:endParaRPr lang="en-US" dirty="0"/>
        </a:p>
      </dgm:t>
    </dgm:pt>
    <dgm:pt modelId="{60CB4A05-ACFE-4292-8608-BA8AACA34664}" type="parTrans" cxnId="{1C6B3B25-1D16-4BE3-B068-B7A01456DC12}">
      <dgm:prSet/>
      <dgm:spPr/>
      <dgm:t>
        <a:bodyPr/>
        <a:lstStyle/>
        <a:p>
          <a:endParaRPr lang="en-US"/>
        </a:p>
      </dgm:t>
    </dgm:pt>
    <dgm:pt modelId="{BD16C916-8750-4B2E-8FE5-159F229CC690}" type="sibTrans" cxnId="{1C6B3B25-1D16-4BE3-B068-B7A01456DC12}">
      <dgm:prSet/>
      <dgm:spPr/>
      <dgm:t>
        <a:bodyPr/>
        <a:lstStyle/>
        <a:p>
          <a:endParaRPr lang="en-US"/>
        </a:p>
      </dgm:t>
    </dgm:pt>
    <dgm:pt modelId="{BA7E0BFE-F168-4239-8A0C-917BF19824F7}">
      <dgm:prSet/>
      <dgm:spPr/>
      <dgm:t>
        <a:bodyPr/>
        <a:lstStyle/>
        <a:p>
          <a:r>
            <a:rPr lang="en-US" dirty="0" smtClean="0"/>
            <a:t>So couldn’t ignore impact of society o n individual … individual  liberties and freedoms became the focus then of Revolutions [like American and French] </a:t>
          </a:r>
          <a:endParaRPr lang="en-US" dirty="0"/>
        </a:p>
      </dgm:t>
    </dgm:pt>
    <dgm:pt modelId="{79AF21EF-285A-4F10-BCA7-C758091A6922}" type="parTrans" cxnId="{F8BBF14B-CE42-435C-8BD3-C91D7136060C}">
      <dgm:prSet/>
      <dgm:spPr/>
      <dgm:t>
        <a:bodyPr/>
        <a:lstStyle/>
        <a:p>
          <a:endParaRPr lang="en-US"/>
        </a:p>
      </dgm:t>
    </dgm:pt>
    <dgm:pt modelId="{89347476-1017-494A-B95D-2BF019C7DEFD}" type="sibTrans" cxnId="{F8BBF14B-CE42-435C-8BD3-C91D7136060C}">
      <dgm:prSet/>
      <dgm:spPr/>
      <dgm:t>
        <a:bodyPr/>
        <a:lstStyle/>
        <a:p>
          <a:endParaRPr lang="en-US"/>
        </a:p>
      </dgm:t>
    </dgm:pt>
    <dgm:pt modelId="{2C77D883-394E-44AA-A1FB-A37BF56DABC2}" type="pres">
      <dgm:prSet presAssocID="{413B2961-4AE0-4B1B-A6BF-9457A503462F}" presName="outerComposite" presStyleCnt="0">
        <dgm:presLayoutVars>
          <dgm:chMax val="5"/>
          <dgm:dir/>
          <dgm:resizeHandles val="exact"/>
        </dgm:presLayoutVars>
      </dgm:prSet>
      <dgm:spPr/>
    </dgm:pt>
    <dgm:pt modelId="{A27C9AB2-EB6C-4E26-A7CE-DC9B8BB5687E}" type="pres">
      <dgm:prSet presAssocID="{413B2961-4AE0-4B1B-A6BF-9457A503462F}" presName="dummyMaxCanvas" presStyleCnt="0">
        <dgm:presLayoutVars/>
      </dgm:prSet>
      <dgm:spPr/>
    </dgm:pt>
    <dgm:pt modelId="{E6933045-51EF-4CB8-BB3A-5896E7C1235F}" type="pres">
      <dgm:prSet presAssocID="{413B2961-4AE0-4B1B-A6BF-9457A503462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2FE8F4-58B2-4BA3-AF63-12C07A82B0DE}" type="pres">
      <dgm:prSet presAssocID="{413B2961-4AE0-4B1B-A6BF-9457A503462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5700B-ACC2-46A4-9B47-6521407B33C9}" type="pres">
      <dgm:prSet presAssocID="{413B2961-4AE0-4B1B-A6BF-9457A503462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62E01-915F-4015-BAE6-04028DE4FFF5}" type="pres">
      <dgm:prSet presAssocID="{413B2961-4AE0-4B1B-A6BF-9457A503462F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DAE8A-7E22-4F5D-9FA4-C28D7C59A2C9}" type="pres">
      <dgm:prSet presAssocID="{413B2961-4AE0-4B1B-A6BF-9457A503462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FBABF-6A71-47E3-AAE7-C5D3B1300158}" type="pres">
      <dgm:prSet presAssocID="{413B2961-4AE0-4B1B-A6BF-9457A503462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5C9DCB-E5E5-47C5-86C9-4B55A4AA3C06}" type="pres">
      <dgm:prSet presAssocID="{413B2961-4AE0-4B1B-A6BF-9457A503462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DF4D4F-7BA7-4370-884B-BC5C48D07357}" type="pres">
      <dgm:prSet presAssocID="{413B2961-4AE0-4B1B-A6BF-9457A503462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759E9-87C0-45F2-9800-0863CBD827E8}" type="pres">
      <dgm:prSet presAssocID="{413B2961-4AE0-4B1B-A6BF-9457A503462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79B58-F804-4330-8746-E6D6280DA068}" type="pres">
      <dgm:prSet presAssocID="{413B2961-4AE0-4B1B-A6BF-9457A503462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B7F71D-FFAB-4441-8C52-96240B6BDC2B}" type="pres">
      <dgm:prSet presAssocID="{413B2961-4AE0-4B1B-A6BF-9457A503462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9BEFC3-35B6-44EA-84F0-09E7816A44F3}" type="presOf" srcId="{BD16C916-8750-4B2E-8FE5-159F229CC690}" destId="{145C9DCB-E5E5-47C5-86C9-4B55A4AA3C06}" srcOrd="0" destOrd="0" presId="urn:microsoft.com/office/officeart/2005/8/layout/vProcess5"/>
    <dgm:cxn modelId="{BC88AAB6-06EB-4F52-93F4-FCE7D8A757D0}" type="presOf" srcId="{2835B13C-2B2A-4717-87B0-514FEFE2D86E}" destId="{852FE8F4-58B2-4BA3-AF63-12C07A82B0DE}" srcOrd="0" destOrd="0" presId="urn:microsoft.com/office/officeart/2005/8/layout/vProcess5"/>
    <dgm:cxn modelId="{F8BBF14B-CE42-435C-8BD3-C91D7136060C}" srcId="{413B2961-4AE0-4B1B-A6BF-9457A503462F}" destId="{BA7E0BFE-F168-4239-8A0C-917BF19824F7}" srcOrd="3" destOrd="0" parTransId="{79AF21EF-285A-4F10-BCA7-C758091A6922}" sibTransId="{89347476-1017-494A-B95D-2BF019C7DEFD}"/>
    <dgm:cxn modelId="{1C6B3B25-1D16-4BE3-B068-B7A01456DC12}" srcId="{413B2961-4AE0-4B1B-A6BF-9457A503462F}" destId="{CC59A0F1-C3CF-4281-8F0B-1674A48F89F4}" srcOrd="2" destOrd="0" parTransId="{60CB4A05-ACFE-4292-8608-BA8AACA34664}" sibTransId="{BD16C916-8750-4B2E-8FE5-159F229CC690}"/>
    <dgm:cxn modelId="{B520FC79-7256-4303-8090-BF1467E07C29}" type="presOf" srcId="{BA7E0BFE-F168-4239-8A0C-917BF19824F7}" destId="{99B7F71D-FFAB-4441-8C52-96240B6BDC2B}" srcOrd="1" destOrd="0" presId="urn:microsoft.com/office/officeart/2005/8/layout/vProcess5"/>
    <dgm:cxn modelId="{3A562A16-F215-4FBD-865F-0A57A0BB876B}" type="presOf" srcId="{BA7E0BFE-F168-4239-8A0C-917BF19824F7}" destId="{44762E01-915F-4015-BAE6-04028DE4FFF5}" srcOrd="0" destOrd="0" presId="urn:microsoft.com/office/officeart/2005/8/layout/vProcess5"/>
    <dgm:cxn modelId="{A25E32F8-67C0-436C-A0C2-7B08C4FCE7D9}" type="presOf" srcId="{413B2961-4AE0-4B1B-A6BF-9457A503462F}" destId="{2C77D883-394E-44AA-A1FB-A37BF56DABC2}" srcOrd="0" destOrd="0" presId="urn:microsoft.com/office/officeart/2005/8/layout/vProcess5"/>
    <dgm:cxn modelId="{FBFCC1CB-97A3-4AB6-9A10-45461106E4F2}" type="presOf" srcId="{4CCF808C-4B6A-4CC9-AB0F-D00F431FE838}" destId="{E6933045-51EF-4CB8-BB3A-5896E7C1235F}" srcOrd="0" destOrd="0" presId="urn:microsoft.com/office/officeart/2005/8/layout/vProcess5"/>
    <dgm:cxn modelId="{44551B12-AAE3-48AB-BE1C-1DC21045145D}" srcId="{413B2961-4AE0-4B1B-A6BF-9457A503462F}" destId="{2835B13C-2B2A-4717-87B0-514FEFE2D86E}" srcOrd="1" destOrd="0" parTransId="{CEC96F46-E1B8-4CA8-A5AF-2E67E37019FD}" sibTransId="{055C71E8-1BF3-4F49-89E0-A48276BE20D3}"/>
    <dgm:cxn modelId="{4E757E28-344E-4E03-9947-90F97F995CCB}" type="presOf" srcId="{CC59A0F1-C3CF-4281-8F0B-1674A48F89F4}" destId="{B8C5700B-ACC2-46A4-9B47-6521407B33C9}" srcOrd="0" destOrd="0" presId="urn:microsoft.com/office/officeart/2005/8/layout/vProcess5"/>
    <dgm:cxn modelId="{C65B2093-DA2B-4565-AF2B-A7183B2B7914}" type="presOf" srcId="{2835B13C-2B2A-4717-87B0-514FEFE2D86E}" destId="{D29759E9-87C0-45F2-9800-0863CBD827E8}" srcOrd="1" destOrd="0" presId="urn:microsoft.com/office/officeart/2005/8/layout/vProcess5"/>
    <dgm:cxn modelId="{C9668A70-C582-4733-8F8A-40D64E7D0FCB}" srcId="{413B2961-4AE0-4B1B-A6BF-9457A503462F}" destId="{4CCF808C-4B6A-4CC9-AB0F-D00F431FE838}" srcOrd="0" destOrd="0" parTransId="{E498EB3A-A058-4CD5-B1C6-4BAA2189E712}" sibTransId="{C8ACA0B6-232B-4967-9BDC-C9BAF8905D7B}"/>
    <dgm:cxn modelId="{AD3E4C22-C1F5-4712-BC95-201BA5248AAE}" type="presOf" srcId="{055C71E8-1BF3-4F49-89E0-A48276BE20D3}" destId="{FF8FBABF-6A71-47E3-AAE7-C5D3B1300158}" srcOrd="0" destOrd="0" presId="urn:microsoft.com/office/officeart/2005/8/layout/vProcess5"/>
    <dgm:cxn modelId="{890D5203-33E0-46CF-B321-F0DCF9F8933A}" type="presOf" srcId="{C8ACA0B6-232B-4967-9BDC-C9BAF8905D7B}" destId="{7A6DAE8A-7E22-4F5D-9FA4-C28D7C59A2C9}" srcOrd="0" destOrd="0" presId="urn:microsoft.com/office/officeart/2005/8/layout/vProcess5"/>
    <dgm:cxn modelId="{81F6489D-19BB-490D-A530-1C1E93C675FF}" type="presOf" srcId="{CC59A0F1-C3CF-4281-8F0B-1674A48F89F4}" destId="{C4179B58-F804-4330-8746-E6D6280DA068}" srcOrd="1" destOrd="0" presId="urn:microsoft.com/office/officeart/2005/8/layout/vProcess5"/>
    <dgm:cxn modelId="{570FC043-D450-4446-9C50-EEA6CD9AA419}" type="presOf" srcId="{4CCF808C-4B6A-4CC9-AB0F-D00F431FE838}" destId="{D9DF4D4F-7BA7-4370-884B-BC5C48D07357}" srcOrd="1" destOrd="0" presId="urn:microsoft.com/office/officeart/2005/8/layout/vProcess5"/>
    <dgm:cxn modelId="{B29F0105-0FE1-4805-8859-C2B3A4C45739}" type="presParOf" srcId="{2C77D883-394E-44AA-A1FB-A37BF56DABC2}" destId="{A27C9AB2-EB6C-4E26-A7CE-DC9B8BB5687E}" srcOrd="0" destOrd="0" presId="urn:microsoft.com/office/officeart/2005/8/layout/vProcess5"/>
    <dgm:cxn modelId="{1890DED1-F7F0-48D0-991E-96BAF2AB6DED}" type="presParOf" srcId="{2C77D883-394E-44AA-A1FB-A37BF56DABC2}" destId="{E6933045-51EF-4CB8-BB3A-5896E7C1235F}" srcOrd="1" destOrd="0" presId="urn:microsoft.com/office/officeart/2005/8/layout/vProcess5"/>
    <dgm:cxn modelId="{8F67BE54-6E35-48C8-BC65-39A35A054279}" type="presParOf" srcId="{2C77D883-394E-44AA-A1FB-A37BF56DABC2}" destId="{852FE8F4-58B2-4BA3-AF63-12C07A82B0DE}" srcOrd="2" destOrd="0" presId="urn:microsoft.com/office/officeart/2005/8/layout/vProcess5"/>
    <dgm:cxn modelId="{F952A227-6E52-40EC-95DC-83A61D90A5E9}" type="presParOf" srcId="{2C77D883-394E-44AA-A1FB-A37BF56DABC2}" destId="{B8C5700B-ACC2-46A4-9B47-6521407B33C9}" srcOrd="3" destOrd="0" presId="urn:microsoft.com/office/officeart/2005/8/layout/vProcess5"/>
    <dgm:cxn modelId="{B06E4546-0186-4AD4-A9B6-A558DC9B5293}" type="presParOf" srcId="{2C77D883-394E-44AA-A1FB-A37BF56DABC2}" destId="{44762E01-915F-4015-BAE6-04028DE4FFF5}" srcOrd="4" destOrd="0" presId="urn:microsoft.com/office/officeart/2005/8/layout/vProcess5"/>
    <dgm:cxn modelId="{64DA71D8-13C2-456D-B054-2CB91B12F94A}" type="presParOf" srcId="{2C77D883-394E-44AA-A1FB-A37BF56DABC2}" destId="{7A6DAE8A-7E22-4F5D-9FA4-C28D7C59A2C9}" srcOrd="5" destOrd="0" presId="urn:microsoft.com/office/officeart/2005/8/layout/vProcess5"/>
    <dgm:cxn modelId="{DDD6C2A7-4E7B-484F-8BB3-2DE2DD214A5E}" type="presParOf" srcId="{2C77D883-394E-44AA-A1FB-A37BF56DABC2}" destId="{FF8FBABF-6A71-47E3-AAE7-C5D3B1300158}" srcOrd="6" destOrd="0" presId="urn:microsoft.com/office/officeart/2005/8/layout/vProcess5"/>
    <dgm:cxn modelId="{B1D8274C-41CB-47F6-9F73-BD0B074400A5}" type="presParOf" srcId="{2C77D883-394E-44AA-A1FB-A37BF56DABC2}" destId="{145C9DCB-E5E5-47C5-86C9-4B55A4AA3C06}" srcOrd="7" destOrd="0" presId="urn:microsoft.com/office/officeart/2005/8/layout/vProcess5"/>
    <dgm:cxn modelId="{52368103-7D41-485E-BAAF-1C748F65B037}" type="presParOf" srcId="{2C77D883-394E-44AA-A1FB-A37BF56DABC2}" destId="{D9DF4D4F-7BA7-4370-884B-BC5C48D07357}" srcOrd="8" destOrd="0" presId="urn:microsoft.com/office/officeart/2005/8/layout/vProcess5"/>
    <dgm:cxn modelId="{F01A390C-A668-4F20-AE55-1F7259A8C75E}" type="presParOf" srcId="{2C77D883-394E-44AA-A1FB-A37BF56DABC2}" destId="{D29759E9-87C0-45F2-9800-0863CBD827E8}" srcOrd="9" destOrd="0" presId="urn:microsoft.com/office/officeart/2005/8/layout/vProcess5"/>
    <dgm:cxn modelId="{8BF8ACB3-B1E9-411C-8A75-0625D84426D2}" type="presParOf" srcId="{2C77D883-394E-44AA-A1FB-A37BF56DABC2}" destId="{C4179B58-F804-4330-8746-E6D6280DA068}" srcOrd="10" destOrd="0" presId="urn:microsoft.com/office/officeart/2005/8/layout/vProcess5"/>
    <dgm:cxn modelId="{77952E1B-57A9-4D22-AF90-D46E0232EB09}" type="presParOf" srcId="{2C77D883-394E-44AA-A1FB-A37BF56DABC2}" destId="{99B7F71D-FFAB-4441-8C52-96240B6BDC2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02CB45-17A2-417C-ABF0-49FF0B21DB33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DC0C7D-3E53-47E4-8872-850062A5C7F9}">
      <dgm:prSet phldrT="[Text]"/>
      <dgm:spPr/>
      <dgm:t>
        <a:bodyPr/>
        <a:lstStyle/>
        <a:p>
          <a:r>
            <a:rPr lang="en-US" dirty="0" smtClean="0"/>
            <a:t>Functionalist perspective</a:t>
          </a:r>
          <a:endParaRPr lang="en-US" dirty="0"/>
        </a:p>
      </dgm:t>
    </dgm:pt>
    <dgm:pt modelId="{EE61722C-A7A6-4350-87A8-8F53AFA33F48}" type="parTrans" cxnId="{39D05E09-F72F-4433-8493-5D1ABF2E21A7}">
      <dgm:prSet/>
      <dgm:spPr/>
      <dgm:t>
        <a:bodyPr/>
        <a:lstStyle/>
        <a:p>
          <a:endParaRPr lang="en-US"/>
        </a:p>
      </dgm:t>
    </dgm:pt>
    <dgm:pt modelId="{A4C13D23-137C-47A5-B85E-24F96674AB5D}" type="sibTrans" cxnId="{39D05E09-F72F-4433-8493-5D1ABF2E21A7}">
      <dgm:prSet/>
      <dgm:spPr/>
      <dgm:t>
        <a:bodyPr/>
        <a:lstStyle/>
        <a:p>
          <a:endParaRPr lang="en-US"/>
        </a:p>
      </dgm:t>
    </dgm:pt>
    <dgm:pt modelId="{1CE6523F-87C6-4BF0-8990-868C80D906E2}">
      <dgm:prSet phldrT="[Text]"/>
      <dgm:spPr/>
      <dgm:t>
        <a:bodyPr/>
        <a:lstStyle/>
        <a:p>
          <a:r>
            <a:rPr lang="en-US" dirty="0" smtClean="0"/>
            <a:t>Most concerned with how strike is disrupting production </a:t>
          </a:r>
          <a:endParaRPr lang="en-US" dirty="0"/>
        </a:p>
      </dgm:t>
    </dgm:pt>
    <dgm:pt modelId="{ECAD1375-2AA1-4666-BB63-EECE041C42EF}" type="parTrans" cxnId="{99DDA239-96AD-41EB-962C-5BC3F453232B}">
      <dgm:prSet/>
      <dgm:spPr/>
      <dgm:t>
        <a:bodyPr/>
        <a:lstStyle/>
        <a:p>
          <a:endParaRPr lang="en-US"/>
        </a:p>
      </dgm:t>
    </dgm:pt>
    <dgm:pt modelId="{253429BE-3443-4B4E-889A-4C555BFCC9C1}" type="sibTrans" cxnId="{99DDA239-96AD-41EB-962C-5BC3F453232B}">
      <dgm:prSet/>
      <dgm:spPr/>
      <dgm:t>
        <a:bodyPr/>
        <a:lstStyle/>
        <a:p>
          <a:endParaRPr lang="en-US"/>
        </a:p>
      </dgm:t>
    </dgm:pt>
    <dgm:pt modelId="{D8283925-1B6D-4FC7-B7C5-8CA931BDB54A}">
      <dgm:prSet phldrT="[Text]"/>
      <dgm:spPr/>
      <dgm:t>
        <a:bodyPr/>
        <a:lstStyle/>
        <a:p>
          <a:r>
            <a:rPr lang="en-US" dirty="0" smtClean="0"/>
            <a:t>Conflict perspective</a:t>
          </a:r>
          <a:endParaRPr lang="en-US" dirty="0"/>
        </a:p>
      </dgm:t>
    </dgm:pt>
    <dgm:pt modelId="{8FA7E46E-177E-499F-90BF-E9A921AA17FD}" type="parTrans" cxnId="{F7BDBE59-3EEE-47C2-8315-5E641F0FF600}">
      <dgm:prSet/>
      <dgm:spPr/>
      <dgm:t>
        <a:bodyPr/>
        <a:lstStyle/>
        <a:p>
          <a:endParaRPr lang="en-US"/>
        </a:p>
      </dgm:t>
    </dgm:pt>
    <dgm:pt modelId="{164D0283-E841-4697-BCC5-61D6E1280397}" type="sibTrans" cxnId="{F7BDBE59-3EEE-47C2-8315-5E641F0FF600}">
      <dgm:prSet/>
      <dgm:spPr/>
      <dgm:t>
        <a:bodyPr/>
        <a:lstStyle/>
        <a:p>
          <a:endParaRPr lang="en-US"/>
        </a:p>
      </dgm:t>
    </dgm:pt>
    <dgm:pt modelId="{E91EF49A-0DA4-4B68-91B3-E179CA857304}">
      <dgm:prSet phldrT="[Text]"/>
      <dgm:spPr/>
      <dgm:t>
        <a:bodyPr/>
        <a:lstStyle/>
        <a:p>
          <a:r>
            <a:rPr lang="en-US" dirty="0" smtClean="0"/>
            <a:t>Focus on economic dispute between workers and management </a:t>
          </a:r>
          <a:endParaRPr lang="en-US" dirty="0"/>
        </a:p>
      </dgm:t>
    </dgm:pt>
    <dgm:pt modelId="{861677B4-94B9-4F2E-A5F6-E162AF242C9E}" type="parTrans" cxnId="{64896D88-A09C-4AB2-92E1-2D6E7F49F868}">
      <dgm:prSet/>
      <dgm:spPr/>
      <dgm:t>
        <a:bodyPr/>
        <a:lstStyle/>
        <a:p>
          <a:endParaRPr lang="en-US"/>
        </a:p>
      </dgm:t>
    </dgm:pt>
    <dgm:pt modelId="{939BC9B3-41B7-4D8C-A15A-3B566DCE8C0A}" type="sibTrans" cxnId="{64896D88-A09C-4AB2-92E1-2D6E7F49F868}">
      <dgm:prSet/>
      <dgm:spPr/>
      <dgm:t>
        <a:bodyPr/>
        <a:lstStyle/>
        <a:p>
          <a:endParaRPr lang="en-US"/>
        </a:p>
      </dgm:t>
    </dgm:pt>
    <dgm:pt modelId="{9ACEA6B8-BED6-4483-A48D-C6CE9F1832AA}">
      <dgm:prSet phldrT="[Text]"/>
      <dgm:spPr/>
      <dgm:t>
        <a:bodyPr/>
        <a:lstStyle/>
        <a:p>
          <a:r>
            <a:rPr lang="en-US" dirty="0" smtClean="0"/>
            <a:t>Interactionist perspective</a:t>
          </a:r>
          <a:endParaRPr lang="en-US" dirty="0"/>
        </a:p>
      </dgm:t>
    </dgm:pt>
    <dgm:pt modelId="{A4DB54DD-7B86-4DF3-B5FA-F29655E61446}" type="parTrans" cxnId="{F5FE37A1-805F-4BC4-9A5A-0D3CC91EACFA}">
      <dgm:prSet/>
      <dgm:spPr/>
      <dgm:t>
        <a:bodyPr/>
        <a:lstStyle/>
        <a:p>
          <a:endParaRPr lang="en-US"/>
        </a:p>
      </dgm:t>
    </dgm:pt>
    <dgm:pt modelId="{477B52A8-6BD5-4DC9-8789-675FE0E3EA2C}" type="sibTrans" cxnId="{F5FE37A1-805F-4BC4-9A5A-0D3CC91EACFA}">
      <dgm:prSet/>
      <dgm:spPr/>
      <dgm:t>
        <a:bodyPr/>
        <a:lstStyle/>
        <a:p>
          <a:endParaRPr lang="en-US"/>
        </a:p>
      </dgm:t>
    </dgm:pt>
    <dgm:pt modelId="{F72A9BD8-E116-4190-A4D3-3FED036BB584}">
      <dgm:prSet phldrT="[Text]"/>
      <dgm:spPr/>
      <dgm:t>
        <a:bodyPr/>
        <a:lstStyle/>
        <a:p>
          <a:r>
            <a:rPr lang="en-US" dirty="0" smtClean="0"/>
            <a:t>Interested in learning how the strike is affecting the family lives of the workers since they’re not making $</a:t>
          </a:r>
          <a:endParaRPr lang="en-US" dirty="0"/>
        </a:p>
      </dgm:t>
    </dgm:pt>
    <dgm:pt modelId="{1DFDDE9D-E12D-4504-9331-258E2830DD6B}" type="parTrans" cxnId="{67C629A9-D13F-446B-A7FA-151BA2CDE8EB}">
      <dgm:prSet/>
      <dgm:spPr/>
      <dgm:t>
        <a:bodyPr/>
        <a:lstStyle/>
        <a:p>
          <a:endParaRPr lang="en-US"/>
        </a:p>
      </dgm:t>
    </dgm:pt>
    <dgm:pt modelId="{D61CF2E4-9E19-4A90-A967-4B5F38704C18}" type="sibTrans" cxnId="{67C629A9-D13F-446B-A7FA-151BA2CDE8EB}">
      <dgm:prSet/>
      <dgm:spPr/>
      <dgm:t>
        <a:bodyPr/>
        <a:lstStyle/>
        <a:p>
          <a:endParaRPr lang="en-US"/>
        </a:p>
      </dgm:t>
    </dgm:pt>
    <dgm:pt modelId="{9F94962B-9A7D-4EE7-B1D9-8DFDDDDDDDAE}" type="pres">
      <dgm:prSet presAssocID="{2802CB45-17A2-417C-ABF0-49FF0B21DB3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F87CB8-72C5-4DE8-940E-B16D7AD5FF52}" type="pres">
      <dgm:prSet presAssocID="{BDDC0C7D-3E53-47E4-8872-850062A5C7F9}" presName="circle1" presStyleLbl="node1" presStyleIdx="0" presStyleCnt="3"/>
      <dgm:spPr/>
    </dgm:pt>
    <dgm:pt modelId="{C54A4AF4-B566-4CD6-B002-F8CA67BEB909}" type="pres">
      <dgm:prSet presAssocID="{BDDC0C7D-3E53-47E4-8872-850062A5C7F9}" presName="space" presStyleCnt="0"/>
      <dgm:spPr/>
    </dgm:pt>
    <dgm:pt modelId="{AA24908F-D807-4CD8-AB2E-077572A2F72C}" type="pres">
      <dgm:prSet presAssocID="{BDDC0C7D-3E53-47E4-8872-850062A5C7F9}" presName="rect1" presStyleLbl="alignAcc1" presStyleIdx="0" presStyleCnt="3"/>
      <dgm:spPr/>
      <dgm:t>
        <a:bodyPr/>
        <a:lstStyle/>
        <a:p>
          <a:endParaRPr lang="en-US"/>
        </a:p>
      </dgm:t>
    </dgm:pt>
    <dgm:pt modelId="{5D5F14DA-24B8-466F-80AC-D08D0F78A11E}" type="pres">
      <dgm:prSet presAssocID="{D8283925-1B6D-4FC7-B7C5-8CA931BDB54A}" presName="vertSpace2" presStyleLbl="node1" presStyleIdx="0" presStyleCnt="3"/>
      <dgm:spPr/>
    </dgm:pt>
    <dgm:pt modelId="{7FEB2000-A956-4058-9511-F977E720AF30}" type="pres">
      <dgm:prSet presAssocID="{D8283925-1B6D-4FC7-B7C5-8CA931BDB54A}" presName="circle2" presStyleLbl="node1" presStyleIdx="1" presStyleCnt="3"/>
      <dgm:spPr/>
    </dgm:pt>
    <dgm:pt modelId="{32363FA5-5FB4-46D1-8555-CE002816077D}" type="pres">
      <dgm:prSet presAssocID="{D8283925-1B6D-4FC7-B7C5-8CA931BDB54A}" presName="rect2" presStyleLbl="alignAcc1" presStyleIdx="1" presStyleCnt="3" custLinFactNeighborX="0" custLinFactNeighborY="-1096"/>
      <dgm:spPr/>
      <dgm:t>
        <a:bodyPr/>
        <a:lstStyle/>
        <a:p>
          <a:endParaRPr lang="en-US"/>
        </a:p>
      </dgm:t>
    </dgm:pt>
    <dgm:pt modelId="{1415F478-BDD7-4794-9541-87C333E13F23}" type="pres">
      <dgm:prSet presAssocID="{9ACEA6B8-BED6-4483-A48D-C6CE9F1832AA}" presName="vertSpace3" presStyleLbl="node1" presStyleIdx="1" presStyleCnt="3"/>
      <dgm:spPr/>
    </dgm:pt>
    <dgm:pt modelId="{4DF158B5-7CE5-483F-AD0A-438A07C2AB3D}" type="pres">
      <dgm:prSet presAssocID="{9ACEA6B8-BED6-4483-A48D-C6CE9F1832AA}" presName="circle3" presStyleLbl="node1" presStyleIdx="2" presStyleCnt="3"/>
      <dgm:spPr/>
    </dgm:pt>
    <dgm:pt modelId="{93F36311-4840-4A26-972A-6B8DB8CD0944}" type="pres">
      <dgm:prSet presAssocID="{9ACEA6B8-BED6-4483-A48D-C6CE9F1832AA}" presName="rect3" presStyleLbl="alignAcc1" presStyleIdx="2" presStyleCnt="3"/>
      <dgm:spPr/>
      <dgm:t>
        <a:bodyPr/>
        <a:lstStyle/>
        <a:p>
          <a:endParaRPr lang="en-US"/>
        </a:p>
      </dgm:t>
    </dgm:pt>
    <dgm:pt modelId="{2EEEEADF-D82B-4B7F-90D3-DAA011D41FE2}" type="pres">
      <dgm:prSet presAssocID="{BDDC0C7D-3E53-47E4-8872-850062A5C7F9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FE47BB-BAE5-4EDE-8B9B-F0D565401137}" type="pres">
      <dgm:prSet presAssocID="{BDDC0C7D-3E53-47E4-8872-850062A5C7F9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4CD565-0EB2-4B8E-88B9-8B9B555FC6BC}" type="pres">
      <dgm:prSet presAssocID="{D8283925-1B6D-4FC7-B7C5-8CA931BDB54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FD078-92ED-41EE-AB9F-E16E42570E12}" type="pres">
      <dgm:prSet presAssocID="{D8283925-1B6D-4FC7-B7C5-8CA931BDB54A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1F534A-9EB7-4A33-91F6-44B42027AEBE}" type="pres">
      <dgm:prSet presAssocID="{9ACEA6B8-BED6-4483-A48D-C6CE9F1832AA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A371E-7E8A-4801-9C88-813EA6A48781}" type="pres">
      <dgm:prSet presAssocID="{9ACEA6B8-BED6-4483-A48D-C6CE9F1832AA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F8EEA0-D1EF-4EF6-92AF-3E3B03024EFC}" type="presOf" srcId="{9ACEA6B8-BED6-4483-A48D-C6CE9F1832AA}" destId="{8D1F534A-9EB7-4A33-91F6-44B42027AEBE}" srcOrd="1" destOrd="0" presId="urn:microsoft.com/office/officeart/2005/8/layout/target3"/>
    <dgm:cxn modelId="{64896D88-A09C-4AB2-92E1-2D6E7F49F868}" srcId="{D8283925-1B6D-4FC7-B7C5-8CA931BDB54A}" destId="{E91EF49A-0DA4-4B68-91B3-E179CA857304}" srcOrd="0" destOrd="0" parTransId="{861677B4-94B9-4F2E-A5F6-E162AF242C9E}" sibTransId="{939BC9B3-41B7-4D8C-A15A-3B566DCE8C0A}"/>
    <dgm:cxn modelId="{F7A55820-B730-4578-A08A-1BAFE76B4699}" type="presOf" srcId="{1CE6523F-87C6-4BF0-8990-868C80D906E2}" destId="{B0FE47BB-BAE5-4EDE-8B9B-F0D565401137}" srcOrd="0" destOrd="0" presId="urn:microsoft.com/office/officeart/2005/8/layout/target3"/>
    <dgm:cxn modelId="{69318227-E585-46CB-A2C9-2401A6CF3A35}" type="presOf" srcId="{BDDC0C7D-3E53-47E4-8872-850062A5C7F9}" destId="{AA24908F-D807-4CD8-AB2E-077572A2F72C}" srcOrd="0" destOrd="0" presId="urn:microsoft.com/office/officeart/2005/8/layout/target3"/>
    <dgm:cxn modelId="{6D425F8F-16E5-40ED-BBE6-96896E2E8DBD}" type="presOf" srcId="{D8283925-1B6D-4FC7-B7C5-8CA931BDB54A}" destId="{32363FA5-5FB4-46D1-8555-CE002816077D}" srcOrd="0" destOrd="0" presId="urn:microsoft.com/office/officeart/2005/8/layout/target3"/>
    <dgm:cxn modelId="{7CF07883-C6AB-4704-92AA-FDE016B8FE23}" type="presOf" srcId="{BDDC0C7D-3E53-47E4-8872-850062A5C7F9}" destId="{2EEEEADF-D82B-4B7F-90D3-DAA011D41FE2}" srcOrd="1" destOrd="0" presId="urn:microsoft.com/office/officeart/2005/8/layout/target3"/>
    <dgm:cxn modelId="{67C629A9-D13F-446B-A7FA-151BA2CDE8EB}" srcId="{9ACEA6B8-BED6-4483-A48D-C6CE9F1832AA}" destId="{F72A9BD8-E116-4190-A4D3-3FED036BB584}" srcOrd="0" destOrd="0" parTransId="{1DFDDE9D-E12D-4504-9331-258E2830DD6B}" sibTransId="{D61CF2E4-9E19-4A90-A967-4B5F38704C18}"/>
    <dgm:cxn modelId="{2C4C3858-6DEB-4597-8A44-5DDF8AAB267A}" type="presOf" srcId="{D8283925-1B6D-4FC7-B7C5-8CA931BDB54A}" destId="{934CD565-0EB2-4B8E-88B9-8B9B555FC6BC}" srcOrd="1" destOrd="0" presId="urn:microsoft.com/office/officeart/2005/8/layout/target3"/>
    <dgm:cxn modelId="{F5FE37A1-805F-4BC4-9A5A-0D3CC91EACFA}" srcId="{2802CB45-17A2-417C-ABF0-49FF0B21DB33}" destId="{9ACEA6B8-BED6-4483-A48D-C6CE9F1832AA}" srcOrd="2" destOrd="0" parTransId="{A4DB54DD-7B86-4DF3-B5FA-F29655E61446}" sibTransId="{477B52A8-6BD5-4DC9-8789-675FE0E3EA2C}"/>
    <dgm:cxn modelId="{6E29FDEF-A8A6-4EB4-993C-871A36255577}" type="presOf" srcId="{E91EF49A-0DA4-4B68-91B3-E179CA857304}" destId="{380FD078-92ED-41EE-AB9F-E16E42570E12}" srcOrd="0" destOrd="0" presId="urn:microsoft.com/office/officeart/2005/8/layout/target3"/>
    <dgm:cxn modelId="{46B34DF3-BB99-4C65-A4DB-D13C10F30F02}" type="presOf" srcId="{F72A9BD8-E116-4190-A4D3-3FED036BB584}" destId="{853A371E-7E8A-4801-9C88-813EA6A48781}" srcOrd="0" destOrd="0" presId="urn:microsoft.com/office/officeart/2005/8/layout/target3"/>
    <dgm:cxn modelId="{99DDA239-96AD-41EB-962C-5BC3F453232B}" srcId="{BDDC0C7D-3E53-47E4-8872-850062A5C7F9}" destId="{1CE6523F-87C6-4BF0-8990-868C80D906E2}" srcOrd="0" destOrd="0" parTransId="{ECAD1375-2AA1-4666-BB63-EECE041C42EF}" sibTransId="{253429BE-3443-4B4E-889A-4C555BFCC9C1}"/>
    <dgm:cxn modelId="{39D05E09-F72F-4433-8493-5D1ABF2E21A7}" srcId="{2802CB45-17A2-417C-ABF0-49FF0B21DB33}" destId="{BDDC0C7D-3E53-47E4-8872-850062A5C7F9}" srcOrd="0" destOrd="0" parTransId="{EE61722C-A7A6-4350-87A8-8F53AFA33F48}" sibTransId="{A4C13D23-137C-47A5-B85E-24F96674AB5D}"/>
    <dgm:cxn modelId="{3300B23C-53C7-4397-885E-DDE0151C8DEA}" type="presOf" srcId="{9ACEA6B8-BED6-4483-A48D-C6CE9F1832AA}" destId="{93F36311-4840-4A26-972A-6B8DB8CD0944}" srcOrd="0" destOrd="0" presId="urn:microsoft.com/office/officeart/2005/8/layout/target3"/>
    <dgm:cxn modelId="{F7BDBE59-3EEE-47C2-8315-5E641F0FF600}" srcId="{2802CB45-17A2-417C-ABF0-49FF0B21DB33}" destId="{D8283925-1B6D-4FC7-B7C5-8CA931BDB54A}" srcOrd="1" destOrd="0" parTransId="{8FA7E46E-177E-499F-90BF-E9A921AA17FD}" sibTransId="{164D0283-E841-4697-BCC5-61D6E1280397}"/>
    <dgm:cxn modelId="{345C768D-4503-4C6F-B547-96630C89DBD2}" type="presOf" srcId="{2802CB45-17A2-417C-ABF0-49FF0B21DB33}" destId="{9F94962B-9A7D-4EE7-B1D9-8DFDDDDDDDAE}" srcOrd="0" destOrd="0" presId="urn:microsoft.com/office/officeart/2005/8/layout/target3"/>
    <dgm:cxn modelId="{09AA9170-BDB6-40D7-88CA-CA29FA12B41E}" type="presParOf" srcId="{9F94962B-9A7D-4EE7-B1D9-8DFDDDDDDDAE}" destId="{4AF87CB8-72C5-4DE8-940E-B16D7AD5FF52}" srcOrd="0" destOrd="0" presId="urn:microsoft.com/office/officeart/2005/8/layout/target3"/>
    <dgm:cxn modelId="{5F3877A0-A256-4C42-B96B-A3EEB919D7AF}" type="presParOf" srcId="{9F94962B-9A7D-4EE7-B1D9-8DFDDDDDDDAE}" destId="{C54A4AF4-B566-4CD6-B002-F8CA67BEB909}" srcOrd="1" destOrd="0" presId="urn:microsoft.com/office/officeart/2005/8/layout/target3"/>
    <dgm:cxn modelId="{DB10EAD5-61E9-4D30-8859-C45CBC58EBD2}" type="presParOf" srcId="{9F94962B-9A7D-4EE7-B1D9-8DFDDDDDDDAE}" destId="{AA24908F-D807-4CD8-AB2E-077572A2F72C}" srcOrd="2" destOrd="0" presId="urn:microsoft.com/office/officeart/2005/8/layout/target3"/>
    <dgm:cxn modelId="{6C9019F4-B730-458C-B296-7546EFF8DD63}" type="presParOf" srcId="{9F94962B-9A7D-4EE7-B1D9-8DFDDDDDDDAE}" destId="{5D5F14DA-24B8-466F-80AC-D08D0F78A11E}" srcOrd="3" destOrd="0" presId="urn:microsoft.com/office/officeart/2005/8/layout/target3"/>
    <dgm:cxn modelId="{BDD1F717-137C-463D-894E-FC88977DB356}" type="presParOf" srcId="{9F94962B-9A7D-4EE7-B1D9-8DFDDDDDDDAE}" destId="{7FEB2000-A956-4058-9511-F977E720AF30}" srcOrd="4" destOrd="0" presId="urn:microsoft.com/office/officeart/2005/8/layout/target3"/>
    <dgm:cxn modelId="{8A14032E-6513-4EE3-ADC7-A3E7272E5B40}" type="presParOf" srcId="{9F94962B-9A7D-4EE7-B1D9-8DFDDDDDDDAE}" destId="{32363FA5-5FB4-46D1-8555-CE002816077D}" srcOrd="5" destOrd="0" presId="urn:microsoft.com/office/officeart/2005/8/layout/target3"/>
    <dgm:cxn modelId="{BBC22B6B-8D75-4A36-B443-921E37209528}" type="presParOf" srcId="{9F94962B-9A7D-4EE7-B1D9-8DFDDDDDDDAE}" destId="{1415F478-BDD7-4794-9541-87C333E13F23}" srcOrd="6" destOrd="0" presId="urn:microsoft.com/office/officeart/2005/8/layout/target3"/>
    <dgm:cxn modelId="{F4EDEE02-3CBE-49E6-91E4-0B33417072DF}" type="presParOf" srcId="{9F94962B-9A7D-4EE7-B1D9-8DFDDDDDDDAE}" destId="{4DF158B5-7CE5-483F-AD0A-438A07C2AB3D}" srcOrd="7" destOrd="0" presId="urn:microsoft.com/office/officeart/2005/8/layout/target3"/>
    <dgm:cxn modelId="{625DB7F4-2AE8-4159-B9D3-C93ACEB40F5B}" type="presParOf" srcId="{9F94962B-9A7D-4EE7-B1D9-8DFDDDDDDDAE}" destId="{93F36311-4840-4A26-972A-6B8DB8CD0944}" srcOrd="8" destOrd="0" presId="urn:microsoft.com/office/officeart/2005/8/layout/target3"/>
    <dgm:cxn modelId="{4CE2BA91-453E-4C53-9BF7-D5D1C3B16AE2}" type="presParOf" srcId="{9F94962B-9A7D-4EE7-B1D9-8DFDDDDDDDAE}" destId="{2EEEEADF-D82B-4B7F-90D3-DAA011D41FE2}" srcOrd="9" destOrd="0" presId="urn:microsoft.com/office/officeart/2005/8/layout/target3"/>
    <dgm:cxn modelId="{E4219D29-E277-4C8F-A90C-CD2C8DDAEDF4}" type="presParOf" srcId="{9F94962B-9A7D-4EE7-B1D9-8DFDDDDDDDAE}" destId="{B0FE47BB-BAE5-4EDE-8B9B-F0D565401137}" srcOrd="10" destOrd="0" presId="urn:microsoft.com/office/officeart/2005/8/layout/target3"/>
    <dgm:cxn modelId="{1CB9573E-ACDE-42F0-8D03-4765D340DD49}" type="presParOf" srcId="{9F94962B-9A7D-4EE7-B1D9-8DFDDDDDDDAE}" destId="{934CD565-0EB2-4B8E-88B9-8B9B555FC6BC}" srcOrd="11" destOrd="0" presId="urn:microsoft.com/office/officeart/2005/8/layout/target3"/>
    <dgm:cxn modelId="{807AB0CB-9E55-4ECE-839B-4F9524785234}" type="presParOf" srcId="{9F94962B-9A7D-4EE7-B1D9-8DFDDDDDDDAE}" destId="{380FD078-92ED-41EE-AB9F-E16E42570E12}" srcOrd="12" destOrd="0" presId="urn:microsoft.com/office/officeart/2005/8/layout/target3"/>
    <dgm:cxn modelId="{D44A37E1-3A89-4999-9151-1EE111B80A90}" type="presParOf" srcId="{9F94962B-9A7D-4EE7-B1D9-8DFDDDDDDDAE}" destId="{8D1F534A-9EB7-4A33-91F6-44B42027AEBE}" srcOrd="13" destOrd="0" presId="urn:microsoft.com/office/officeart/2005/8/layout/target3"/>
    <dgm:cxn modelId="{DBF795CF-D1BA-4F76-AC3A-80E6E0FDD239}" type="presParOf" srcId="{9F94962B-9A7D-4EE7-B1D9-8DFDDDDDDDAE}" destId="{853A371E-7E8A-4801-9C88-813EA6A48781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933045-51EF-4CB8-BB3A-5896E7C1235F}">
      <dsp:nvSpPr>
        <dsp:cNvPr id="0" name=""/>
        <dsp:cNvSpPr/>
      </dsp:nvSpPr>
      <dsp:spPr>
        <a:xfrm>
          <a:off x="0" y="0"/>
          <a:ext cx="7315200" cy="1156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Instead of farms and cottage industries, they changed to large-scale production </a:t>
          </a:r>
          <a:endParaRPr lang="en-US" sz="2100" kern="1200" dirty="0"/>
        </a:p>
      </dsp:txBody>
      <dsp:txXfrm>
        <a:off x="0" y="0"/>
        <a:ext cx="6037028" cy="1156716"/>
      </dsp:txXfrm>
    </dsp:sp>
    <dsp:sp modelId="{852FE8F4-58B2-4BA3-AF63-12C07A82B0DE}">
      <dsp:nvSpPr>
        <dsp:cNvPr id="0" name=""/>
        <dsp:cNvSpPr/>
      </dsp:nvSpPr>
      <dsp:spPr>
        <a:xfrm>
          <a:off x="612648" y="1367028"/>
          <a:ext cx="7315200" cy="1156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With factories came growth of cities and paid employment</a:t>
          </a:r>
          <a:endParaRPr lang="en-US" sz="2100" kern="1200" dirty="0"/>
        </a:p>
      </dsp:txBody>
      <dsp:txXfrm>
        <a:off x="612648" y="1367028"/>
        <a:ext cx="5950686" cy="1156716"/>
      </dsp:txXfrm>
    </dsp:sp>
    <dsp:sp modelId="{B8C5700B-ACC2-46A4-9B47-6521407B33C9}">
      <dsp:nvSpPr>
        <dsp:cNvPr id="0" name=""/>
        <dsp:cNvSpPr/>
      </dsp:nvSpPr>
      <dsp:spPr>
        <a:xfrm>
          <a:off x="1216151" y="2734056"/>
          <a:ext cx="7315200" cy="1156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With urban population came social problems  like housing shortages, unemployment, crime, pollution, impersonality </a:t>
          </a:r>
          <a:endParaRPr lang="en-US" sz="2100" kern="1200" dirty="0"/>
        </a:p>
      </dsp:txBody>
      <dsp:txXfrm>
        <a:off x="1216151" y="2734056"/>
        <a:ext cx="5959830" cy="1156716"/>
      </dsp:txXfrm>
    </dsp:sp>
    <dsp:sp modelId="{44762E01-915F-4015-BAE6-04028DE4FFF5}">
      <dsp:nvSpPr>
        <dsp:cNvPr id="0" name=""/>
        <dsp:cNvSpPr/>
      </dsp:nvSpPr>
      <dsp:spPr>
        <a:xfrm>
          <a:off x="1828799" y="4101084"/>
          <a:ext cx="7315200" cy="1156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So couldn’t ignore impact of society o n individual … individual  liberties and freedoms became the focus then of Revolutions [like American and French] </a:t>
          </a:r>
          <a:endParaRPr lang="en-US" sz="2100" kern="1200" dirty="0"/>
        </a:p>
      </dsp:txBody>
      <dsp:txXfrm>
        <a:off x="1828799" y="4101084"/>
        <a:ext cx="5950686" cy="1156716"/>
      </dsp:txXfrm>
    </dsp:sp>
    <dsp:sp modelId="{7A6DAE8A-7E22-4F5D-9FA4-C28D7C59A2C9}">
      <dsp:nvSpPr>
        <dsp:cNvPr id="0" name=""/>
        <dsp:cNvSpPr/>
      </dsp:nvSpPr>
      <dsp:spPr>
        <a:xfrm>
          <a:off x="6563334" y="885939"/>
          <a:ext cx="751865" cy="7518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6563334" y="885939"/>
        <a:ext cx="751865" cy="751865"/>
      </dsp:txXfrm>
    </dsp:sp>
    <dsp:sp modelId="{FF8FBABF-6A71-47E3-AAE7-C5D3B1300158}">
      <dsp:nvSpPr>
        <dsp:cNvPr id="0" name=""/>
        <dsp:cNvSpPr/>
      </dsp:nvSpPr>
      <dsp:spPr>
        <a:xfrm>
          <a:off x="7175982" y="2252967"/>
          <a:ext cx="751865" cy="7518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7175982" y="2252967"/>
        <a:ext cx="751865" cy="751865"/>
      </dsp:txXfrm>
    </dsp:sp>
    <dsp:sp modelId="{145C9DCB-E5E5-47C5-86C9-4B55A4AA3C06}">
      <dsp:nvSpPr>
        <dsp:cNvPr id="0" name=""/>
        <dsp:cNvSpPr/>
      </dsp:nvSpPr>
      <dsp:spPr>
        <a:xfrm>
          <a:off x="7779486" y="3619995"/>
          <a:ext cx="751865" cy="75186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7779486" y="3619995"/>
        <a:ext cx="751865" cy="75186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F87CB8-72C5-4DE8-940E-B16D7AD5FF52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24908F-D807-4CD8-AB2E-077572A2F72C}">
      <dsp:nvSpPr>
        <dsp:cNvPr id="0" name=""/>
        <dsp:cNvSpPr/>
      </dsp:nvSpPr>
      <dsp:spPr>
        <a:xfrm>
          <a:off x="2262981" y="0"/>
          <a:ext cx="68810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Functionalist perspective</a:t>
          </a:r>
          <a:endParaRPr lang="en-US" sz="3800" kern="1200" dirty="0"/>
        </a:p>
      </dsp:txBody>
      <dsp:txXfrm>
        <a:off x="2262981" y="0"/>
        <a:ext cx="3440509" cy="1357791"/>
      </dsp:txXfrm>
    </dsp:sp>
    <dsp:sp modelId="{7FEB2000-A956-4058-9511-F977E720AF30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63FA5-5FB4-46D1-8555-CE002816077D}">
      <dsp:nvSpPr>
        <dsp:cNvPr id="0" name=""/>
        <dsp:cNvSpPr/>
      </dsp:nvSpPr>
      <dsp:spPr>
        <a:xfrm>
          <a:off x="2262981" y="1325548"/>
          <a:ext cx="68810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Conflict perspective</a:t>
          </a:r>
          <a:endParaRPr lang="en-US" sz="3800" kern="1200" dirty="0"/>
        </a:p>
      </dsp:txBody>
      <dsp:txXfrm>
        <a:off x="2262981" y="1325548"/>
        <a:ext cx="3440509" cy="1357787"/>
      </dsp:txXfrm>
    </dsp:sp>
    <dsp:sp modelId="{4DF158B5-7CE5-483F-AD0A-438A07C2AB3D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36311-4840-4A26-972A-6B8DB8CD0944}">
      <dsp:nvSpPr>
        <dsp:cNvPr id="0" name=""/>
        <dsp:cNvSpPr/>
      </dsp:nvSpPr>
      <dsp:spPr>
        <a:xfrm>
          <a:off x="2262981" y="2715579"/>
          <a:ext cx="68810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Interactionist perspective</a:t>
          </a:r>
          <a:endParaRPr lang="en-US" sz="3800" kern="1200" dirty="0"/>
        </a:p>
      </dsp:txBody>
      <dsp:txXfrm>
        <a:off x="2262981" y="2715579"/>
        <a:ext cx="3440509" cy="1357787"/>
      </dsp:txXfrm>
    </dsp:sp>
    <dsp:sp modelId="{B0FE47BB-BAE5-4EDE-8B9B-F0D565401137}">
      <dsp:nvSpPr>
        <dsp:cNvPr id="0" name=""/>
        <dsp:cNvSpPr/>
      </dsp:nvSpPr>
      <dsp:spPr>
        <a:xfrm>
          <a:off x="5703490" y="0"/>
          <a:ext cx="3440509" cy="13577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Most concerned with how strike is disrupting production </a:t>
          </a:r>
          <a:endParaRPr lang="en-US" sz="2100" kern="1200" dirty="0"/>
        </a:p>
      </dsp:txBody>
      <dsp:txXfrm>
        <a:off x="5703490" y="0"/>
        <a:ext cx="3440509" cy="1357791"/>
      </dsp:txXfrm>
    </dsp:sp>
    <dsp:sp modelId="{380FD078-92ED-41EE-AB9F-E16E42570E12}">
      <dsp:nvSpPr>
        <dsp:cNvPr id="0" name=""/>
        <dsp:cNvSpPr/>
      </dsp:nvSpPr>
      <dsp:spPr>
        <a:xfrm>
          <a:off x="5703490" y="1357791"/>
          <a:ext cx="3440509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Focus on economic dispute between workers and management </a:t>
          </a:r>
          <a:endParaRPr lang="en-US" sz="2100" kern="1200" dirty="0"/>
        </a:p>
      </dsp:txBody>
      <dsp:txXfrm>
        <a:off x="5703490" y="1357791"/>
        <a:ext cx="3440509" cy="1357787"/>
      </dsp:txXfrm>
    </dsp:sp>
    <dsp:sp modelId="{853A371E-7E8A-4801-9C88-813EA6A48781}">
      <dsp:nvSpPr>
        <dsp:cNvPr id="0" name=""/>
        <dsp:cNvSpPr/>
      </dsp:nvSpPr>
      <dsp:spPr>
        <a:xfrm>
          <a:off x="5703490" y="2715579"/>
          <a:ext cx="3440509" cy="135778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Interested in learning how the strike is affecting the family lives of the workers since they’re not making $</a:t>
          </a:r>
          <a:endParaRPr lang="en-US" sz="2100" kern="1200" dirty="0"/>
        </a:p>
      </dsp:txBody>
      <dsp:txXfrm>
        <a:off x="5703490" y="2715579"/>
        <a:ext cx="3440509" cy="1357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1F72B-27CC-4463-B3BE-700611AB122F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E98AB-8605-45CB-B89B-A629773B98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FABE0-7179-4486-AB88-7B1F3216F85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Emphasis</a:t>
            </a:r>
            <a:r>
              <a:rPr lang="en-US" baseline="0" dirty="0" smtClean="0"/>
              <a:t> shifted from social reform to social theory.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FABE0-7179-4486-AB88-7B1F3216F85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3F416D-9493-41FD-BDF5-5F721F9562B8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What are some symbolic meanings that we all agree on?</a:t>
            </a:r>
          </a:p>
          <a:p>
            <a:pPr eaLnBrk="1" hangingPunct="1"/>
            <a:r>
              <a:rPr lang="en-US" dirty="0" smtClean="0"/>
              <a:t>What must we do to change people’s perception of reality?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FABE0-7179-4486-AB88-7B1F3216F85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ABA1C-C7C0-4F4B-893C-0770FA36257A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62EF5-7F12-4BEB-ACBF-1C93CF8CD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en.wikipedia.org/wiki/File:Prise_de_la_Bastille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1- Section 2</a:t>
            </a:r>
            <a:br>
              <a:rPr lang="en-US" dirty="0" smtClean="0"/>
            </a:br>
            <a:r>
              <a:rPr lang="en-US" dirty="0" smtClean="0"/>
              <a:t>The Development of Sociology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Marx Cont.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Believed that the overall structure of society is influenced by how the economy is organized </a:t>
            </a:r>
          </a:p>
          <a:p>
            <a:r>
              <a:rPr lang="en-US" dirty="0" smtClean="0"/>
              <a:t>Society is divided into two:</a:t>
            </a:r>
          </a:p>
          <a:p>
            <a:pPr lvl="1"/>
            <a:r>
              <a:rPr lang="en-US" dirty="0" smtClean="0"/>
              <a:t>Those that own the means of production [materials and methods used to produce goods and services like factories and raw materials] </a:t>
            </a:r>
            <a:r>
              <a:rPr lang="en-US" dirty="0" smtClean="0">
                <a:solidFill>
                  <a:srgbClr val="FF0000"/>
                </a:solidFill>
              </a:rPr>
              <a:t>[owners and they control society ]</a:t>
            </a:r>
          </a:p>
          <a:p>
            <a:pPr lvl="1"/>
            <a:r>
              <a:rPr lang="en-US" dirty="0" smtClean="0"/>
              <a:t>And those who own only their labor </a:t>
            </a:r>
            <a:r>
              <a:rPr lang="en-US" dirty="0" smtClean="0">
                <a:solidFill>
                  <a:srgbClr val="FF0000"/>
                </a:solidFill>
              </a:rPr>
              <a:t>[workers] </a:t>
            </a:r>
          </a:p>
          <a:p>
            <a:r>
              <a:rPr lang="en-US" dirty="0" smtClean="0"/>
              <a:t>This imbalance of power leads to a conflict between owners and laborers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Most interested in a capitalist society because he was troubled by the social conditions there</a:t>
            </a:r>
          </a:p>
          <a:p>
            <a:pPr lvl="1"/>
            <a:r>
              <a:rPr lang="en-US" dirty="0" smtClean="0"/>
              <a:t>Long hours</a:t>
            </a:r>
          </a:p>
          <a:p>
            <a:pPr lvl="1"/>
            <a:r>
              <a:rPr lang="en-US" dirty="0" smtClean="0"/>
              <a:t>Low pay</a:t>
            </a:r>
          </a:p>
          <a:p>
            <a:pPr lvl="1"/>
            <a:r>
              <a:rPr lang="en-US" dirty="0" smtClean="0"/>
              <a:t>Harsh working conditions </a:t>
            </a:r>
          </a:p>
          <a:p>
            <a:r>
              <a:rPr lang="en-US" dirty="0" smtClean="0"/>
              <a:t>Didn’t think he should just be a passive observer of society, but that he should help transform it…  </a:t>
            </a:r>
          </a:p>
          <a:p>
            <a:pPr lvl="1"/>
            <a:r>
              <a:rPr lang="en-US" dirty="0" smtClean="0"/>
              <a:t>Saw that the ills of the capitalist system would not be solved until the workers overthrew those in power.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Herbert Spencer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1820-1903, English, inherited a large amount of money that freed him from working on the railroad </a:t>
            </a:r>
          </a:p>
          <a:p>
            <a:r>
              <a:rPr lang="en-US" dirty="0" smtClean="0"/>
              <a:t>Influenced by Charles Darwin and so adopted a biological model of society </a:t>
            </a:r>
            <a:endParaRPr lang="en-US" dirty="0"/>
          </a:p>
        </p:txBody>
      </p:sp>
      <p:pic>
        <p:nvPicPr>
          <p:cNvPr id="20482" name="Picture 2" descr="http://images.mises.org/people/spencer_herbe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896341"/>
            <a:ext cx="3429000" cy="3818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Spencer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 living organism, the biological systems work together to maintain the health of the organism… so he saw society as a set of independent parts that work together to maintain the system over time </a:t>
            </a:r>
          </a:p>
          <a:p>
            <a:r>
              <a:rPr lang="en-US" dirty="0" smtClean="0"/>
              <a:t>Took the theory of evolution to describe the nature of society: saw social change and unrest to be natural occurrences in a society’s evolution toward stability and perfection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1"/>
            <a:ext cx="8686800" cy="3733799"/>
          </a:xfrm>
        </p:spPr>
        <p:txBody>
          <a:bodyPr>
            <a:noAutofit/>
          </a:bodyPr>
          <a:lstStyle/>
          <a:p>
            <a:r>
              <a:rPr lang="en-US" sz="2600" dirty="0" smtClean="0"/>
              <a:t>Thought that since the best aspects of society will survive over time [“survival of the fittest”], we shouldn’t correct social ills </a:t>
            </a:r>
          </a:p>
          <a:p>
            <a:r>
              <a:rPr lang="en-US" sz="2600" dirty="0" smtClean="0"/>
              <a:t>Thought that the fittest societies would survive over time, which will lead to a general upgrade of the world as a whole </a:t>
            </a:r>
          </a:p>
          <a:p>
            <a:r>
              <a:rPr lang="en-US" sz="2600" dirty="0" smtClean="0"/>
              <a:t>Started type of sociology called </a:t>
            </a:r>
            <a:r>
              <a:rPr lang="en-US" sz="2600" b="1" u="sng" dirty="0" smtClean="0"/>
              <a:t>Social Darwinism:</a:t>
            </a:r>
            <a:r>
              <a:rPr lang="en-US" sz="2600" dirty="0" smtClean="0"/>
              <a:t> the perspective that holds that societies evolve toward stability and perfection </a:t>
            </a:r>
            <a:endParaRPr lang="en-US" sz="2600" dirty="0"/>
          </a:p>
        </p:txBody>
      </p:sp>
      <p:pic>
        <p:nvPicPr>
          <p:cNvPr id="23554" name="Picture 2" descr="http://www.cartoonstock.com/newscartoons/cartoonists/mgo/lowres/mgon587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962400"/>
            <a:ext cx="4648200" cy="2724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Emile Durkheim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600200"/>
            <a:ext cx="54102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1858-1917, French, taught philosophy before switching and offering the first social science course in France </a:t>
            </a:r>
          </a:p>
          <a:p>
            <a:r>
              <a:rPr lang="en-US" dirty="0" smtClean="0"/>
              <a:t>First to apply the scientific method to the study of society </a:t>
            </a:r>
          </a:p>
        </p:txBody>
      </p:sp>
      <p:pic>
        <p:nvPicPr>
          <p:cNvPr id="25602" name="Picture 2" descr="http://www.larousse.fr/encyclopedie/data/images/1310778-%C3%89mile_Durkhe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2905125" cy="5048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Durkheim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Focused on social order and like Spencer, saw society as interdependent parts that maintain the system over time  </a:t>
            </a:r>
          </a:p>
          <a:p>
            <a:pPr lvl="1"/>
            <a:r>
              <a:rPr lang="en-US" dirty="0" smtClean="0"/>
              <a:t>Saw those roles as functions</a:t>
            </a:r>
          </a:p>
          <a:p>
            <a:pPr lvl="1"/>
            <a:r>
              <a:rPr lang="en-US" dirty="0" smtClean="0"/>
              <a:t>A function is a positive consequence that an element of society has for the maintenance of the social system </a:t>
            </a:r>
          </a:p>
          <a:p>
            <a:pPr lvl="1"/>
            <a:r>
              <a:rPr lang="en-US" dirty="0" smtClean="0"/>
              <a:t>Shared beliefs and values are the glue that holds society together </a:t>
            </a:r>
          </a:p>
          <a:p>
            <a:pPr lvl="2"/>
            <a:r>
              <a:rPr lang="en-US" dirty="0" smtClean="0"/>
              <a:t>Especially how religion maintains social order and suicide </a:t>
            </a:r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Weber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1864-1920, German, doctorate from the University of Berlin, later would become Professor of Economics at the University of Heidelberg </a:t>
            </a:r>
          </a:p>
          <a:p>
            <a:r>
              <a:rPr lang="en-US" dirty="0" smtClean="0"/>
              <a:t>Founded German Sociological Society in 1910 </a:t>
            </a:r>
            <a:endParaRPr lang="en-US" dirty="0"/>
          </a:p>
        </p:txBody>
      </p:sp>
      <p:pic>
        <p:nvPicPr>
          <p:cNvPr id="26626" name="Picture 2" descr="http://anthropologyasawayofbeing.files.wordpress.com/2009/04/web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828800"/>
            <a:ext cx="3602907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Weber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Unlike other, he was interested in groups within society as a whole and so he analyzed effects of society on the individual </a:t>
            </a:r>
          </a:p>
          <a:p>
            <a:pPr lvl="1"/>
            <a:r>
              <a:rPr lang="en-US" dirty="0" smtClean="0"/>
              <a:t>Wanted sociologists to uncover feelings and thoughts of individual through a method called </a:t>
            </a:r>
            <a:r>
              <a:rPr lang="en-US" b="1" u="sng" dirty="0" err="1" smtClean="0"/>
              <a:t>Verstehen</a:t>
            </a:r>
            <a:r>
              <a:rPr lang="en-US" b="1" u="sng" dirty="0" smtClean="0"/>
              <a:t>: </a:t>
            </a:r>
            <a:r>
              <a:rPr lang="en-US" dirty="0" smtClean="0"/>
              <a:t>empathetic understanding of the meanings others attach to their actions  </a:t>
            </a:r>
          </a:p>
          <a:p>
            <a:pPr lvl="2"/>
            <a:r>
              <a:rPr lang="en-US" dirty="0" smtClean="0"/>
              <a:t>So, you put yourself in another person’s shoes and see the situation from their eyes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Weber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used concept of ideal type: description of the essential characteristics of some aspect of society </a:t>
            </a:r>
          </a:p>
          <a:p>
            <a:pPr lvl="1"/>
            <a:r>
              <a:rPr lang="en-US" dirty="0" smtClean="0"/>
              <a:t>How to figure out ideal type: </a:t>
            </a:r>
          </a:p>
          <a:p>
            <a:pPr lvl="2"/>
            <a:r>
              <a:rPr lang="en-US" dirty="0" smtClean="0"/>
              <a:t>Examine many different examples of a phenomenon and then describe the essential features </a:t>
            </a:r>
          </a:p>
          <a:p>
            <a:pPr lvl="2"/>
            <a:r>
              <a:rPr lang="en-US" dirty="0" smtClean="0"/>
              <a:t>So not all examples of this phenomenon might contain all the characteristics of the ideal type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did the field of Sociology develop?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Methods for studying physical world in a systematic and scientific manner helped them study society </a:t>
            </a:r>
          </a:p>
          <a:p>
            <a:r>
              <a:rPr lang="en-US" dirty="0" smtClean="0"/>
              <a:t>There were rapid social and political changes taking place in Europe during the 17</a:t>
            </a:r>
            <a:r>
              <a:rPr lang="en-US" baseline="30000" dirty="0" smtClean="0"/>
              <a:t>th</a:t>
            </a:r>
            <a:r>
              <a:rPr lang="en-US" dirty="0" smtClean="0"/>
              <a:t>-18</a:t>
            </a:r>
            <a:r>
              <a:rPr lang="en-US" baseline="30000" dirty="0" smtClean="0"/>
              <a:t>th</a:t>
            </a:r>
            <a:r>
              <a:rPr lang="en-US" dirty="0" smtClean="0"/>
              <a:t> centuries [Industrial Revolution]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Weber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Let’s practice..</a:t>
            </a:r>
          </a:p>
          <a:p>
            <a:pPr lvl="1"/>
            <a:r>
              <a:rPr lang="en-US" dirty="0" smtClean="0"/>
              <a:t>Describe to me your ideal mate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Describe to me your ideal school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Describe to me your ideal vacation 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</p:txBody>
      </p:sp>
      <p:pic>
        <p:nvPicPr>
          <p:cNvPr id="28674" name="Picture 2" descr="C:\Users\Fatmeh Reda\AppData\Local\Microsoft\Windows\Temporary Internet Files\Content.IE5\3GRAL1BE\MC9000836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676400"/>
            <a:ext cx="1830629" cy="1609344"/>
          </a:xfrm>
          <a:prstGeom prst="rect">
            <a:avLst/>
          </a:prstGeom>
          <a:noFill/>
        </p:spPr>
      </p:pic>
      <p:pic>
        <p:nvPicPr>
          <p:cNvPr id="28675" name="Picture 3" descr="C:\Users\Fatmeh Reda\AppData\Local\Microsoft\Windows\Temporary Internet Files\Content.IE5\3GRAL1BE\MC9004351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581400"/>
            <a:ext cx="2221860" cy="1066800"/>
          </a:xfrm>
          <a:prstGeom prst="rect">
            <a:avLst/>
          </a:prstGeom>
          <a:noFill/>
        </p:spPr>
      </p:pic>
      <p:pic>
        <p:nvPicPr>
          <p:cNvPr id="28677" name="Picture 5" descr="C:\Users\Fatmeh Reda\AppData\Local\Microsoft\Windows\Temporary Internet Files\Content.IE5\BB86IH6W\MM900236522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706664"/>
            <a:ext cx="1828800" cy="18071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</a:t>
            </a:r>
            <a:r>
              <a:rPr lang="en-US" b="1" u="sng" dirty="0" smtClean="0"/>
              <a:t> theory </a:t>
            </a:r>
            <a:r>
              <a:rPr lang="en-US" dirty="0" smtClean="0"/>
              <a:t>is a systematic explanation of the relationship among phenomena to guide their work and help interpret their findings </a:t>
            </a:r>
          </a:p>
          <a:p>
            <a:r>
              <a:rPr lang="en-US" dirty="0" smtClean="0"/>
              <a:t>A </a:t>
            </a:r>
            <a:r>
              <a:rPr lang="en-US" b="1" u="sng" dirty="0" smtClean="0"/>
              <a:t>theoretical perspective </a:t>
            </a:r>
            <a:r>
              <a:rPr lang="en-US" dirty="0" smtClean="0"/>
              <a:t>is a general set of assumptions about the nature of phenomena and it outlines certain assumptions about the nature of social life </a:t>
            </a:r>
          </a:p>
          <a:p>
            <a:pPr lvl="1"/>
            <a:r>
              <a:rPr lang="en-US" dirty="0" smtClean="0"/>
              <a:t>3 for sociology… each presents a different image of society or focuses on different aspects of social life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Sociology in North America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Early History </a:t>
            </a:r>
          </a:p>
          <a:p>
            <a:r>
              <a:rPr lang="en-US" dirty="0" smtClean="0"/>
              <a:t>University of Kansas (1890)</a:t>
            </a:r>
          </a:p>
          <a:p>
            <a:r>
              <a:rPr lang="en-US" dirty="0" smtClean="0"/>
              <a:t>University of Chicago (1892)</a:t>
            </a:r>
          </a:p>
          <a:p>
            <a:pPr lvl="1"/>
            <a:r>
              <a:rPr lang="en-US" dirty="0" smtClean="0"/>
              <a:t>developed the </a:t>
            </a:r>
            <a:r>
              <a:rPr lang="en-US" b="1" dirty="0" smtClean="0"/>
              <a:t>symbolic interactionist perspective</a:t>
            </a:r>
          </a:p>
          <a:p>
            <a:pPr lvl="1"/>
            <a:r>
              <a:rPr lang="en-US" dirty="0" smtClean="0"/>
              <a:t>dominated sociology</a:t>
            </a:r>
          </a:p>
          <a:p>
            <a:r>
              <a:rPr lang="en-US" dirty="0" smtClean="0"/>
              <a:t>Atlanta University (1897) – all black</a:t>
            </a:r>
          </a:p>
          <a:p>
            <a:r>
              <a:rPr lang="en-US" dirty="0" smtClean="0"/>
              <a:t>Many women denied faculty appointments</a:t>
            </a:r>
          </a:p>
          <a:p>
            <a:pPr lvl="1"/>
            <a:r>
              <a:rPr lang="en-US" dirty="0" smtClean="0"/>
              <a:t>Little distinction between </a:t>
            </a:r>
            <a:r>
              <a:rPr lang="en-US" b="1" dirty="0" smtClean="0"/>
              <a:t>sociology </a:t>
            </a:r>
            <a:r>
              <a:rPr lang="en-US" dirty="0" smtClean="0"/>
              <a:t>and </a:t>
            </a:r>
            <a:r>
              <a:rPr lang="en-US" b="1" dirty="0" smtClean="0"/>
              <a:t>social work</a:t>
            </a:r>
          </a:p>
          <a:p>
            <a:pPr lvl="1"/>
            <a:r>
              <a:rPr lang="en-US" b="1" dirty="0" smtClean="0"/>
              <a:t>social activism</a:t>
            </a:r>
            <a:endParaRPr 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Jane Addams and Social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came from wealth and privilege</a:t>
            </a:r>
          </a:p>
          <a:p>
            <a:r>
              <a:rPr lang="en-US" dirty="0" smtClean="0"/>
              <a:t>co-founded Hull House 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aged, immigrants, sick and poor</a:t>
            </a:r>
          </a:p>
          <a:p>
            <a:r>
              <a:rPr lang="en-US" dirty="0" smtClean="0">
                <a:sym typeface="Wingdings"/>
              </a:rPr>
              <a:t>strived to bridge gap between powerful and powerless</a:t>
            </a:r>
          </a:p>
          <a:p>
            <a:r>
              <a:rPr lang="en-US" dirty="0" smtClean="0">
                <a:sym typeface="Wingdings"/>
              </a:rPr>
              <a:t>worked with others to win the eight-hour work day and pass laws against child labor</a:t>
            </a:r>
          </a:p>
          <a:p>
            <a:r>
              <a:rPr lang="en-US" dirty="0" smtClean="0">
                <a:sym typeface="Wingdings"/>
              </a:rPr>
              <a:t>co-won the Nobel Prize for work in social reform</a:t>
            </a:r>
          </a:p>
          <a:p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only sociologist to win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W.E.B. Du Bois and Race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Became the first African American to earn a doctorate at Harvard</a:t>
            </a:r>
          </a:p>
          <a:p>
            <a:r>
              <a:rPr lang="en-US" dirty="0" smtClean="0"/>
              <a:t>Taught Greek and Latin and Wilber-Force University and then hired by Atlanta University (most of career)</a:t>
            </a:r>
          </a:p>
          <a:p>
            <a:r>
              <a:rPr lang="en-US" dirty="0" smtClean="0"/>
              <a:t>poor (couldn’t attend meeting of the American Sociological Society)</a:t>
            </a:r>
          </a:p>
          <a:p>
            <a:pPr lvl="1"/>
            <a:r>
              <a:rPr lang="en-US" dirty="0" smtClean="0"/>
              <a:t>When he could attend, subsequent meetings, hotels and restaurants would not allow him to eat or room wit the white sociologist</a:t>
            </a:r>
          </a:p>
          <a:p>
            <a:pPr lvl="1"/>
            <a:r>
              <a:rPr lang="en-US" dirty="0" smtClean="0"/>
              <a:t>US would not issue passport</a:t>
            </a:r>
          </a:p>
          <a:p>
            <a:pPr lvl="2"/>
            <a:r>
              <a:rPr lang="en-US" dirty="0" smtClean="0"/>
              <a:t>Feared he would criticize United States</a:t>
            </a:r>
          </a:p>
          <a:p>
            <a:r>
              <a:rPr lang="en-US" dirty="0" smtClean="0"/>
              <a:t>Says more successful African Americas are breaking ties with other African Americans to be accepted by whites</a:t>
            </a:r>
          </a:p>
          <a:p>
            <a:pPr lvl="2"/>
            <a:r>
              <a:rPr lang="en-US" dirty="0" smtClean="0"/>
              <a:t>Weakened and deprived African American Community	</a:t>
            </a:r>
          </a:p>
          <a:p>
            <a:r>
              <a:rPr lang="en-US" dirty="0" smtClean="0"/>
              <a:t>Founded National Association for the Advancement of Colored People (NAACP)</a:t>
            </a:r>
          </a:p>
          <a:p>
            <a:r>
              <a:rPr lang="en-US" dirty="0" smtClean="0"/>
              <a:t>Was neglected; sociology rediscovered and receiving respect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Talcott</a:t>
            </a:r>
            <a:r>
              <a:rPr lang="en-US" dirty="0" smtClean="0"/>
              <a:t> Parsons and C. Wright Mills: Theory vs.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reform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social theory</a:t>
            </a:r>
          </a:p>
          <a:p>
            <a:r>
              <a:rPr lang="en-US" dirty="0" smtClean="0">
                <a:sym typeface="Wingdings"/>
              </a:rPr>
              <a:t>Parsons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abstract models of society</a:t>
            </a:r>
          </a:p>
          <a:p>
            <a:pPr lvl="1"/>
            <a:r>
              <a:rPr lang="en-US" dirty="0" smtClean="0">
                <a:sym typeface="Wingdings"/>
              </a:rPr>
              <a:t>Influenced a generation of </a:t>
            </a:r>
            <a:r>
              <a:rPr lang="en-US" dirty="0" err="1" smtClean="0">
                <a:sym typeface="Wingdings"/>
              </a:rPr>
              <a:t>sociolgists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Mills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urged return to reform</a:t>
            </a:r>
          </a:p>
          <a:p>
            <a:pPr lvl="1"/>
            <a:r>
              <a:rPr lang="en-US" dirty="0" smtClean="0">
                <a:sym typeface="Wingdings"/>
              </a:rPr>
              <a:t>Saw coalescing of interest on the </a:t>
            </a:r>
            <a:r>
              <a:rPr lang="en-US" b="1" dirty="0" smtClean="0">
                <a:sym typeface="Wingdings"/>
              </a:rPr>
              <a:t>power elite </a:t>
            </a:r>
            <a:r>
              <a:rPr lang="en-US" dirty="0" smtClean="0">
                <a:sym typeface="Wingdings"/>
              </a:rPr>
              <a:t>(top leaders of business, politics and military) as a threat to freedom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Continuing Tension and Rise of Applied Sociology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applied sociology </a:t>
            </a:r>
            <a:r>
              <a:rPr lang="en-US" dirty="0" smtClean="0"/>
              <a:t>– use of sociology to solve problems from the micro level of family relationships to the macro level of crime and pollution</a:t>
            </a:r>
          </a:p>
          <a:p>
            <a:pPr lvl="1"/>
            <a:r>
              <a:rPr lang="en-US" dirty="0" smtClean="0"/>
              <a:t>EXAMPLE: founding the NAACP</a:t>
            </a:r>
          </a:p>
          <a:p>
            <a:pPr lvl="1"/>
            <a:r>
              <a:rPr lang="en-US" dirty="0" smtClean="0"/>
              <a:t>middle ground between observation and social reform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9933FF"/>
                </a:solidFill>
              </a:rPr>
              <a:t>Sociological Perspectives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buClr>
                <a:srgbClr val="9933FF"/>
              </a:buClr>
            </a:pPr>
            <a:r>
              <a:rPr lang="en-US" u="sng" smtClean="0"/>
              <a:t>Theories-</a:t>
            </a:r>
            <a:r>
              <a:rPr lang="en-US" smtClean="0"/>
              <a:t> An explanation of relationships between elements in society.</a:t>
            </a:r>
          </a:p>
          <a:p>
            <a:pPr eaLnBrk="1" hangingPunct="1">
              <a:buClr>
                <a:srgbClr val="9933FF"/>
              </a:buClr>
            </a:pPr>
            <a:endParaRPr lang="en-US" smtClean="0"/>
          </a:p>
          <a:p>
            <a:pPr eaLnBrk="1" hangingPunct="1">
              <a:buClr>
                <a:srgbClr val="9933FF"/>
              </a:buClr>
            </a:pPr>
            <a:r>
              <a:rPr lang="en-US" u="sng" smtClean="0"/>
              <a:t>Theoretical Perspectives-</a:t>
            </a:r>
            <a:r>
              <a:rPr lang="en-US" smtClean="0"/>
              <a:t> A general set of assumptions and ideas about social life.</a:t>
            </a:r>
          </a:p>
          <a:p>
            <a:pPr eaLnBrk="1" hangingPunct="1">
              <a:buClr>
                <a:srgbClr val="9933FF"/>
              </a:buClr>
            </a:pPr>
            <a:endParaRPr lang="en-US" smtClean="0"/>
          </a:p>
          <a:p>
            <a:pPr eaLnBrk="1" hangingPunct="1">
              <a:buClr>
                <a:srgbClr val="9933FF"/>
              </a:buClr>
            </a:pPr>
            <a:r>
              <a:rPr lang="en-US" smtClean="0"/>
              <a:t>Three Sociological Perspectives:</a:t>
            </a:r>
          </a:p>
          <a:p>
            <a:pPr eaLnBrk="1" hangingPunct="1">
              <a:buClr>
                <a:srgbClr val="9933FF"/>
              </a:buCl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>
                <a:solidFill>
                  <a:srgbClr val="9933FF"/>
                </a:solidFill>
              </a:rPr>
              <a:t>Functionalist, Conflict, and Interactionist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9933FF"/>
                </a:solidFill>
              </a:rPr>
              <a:t>Interactionist Perspective </a:t>
            </a:r>
            <a:r>
              <a:rPr lang="en-US" sz="2000" b="1" smtClean="0">
                <a:solidFill>
                  <a:srgbClr val="9933FF"/>
                </a:solidFill>
              </a:rPr>
              <a:t>(MICRO)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4724400"/>
          </a:xfrm>
        </p:spPr>
        <p:txBody>
          <a:bodyPr>
            <a:normAutofit/>
          </a:bodyPr>
          <a:lstStyle/>
          <a:p>
            <a:pPr eaLnBrk="1" hangingPunct="1">
              <a:buClr>
                <a:srgbClr val="9933FF"/>
              </a:buClr>
              <a:defRPr/>
            </a:pPr>
            <a:r>
              <a:rPr lang="en-US" dirty="0" smtClean="0"/>
              <a:t>Focus on how </a:t>
            </a:r>
            <a:r>
              <a:rPr lang="en-US" u="sng" dirty="0" smtClean="0"/>
              <a:t>Individuals</a:t>
            </a:r>
            <a:r>
              <a:rPr lang="en-US" dirty="0" smtClean="0"/>
              <a:t> interact with one another in society.</a:t>
            </a:r>
          </a:p>
          <a:p>
            <a:pPr lvl="1">
              <a:buClr>
                <a:srgbClr val="9933FF"/>
              </a:buClr>
              <a:defRPr/>
            </a:pPr>
            <a:r>
              <a:rPr lang="en-US" dirty="0" smtClean="0"/>
              <a:t>Individuals evaluate their own conduct by comparing themselves with others</a:t>
            </a:r>
          </a:p>
          <a:p>
            <a:pPr lvl="1">
              <a:buClr>
                <a:srgbClr val="9933FF"/>
              </a:buClr>
              <a:defRPr/>
            </a:pPr>
            <a:r>
              <a:rPr lang="en-US" dirty="0" smtClean="0"/>
              <a:t>Society is composed of </a:t>
            </a:r>
            <a:r>
              <a:rPr lang="en-US" u="sng" dirty="0" smtClean="0"/>
              <a:t>symbols</a:t>
            </a:r>
            <a:r>
              <a:rPr lang="en-US" dirty="0" smtClean="0"/>
              <a:t> and </a:t>
            </a:r>
            <a:r>
              <a:rPr lang="en-US" u="sng" dirty="0" smtClean="0"/>
              <a:t>shared perceptions</a:t>
            </a:r>
            <a:r>
              <a:rPr lang="en-US" dirty="0" smtClean="0"/>
              <a:t> that people use to establish meaning and develop views of the world.</a:t>
            </a:r>
          </a:p>
          <a:p>
            <a:pPr lvl="2">
              <a:buClr>
                <a:srgbClr val="9933FF"/>
              </a:buClr>
              <a:defRPr/>
            </a:pPr>
            <a:r>
              <a:rPr lang="en-US" dirty="0" smtClean="0"/>
              <a:t>Symbols – things to which we attach meaning</a:t>
            </a:r>
          </a:p>
          <a:p>
            <a:pPr lvl="3">
              <a:buClr>
                <a:srgbClr val="9933FF"/>
              </a:buClr>
              <a:defRPr/>
            </a:pPr>
            <a:r>
              <a:rPr lang="en-US" dirty="0" smtClean="0"/>
              <a:t>Used to define relationships (Examples: brother, sister, etc.)</a:t>
            </a:r>
          </a:p>
          <a:p>
            <a:pPr lvl="3">
              <a:buClr>
                <a:srgbClr val="9933FF"/>
              </a:buClr>
              <a:buNone/>
              <a:defRPr/>
            </a:pPr>
            <a:endParaRPr lang="en-US" dirty="0" smtClean="0"/>
          </a:p>
          <a:p>
            <a:pPr eaLnBrk="1" hangingPunct="1">
              <a:buClr>
                <a:srgbClr val="9933FF"/>
              </a:buClr>
              <a:defRPr/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822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Important People: Max Weber, Charles Hooley, William Thomas, George Mead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Without symbols, our social life would be no more sophisticated than that of animals</a:t>
            </a:r>
          </a:p>
          <a:p>
            <a:r>
              <a:rPr lang="en-US" dirty="0" smtClean="0"/>
              <a:t>Symbols allow relationships to exit</a:t>
            </a:r>
          </a:p>
          <a:p>
            <a:pPr lvl="1"/>
            <a:r>
              <a:rPr lang="en-US" dirty="0" smtClean="0"/>
              <a:t>Without them, we could not coordinate our actions with others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Applying Symbolic Interactionism: Divorce Rates (p. 23-25)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Revolution 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Program Files\Microsoft Office\MEDIA\CAGCAT10\j0285360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200" y="228600"/>
            <a:ext cx="1606487" cy="1981200"/>
          </a:xfrm>
          <a:prstGeom prst="rect">
            <a:avLst/>
          </a:prstGeom>
          <a:noFill/>
        </p:spPr>
      </p:pic>
      <p:pic>
        <p:nvPicPr>
          <p:cNvPr id="1027" name="Picture 3" descr="C:\Users\Fatmeh Reda\AppData\Local\Microsoft\Windows\Temporary Internet Files\Content.IE5\BB86IH6W\MM900283759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05700" y="1981200"/>
            <a:ext cx="1638300" cy="1215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68362"/>
          </a:xfrm>
        </p:spPr>
        <p:txBody>
          <a:bodyPr/>
          <a:lstStyle/>
          <a:p>
            <a:r>
              <a:rPr lang="en-US" dirty="0" smtClean="0"/>
              <a:t>#1 Functionalist Perspective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3276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Supported by Spencer and Durkheim</a:t>
            </a:r>
          </a:p>
          <a:p>
            <a:r>
              <a:rPr lang="en-US" b="1" u="sng" dirty="0" smtClean="0"/>
              <a:t>Definition: </a:t>
            </a:r>
            <a:r>
              <a:rPr lang="en-US" dirty="0" smtClean="0"/>
              <a:t>See society as a set of interrelated parts that work together to produce a stable social system </a:t>
            </a:r>
          </a:p>
          <a:p>
            <a:r>
              <a:rPr lang="en-US" dirty="0" smtClean="0"/>
              <a:t>Society held together through consensus because most people agree on what’s best for society so they work together to ensure that it runs smoothly </a:t>
            </a:r>
          </a:p>
        </p:txBody>
      </p:sp>
      <p:pic>
        <p:nvPicPr>
          <p:cNvPr id="29698" name="Picture 2" descr="C:\Users\Fatmeh Reda\AppData\Local\Microsoft\Windows\Temporary Internet Files\Content.IE5\BB86IH6W\MP90031656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97680"/>
            <a:ext cx="3276600" cy="2560320"/>
          </a:xfrm>
          <a:prstGeom prst="rect">
            <a:avLst/>
          </a:prstGeom>
          <a:noFill/>
        </p:spPr>
      </p:pic>
      <p:pic>
        <p:nvPicPr>
          <p:cNvPr id="29700" name="Picture 4" descr="C:\Users\Fatmeh Reda\AppData\Local\Microsoft\Windows\Temporary Internet Files\Content.IE5\K38S9175\MP90031656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297680"/>
            <a:ext cx="3657600" cy="2560320"/>
          </a:xfrm>
          <a:prstGeom prst="rect">
            <a:avLst/>
          </a:prstGeom>
          <a:noFill/>
        </p:spPr>
      </p:pic>
      <p:pic>
        <p:nvPicPr>
          <p:cNvPr id="29699" name="Picture 3" descr="C:\Users\Fatmeh Reda\AppData\Local\Microsoft\Windows\Temporary Internet Files\Content.IE5\M21I9DF9\MP90031655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4267200"/>
            <a:ext cx="36576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View the different parts of society in terms of their functions for society, and there’s 2 types: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smtClean="0"/>
              <a:t>Positive</a:t>
            </a:r>
            <a:r>
              <a:rPr lang="en-US" dirty="0" smtClean="0"/>
              <a:t> consequence for society </a:t>
            </a:r>
          </a:p>
          <a:p>
            <a:pPr lvl="2"/>
            <a:r>
              <a:rPr lang="en-US" dirty="0" smtClean="0"/>
              <a:t>i.e. division of labor, educatio</a:t>
            </a:r>
            <a:r>
              <a:rPr lang="en-US" dirty="0"/>
              <a:t>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Since not everything in society is positive, a dysfunction is the </a:t>
            </a:r>
            <a:r>
              <a:rPr lang="en-US" u="sng" dirty="0" smtClean="0"/>
              <a:t>negative</a:t>
            </a:r>
            <a:r>
              <a:rPr lang="en-US" dirty="0" smtClean="0"/>
              <a:t> consequence an element has for the stability of the social system </a:t>
            </a:r>
          </a:p>
          <a:p>
            <a:pPr lvl="2"/>
            <a:r>
              <a:rPr lang="en-US" dirty="0" smtClean="0"/>
              <a:t>i.e. crime, drugs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4582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Functions can also be</a:t>
            </a:r>
          </a:p>
          <a:p>
            <a:pPr marL="971550" lvl="1" indent="-514350">
              <a:buAutoNum type="arabicPeriod"/>
            </a:pPr>
            <a:r>
              <a:rPr lang="en-US" b="1" u="sng" dirty="0" smtClean="0"/>
              <a:t>Manifest Function- </a:t>
            </a:r>
            <a:r>
              <a:rPr lang="en-US" dirty="0" smtClean="0"/>
              <a:t>intended and recognized consequence of some element of society…you know why it was made</a:t>
            </a:r>
          </a:p>
          <a:p>
            <a:pPr marL="971550" lvl="1" indent="-514350">
              <a:buNone/>
            </a:pPr>
            <a:r>
              <a:rPr lang="en-US" dirty="0"/>
              <a:t>	</a:t>
            </a:r>
            <a:r>
              <a:rPr lang="en-US" dirty="0" smtClean="0"/>
              <a:t>	--- Ex: cars: a manifest function is to provide fast transportation from one place to another</a:t>
            </a:r>
          </a:p>
          <a:p>
            <a:pPr marL="971550" lvl="1" indent="-514350">
              <a:buNone/>
            </a:pPr>
            <a:endParaRPr lang="en-US" dirty="0" smtClean="0"/>
          </a:p>
          <a:p>
            <a:pPr marL="971550" lvl="1" indent="-514350">
              <a:buNone/>
            </a:pPr>
            <a:r>
              <a:rPr lang="en-US" dirty="0" smtClean="0"/>
              <a:t>2.   </a:t>
            </a:r>
            <a:r>
              <a:rPr lang="en-US" b="1" u="sng" dirty="0" smtClean="0"/>
              <a:t>Latent function- </a:t>
            </a:r>
            <a:r>
              <a:rPr lang="en-US" dirty="0" smtClean="0"/>
              <a:t>unintended and unrecognized consequence of an element of society…something it does but it wasn’t meant to do it</a:t>
            </a:r>
          </a:p>
          <a:p>
            <a:pPr marL="1828800" lvl="3" indent="-514350">
              <a:buNone/>
            </a:pPr>
            <a:r>
              <a:rPr lang="en-US" dirty="0"/>
              <a:t>	</a:t>
            </a:r>
            <a:r>
              <a:rPr lang="en-US" sz="2800" dirty="0" smtClean="0"/>
              <a:t>---Ex: cars: use cards to show your social standing and display your wealth </a:t>
            </a:r>
            <a:endParaRPr lang="en-US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#2 Conflict Perspective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62484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Supported by Marx </a:t>
            </a:r>
          </a:p>
          <a:p>
            <a:r>
              <a:rPr lang="en-US" dirty="0" smtClean="0"/>
              <a:t>Definition: focus on the forces of society that promote competition and change</a:t>
            </a:r>
          </a:p>
          <a:p>
            <a:r>
              <a:rPr lang="en-US" dirty="0" smtClean="0"/>
              <a:t>Interested in how those who possess power control those with less power ..</a:t>
            </a:r>
          </a:p>
          <a:p>
            <a:pPr lvl="1"/>
            <a:r>
              <a:rPr lang="en-US" dirty="0" smtClean="0"/>
              <a:t>Look at violent conflict</a:t>
            </a:r>
          </a:p>
          <a:p>
            <a:pPr lvl="1"/>
            <a:r>
              <a:rPr lang="en-US" dirty="0" smtClean="0"/>
              <a:t>Look at nonviolent competition between groups in society like men and women, old and young, white and black </a:t>
            </a:r>
          </a:p>
          <a:p>
            <a:pPr lvl="1"/>
            <a:r>
              <a:rPr lang="en-US" dirty="0" smtClean="0"/>
              <a:t>Study things like decision making in the family, labor dispute, relationships among races </a:t>
            </a:r>
          </a:p>
        </p:txBody>
      </p:sp>
      <p:pic>
        <p:nvPicPr>
          <p:cNvPr id="30722" name="Picture 2" descr="C:\Users\Fatmeh Reda\AppData\Local\Microsoft\Windows\Temporary Internet Files\Content.IE5\K38S9175\MP90044907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914400"/>
            <a:ext cx="2610914" cy="2286000"/>
          </a:xfrm>
          <a:prstGeom prst="rect">
            <a:avLst/>
          </a:prstGeom>
          <a:noFill/>
        </p:spPr>
      </p:pic>
      <p:pic>
        <p:nvPicPr>
          <p:cNvPr id="30724" name="Picture 4" descr="C:\Users\Fatmeh Reda\AppData\Local\Microsoft\Windows\Temporary Internet Files\Content.IE5\K38S9175\MC9000549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733800"/>
            <a:ext cx="2667924" cy="2384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 smtClean="0"/>
              <a:t>The basis of social conflict is competition over scarce resources like power and wealth </a:t>
            </a:r>
          </a:p>
          <a:p>
            <a:pPr lvl="1"/>
            <a:r>
              <a:rPr lang="en-US" dirty="0" smtClean="0"/>
              <a:t>Once a group gains society’s resources, they establish rules and procedures that protect their interests at the expense of other groups </a:t>
            </a:r>
          </a:p>
          <a:p>
            <a:pPr lvl="1"/>
            <a:r>
              <a:rPr lang="en-US" dirty="0" smtClean="0"/>
              <a:t>Inequality leads to social conflict when those with less power attempt to gain access to desired resources, and those with power try to keep </a:t>
            </a:r>
            <a:r>
              <a:rPr lang="en-US" dirty="0"/>
              <a:t>i</a:t>
            </a:r>
            <a:r>
              <a:rPr lang="en-US" dirty="0" smtClean="0"/>
              <a:t>t </a:t>
            </a:r>
          </a:p>
          <a:p>
            <a:pPr lvl="1"/>
            <a:r>
              <a:rPr lang="en-US" dirty="0" smtClean="0"/>
              <a:t>Conflict ----</a:t>
            </a:r>
            <a:r>
              <a:rPr lang="en-US" dirty="0" smtClean="0">
                <a:sym typeface="Wingdings" pitchFamily="2" charset="2"/>
              </a:rPr>
              <a:t>---&gt; social change 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 Interactionist Perspective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553200" cy="4525963"/>
          </a:xfrm>
        </p:spPr>
        <p:txBody>
          <a:bodyPr/>
          <a:lstStyle/>
          <a:p>
            <a:r>
              <a:rPr lang="en-US" dirty="0" smtClean="0"/>
              <a:t>Supported by Weber</a:t>
            </a:r>
          </a:p>
          <a:p>
            <a:r>
              <a:rPr lang="en-US" b="1" u="sng" dirty="0" smtClean="0"/>
              <a:t>Definition: </a:t>
            </a:r>
            <a:r>
              <a:rPr lang="en-US" dirty="0" smtClean="0"/>
              <a:t>focus on how individuals interact with one another on society in society and how they respond to one another in everyday situations </a:t>
            </a:r>
          </a:p>
          <a:p>
            <a:pPr lvl="1"/>
            <a:r>
              <a:rPr lang="en-US" dirty="0" smtClean="0"/>
              <a:t>Interested in the meanings individuals attach to their own actions and to the actions of others </a:t>
            </a:r>
            <a:endParaRPr lang="en-US" dirty="0"/>
          </a:p>
        </p:txBody>
      </p:sp>
      <p:pic>
        <p:nvPicPr>
          <p:cNvPr id="31746" name="Picture 2" descr="C:\Users\Fatmeh Reda\AppData\Local\Microsoft\Windows\Temporary Internet Files\Content.IE5\K38S9175\MP91022070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2514600" cy="2439115"/>
          </a:xfrm>
          <a:prstGeom prst="rect">
            <a:avLst/>
          </a:prstGeom>
          <a:noFill/>
        </p:spPr>
      </p:pic>
      <p:pic>
        <p:nvPicPr>
          <p:cNvPr id="31747" name="Picture 3" descr="C:\Users\Fatmeh Reda\AppData\Local\Microsoft\Windows\Temporary Internet Files\Content.IE5\3GRAL1BE\MP90040032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57600"/>
            <a:ext cx="2514600" cy="26715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Interested in the role of symbols which are anything that stands for something else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members of society must agree on the meaning</a:t>
            </a:r>
          </a:p>
          <a:p>
            <a:pPr lvl="1"/>
            <a:r>
              <a:rPr lang="en-US" dirty="0" smtClean="0"/>
              <a:t>Could be </a:t>
            </a:r>
          </a:p>
          <a:p>
            <a:pPr lvl="2"/>
            <a:r>
              <a:rPr lang="en-US" dirty="0" smtClean="0"/>
              <a:t>Physical objects: flag, evil eye </a:t>
            </a:r>
          </a:p>
          <a:p>
            <a:pPr lvl="2"/>
            <a:r>
              <a:rPr lang="en-US" dirty="0" smtClean="0"/>
              <a:t>Gestures: military salute, hand shake, thumbs up</a:t>
            </a:r>
            <a:endParaRPr lang="en-US" dirty="0"/>
          </a:p>
          <a:p>
            <a:pPr lvl="2"/>
            <a:r>
              <a:rPr lang="en-US" dirty="0" smtClean="0"/>
              <a:t>Words: love </a:t>
            </a:r>
          </a:p>
          <a:p>
            <a:pPr lvl="2"/>
            <a:r>
              <a:rPr lang="en-US" dirty="0" smtClean="0"/>
              <a:t>Events: 4</a:t>
            </a:r>
            <a:r>
              <a:rPr lang="en-US" baseline="30000" dirty="0" smtClean="0"/>
              <a:t>th</a:t>
            </a:r>
            <a:r>
              <a:rPr lang="en-US" dirty="0" smtClean="0"/>
              <a:t> of July, </a:t>
            </a:r>
            <a:r>
              <a:rPr lang="en-US" dirty="0" err="1" smtClean="0"/>
              <a:t>Eid</a:t>
            </a:r>
            <a:r>
              <a:rPr lang="en-US" dirty="0" smtClean="0"/>
              <a:t> Al-</a:t>
            </a:r>
            <a:r>
              <a:rPr lang="en-US" dirty="0" err="1" smtClean="0"/>
              <a:t>Adha</a:t>
            </a:r>
            <a:r>
              <a:rPr lang="en-US" dirty="0" smtClean="0"/>
              <a:t>, Christmas </a:t>
            </a:r>
          </a:p>
          <a:p>
            <a:pPr lvl="1"/>
            <a:r>
              <a:rPr lang="en-US" dirty="0" smtClean="0"/>
              <a:t>Focus on interaction between people that takes places through the use of symbols, which is called symbolic interaction 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Three At Once</a:t>
            </a:r>
            <a:br>
              <a:rPr lang="en-US" dirty="0" smtClean="0"/>
            </a:br>
            <a:r>
              <a:rPr lang="en-US" sz="4000" dirty="0" smtClean="0"/>
              <a:t>Scenario: Worker Strike at the Ford Plant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332037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Sociological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order to collect data, or scientific information, on society and human behavior, use the following:</a:t>
            </a:r>
          </a:p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FF0000"/>
                </a:solidFill>
              </a:rPr>
              <a:t>Historical method: </a:t>
            </a:r>
            <a:r>
              <a:rPr lang="en-US" dirty="0" smtClean="0"/>
              <a:t>examine materials from the past</a:t>
            </a:r>
          </a:p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FF0000"/>
                </a:solidFill>
              </a:rPr>
              <a:t>Content analysis: </a:t>
            </a:r>
            <a:r>
              <a:rPr lang="en-US" dirty="0" smtClean="0"/>
              <a:t>count the number of times a particular word, phrase, idea, event, or symbol appears in a given context..best to analyze forms of communication 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172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3. Survey: </a:t>
            </a:r>
            <a:r>
              <a:rPr lang="en-US" dirty="0" smtClean="0"/>
              <a:t>collect data on attitudes and opinions from large numbers of people through questionnaires or interviews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4. Observation: </a:t>
            </a:r>
            <a:r>
              <a:rPr lang="en-US" dirty="0" smtClean="0"/>
              <a:t>watch the behavior of individuals in actual social setting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--detached observation: from a distance and don’t know they’re observed; more natural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--participant observation: observers are involved in the situation 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5. Case study: </a:t>
            </a:r>
            <a:r>
              <a:rPr lang="en-US" dirty="0" smtClean="0"/>
              <a:t>intensive analysis of a person, group, event or problem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6. Statistical analysis: </a:t>
            </a:r>
            <a:r>
              <a:rPr lang="en-US" dirty="0" smtClean="0"/>
              <a:t>use of mathematical data and analyzing data already collected to determine strength of the relationship that may exist between two or more variable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Sociology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524001"/>
          </a:xfrm>
        </p:spPr>
        <p:txBody>
          <a:bodyPr/>
          <a:lstStyle/>
          <a:p>
            <a:r>
              <a:rPr lang="en-US" dirty="0" smtClean="0"/>
              <a:t>Study the following pictures. Why did sociology develop during these time periods?</a:t>
            </a:r>
            <a:endParaRPr lang="en-US" dirty="0"/>
          </a:p>
        </p:txBody>
      </p:sp>
      <p:pic>
        <p:nvPicPr>
          <p:cNvPr id="4" name="Picture 9" descr="poll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895600"/>
            <a:ext cx="4114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250px-Prise_de_la_Bastille">
            <a:hlinkClick r:id="rId4" tooltip="Prise de la Bastille.jpg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2895600"/>
            <a:ext cx="396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Sociology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r>
              <a:rPr lang="en-US" dirty="0" smtClean="0"/>
              <a:t>upheaval</a:t>
            </a:r>
          </a:p>
          <a:p>
            <a:pPr lvl="1"/>
            <a:r>
              <a:rPr lang="en-US" dirty="0" smtClean="0"/>
              <a:t>People forced to rethink social life</a:t>
            </a:r>
          </a:p>
          <a:p>
            <a:r>
              <a:rPr lang="en-US" dirty="0" smtClean="0"/>
              <a:t>T</a:t>
            </a:r>
            <a:r>
              <a:rPr lang="en-US" dirty="0" smtClean="0"/>
              <a:t>radition </a:t>
            </a:r>
            <a:r>
              <a:rPr lang="en-US" dirty="0" err="1" smtClean="0"/>
              <a:t>vs</a:t>
            </a:r>
            <a:r>
              <a:rPr lang="en-US" dirty="0" smtClean="0"/>
              <a:t> Science</a:t>
            </a:r>
            <a:endParaRPr lang="en-US" dirty="0" smtClean="0"/>
          </a:p>
          <a:p>
            <a:pPr lvl="2"/>
            <a:r>
              <a:rPr lang="en-US" dirty="0" smtClean="0"/>
              <a:t>Success of natural sciences</a:t>
            </a:r>
          </a:p>
          <a:p>
            <a:pPr lvl="3"/>
            <a:r>
              <a:rPr lang="en-US" dirty="0" smtClean="0"/>
              <a:t>Failed by tradition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people turn to scientific method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Early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in the 19</a:t>
            </a:r>
            <a:r>
              <a:rPr lang="en-US" baseline="30000" dirty="0" smtClean="0"/>
              <a:t>th</a:t>
            </a:r>
            <a:r>
              <a:rPr lang="en-US" dirty="0" smtClean="0"/>
              <a:t> century in France, Germany, and England</a:t>
            </a:r>
          </a:p>
          <a:p>
            <a:r>
              <a:rPr lang="en-US" dirty="0" smtClean="0"/>
              <a:t>Most influential sociologists:</a:t>
            </a:r>
          </a:p>
          <a:p>
            <a:pPr lvl="1"/>
            <a:r>
              <a:rPr lang="en-US" dirty="0" err="1" smtClean="0"/>
              <a:t>Auguste</a:t>
            </a:r>
            <a:r>
              <a:rPr lang="en-US" dirty="0" smtClean="0"/>
              <a:t> Comte</a:t>
            </a:r>
          </a:p>
          <a:p>
            <a:pPr lvl="1"/>
            <a:r>
              <a:rPr lang="en-US" dirty="0" smtClean="0"/>
              <a:t>Karl Marx</a:t>
            </a:r>
          </a:p>
          <a:p>
            <a:pPr lvl="1"/>
            <a:r>
              <a:rPr lang="en-US" dirty="0" smtClean="0"/>
              <a:t>Herbert Spencer</a:t>
            </a:r>
          </a:p>
          <a:p>
            <a:pPr lvl="1"/>
            <a:r>
              <a:rPr lang="en-US" dirty="0" smtClean="0"/>
              <a:t>Emile Durkheim</a:t>
            </a:r>
          </a:p>
          <a:p>
            <a:pPr lvl="1"/>
            <a:r>
              <a:rPr lang="en-US" dirty="0" smtClean="0"/>
              <a:t>Max Weber </a:t>
            </a:r>
            <a:endParaRPr lang="en-US" dirty="0"/>
          </a:p>
        </p:txBody>
      </p:sp>
      <p:pic>
        <p:nvPicPr>
          <p:cNvPr id="2052" name="Picture 4" descr="http://newspaper.li/static/f426f72f86d514a8e2cda8b0d1be2aa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743200"/>
            <a:ext cx="3162120" cy="3286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Auguste</a:t>
            </a:r>
            <a:r>
              <a:rPr lang="en-US" dirty="0" smtClean="0"/>
              <a:t> Comte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9530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1798-1857, French, Founder of Sociology because he first used the term </a:t>
            </a:r>
            <a:r>
              <a:rPr lang="en-US" i="1" dirty="0" smtClean="0"/>
              <a:t>Sociology </a:t>
            </a:r>
            <a:r>
              <a:rPr lang="en-US" dirty="0" smtClean="0"/>
              <a:t>as the study of society </a:t>
            </a:r>
          </a:p>
          <a:p>
            <a:r>
              <a:rPr lang="en-US" dirty="0" smtClean="0"/>
              <a:t>Believed sociologists should use the scientific methods to uncover the laws that govern the operation of society </a:t>
            </a:r>
          </a:p>
          <a:p>
            <a:r>
              <a:rPr lang="en-US" dirty="0" smtClean="0"/>
              <a:t>Lived during the French Revolution and believed his philosophy would bring stability to the world </a:t>
            </a:r>
            <a:endParaRPr lang="en-US" dirty="0"/>
          </a:p>
        </p:txBody>
      </p:sp>
      <p:pic>
        <p:nvPicPr>
          <p:cNvPr id="17410" name="Picture 2" descr="http://www.blupete.com/Literature/Biographies/Philosophy/Portraits/com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547" y="1905000"/>
            <a:ext cx="3672453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Comte Cont.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Concerned with two things: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Order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Change </a:t>
            </a:r>
          </a:p>
          <a:p>
            <a:pPr marL="571500" indent="-514350"/>
            <a:r>
              <a:rPr lang="en-US" dirty="0" smtClean="0"/>
              <a:t>Used the term </a:t>
            </a:r>
            <a:r>
              <a:rPr lang="en-US" b="1" u="sng" dirty="0" smtClean="0"/>
              <a:t>social statics </a:t>
            </a:r>
            <a:r>
              <a:rPr lang="en-US" dirty="0" smtClean="0"/>
              <a:t>to describe the processes by which the overall structure of a society remains relatively stable, or unchanged, over time… relates to order </a:t>
            </a:r>
          </a:p>
          <a:p>
            <a:pPr marL="571500" indent="-514350"/>
            <a:r>
              <a:rPr lang="en-US" dirty="0" smtClean="0"/>
              <a:t>Used the term </a:t>
            </a:r>
            <a:r>
              <a:rPr lang="en-US" b="1" u="sng" dirty="0" smtClean="0"/>
              <a:t>social dynamics </a:t>
            </a:r>
            <a:r>
              <a:rPr lang="en-US" dirty="0" smtClean="0"/>
              <a:t>to the processes by which elements within the society change in a systematic fashion to allow for social development … relates to change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Karl Marx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4800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1818-1883, German, middle-class parents</a:t>
            </a:r>
          </a:p>
          <a:p>
            <a:r>
              <a:rPr lang="en-US" dirty="0" smtClean="0"/>
              <a:t>Got his doctorate from the University of Berlin, never taught, and instead chose to work for a radical newspaper which ended up being shut down by the government for its political view</a:t>
            </a:r>
          </a:p>
          <a:p>
            <a:r>
              <a:rPr lang="en-US" dirty="0" smtClean="0"/>
              <a:t>Moved to Paris but was expelled from there at the request of the German government…moved to Brussels and then London </a:t>
            </a:r>
            <a:endParaRPr lang="en-US" dirty="0"/>
          </a:p>
        </p:txBody>
      </p:sp>
      <p:pic>
        <p:nvPicPr>
          <p:cNvPr id="18434" name="Picture 2" descr="http://www.spartacus.schoolnet.co.uk/TUmarx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3122341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2038</Words>
  <Application>Microsoft Office PowerPoint</Application>
  <PresentationFormat>On-screen Show (4:3)</PresentationFormat>
  <Paragraphs>222</Paragraphs>
  <Slides>39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Chapter 1- Section 2 The Development of Sociology</vt:lpstr>
      <vt:lpstr>Why did the field of Sociology develop?</vt:lpstr>
      <vt:lpstr>Industrial Revolution </vt:lpstr>
      <vt:lpstr>History of Sociology</vt:lpstr>
      <vt:lpstr>Origins of Sociology</vt:lpstr>
      <vt:lpstr>The Early Years</vt:lpstr>
      <vt:lpstr>Auguste Comte </vt:lpstr>
      <vt:lpstr>Comte Cont. </vt:lpstr>
      <vt:lpstr>Karl Marx </vt:lpstr>
      <vt:lpstr>Marx Cont. </vt:lpstr>
      <vt:lpstr>Slide 11</vt:lpstr>
      <vt:lpstr>Herbert Spencer </vt:lpstr>
      <vt:lpstr>Spencer Cont. </vt:lpstr>
      <vt:lpstr>Slide 14</vt:lpstr>
      <vt:lpstr>Emile Durkheim </vt:lpstr>
      <vt:lpstr>Durkheim Cont. </vt:lpstr>
      <vt:lpstr>Max Weber </vt:lpstr>
      <vt:lpstr>Weber Cont. </vt:lpstr>
      <vt:lpstr>Weber Cont. </vt:lpstr>
      <vt:lpstr>Weber Cont. </vt:lpstr>
      <vt:lpstr>Current Perspectives</vt:lpstr>
      <vt:lpstr>Sociology in North America</vt:lpstr>
      <vt:lpstr>Jane Addams and Social Reform</vt:lpstr>
      <vt:lpstr>W.E.B. Du Bois and Race Relations</vt:lpstr>
      <vt:lpstr>Talcott Parsons and C. Wright Mills: Theory vs. Reform</vt:lpstr>
      <vt:lpstr>Continuing Tension and Rise of Applied Sociology </vt:lpstr>
      <vt:lpstr>Sociological Perspectives</vt:lpstr>
      <vt:lpstr>Interactionist Perspective (MICRO)</vt:lpstr>
      <vt:lpstr>Symbols</vt:lpstr>
      <vt:lpstr>#1 Functionalist Perspective </vt:lpstr>
      <vt:lpstr>Slide 31</vt:lpstr>
      <vt:lpstr>Slide 32</vt:lpstr>
      <vt:lpstr>#2 Conflict Perspective </vt:lpstr>
      <vt:lpstr>Slide 34</vt:lpstr>
      <vt:lpstr>#3 Interactionist Perspective </vt:lpstr>
      <vt:lpstr>Slide 36</vt:lpstr>
      <vt:lpstr>All Three At Once Scenario: Worker Strike at the Ford Plant</vt:lpstr>
      <vt:lpstr>What are the Sociological Methods</vt:lpstr>
      <vt:lpstr>Slide 39</vt:lpstr>
    </vt:vector>
  </TitlesOfParts>
  <Company>Reda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Section 2 The Development of Sociology</dc:title>
  <dc:creator>Fatmeh Reda</dc:creator>
  <cp:lastModifiedBy>AFarhoud</cp:lastModifiedBy>
  <cp:revision>15</cp:revision>
  <dcterms:created xsi:type="dcterms:W3CDTF">2012-09-09T15:33:15Z</dcterms:created>
  <dcterms:modified xsi:type="dcterms:W3CDTF">2015-02-04T04:21:06Z</dcterms:modified>
</cp:coreProperties>
</file>