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  <p:sldId id="257" r:id="rId4"/>
    <p:sldId id="258" r:id="rId5"/>
    <p:sldId id="259" r:id="rId6"/>
    <p:sldId id="267" r:id="rId7"/>
    <p:sldId id="273" r:id="rId8"/>
    <p:sldId id="274" r:id="rId9"/>
    <p:sldId id="269" r:id="rId10"/>
    <p:sldId id="275" r:id="rId11"/>
    <p:sldId id="268" r:id="rId12"/>
    <p:sldId id="270" r:id="rId13"/>
    <p:sldId id="277" r:id="rId14"/>
    <p:sldId id="278" r:id="rId15"/>
    <p:sldId id="276" r:id="rId16"/>
    <p:sldId id="260" r:id="rId17"/>
    <p:sldId id="261" r:id="rId18"/>
    <p:sldId id="262" r:id="rId19"/>
    <p:sldId id="263" r:id="rId20"/>
    <p:sldId id="264" r:id="rId21"/>
    <p:sldId id="279" r:id="rId22"/>
    <p:sldId id="265" r:id="rId23"/>
    <p:sldId id="26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7E612-1BFF-4360-B827-8EAC2DF4318C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5D54-50C7-4CB0-8AD2-106198F2F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7E612-1BFF-4360-B827-8EAC2DF4318C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5D54-50C7-4CB0-8AD2-106198F2F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7E612-1BFF-4360-B827-8EAC2DF4318C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5D54-50C7-4CB0-8AD2-106198F2F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7E612-1BFF-4360-B827-8EAC2DF4318C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5D54-50C7-4CB0-8AD2-106198F2F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7E612-1BFF-4360-B827-8EAC2DF4318C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5D54-50C7-4CB0-8AD2-106198F2F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7E612-1BFF-4360-B827-8EAC2DF4318C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5D54-50C7-4CB0-8AD2-106198F2F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7E612-1BFF-4360-B827-8EAC2DF4318C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5D54-50C7-4CB0-8AD2-106198F2F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7E612-1BFF-4360-B827-8EAC2DF4318C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5D54-50C7-4CB0-8AD2-106198F2F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7E612-1BFF-4360-B827-8EAC2DF4318C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5D54-50C7-4CB0-8AD2-106198F2F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7E612-1BFF-4360-B827-8EAC2DF4318C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5D54-50C7-4CB0-8AD2-106198F2F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7E612-1BFF-4360-B827-8EAC2DF4318C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5D54-50C7-4CB0-8AD2-106198F2F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7E612-1BFF-4360-B827-8EAC2DF4318C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95D54-50C7-4CB0-8AD2-106198F2F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latin typeface="Bodoni MT Black" pitchFamily="18" charset="0"/>
              </a:rPr>
              <a:t>Name ALL lines and segments.</a:t>
            </a:r>
          </a:p>
        </p:txBody>
      </p:sp>
      <p:pic>
        <p:nvPicPr>
          <p:cNvPr id="21506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133600"/>
            <a:ext cx="8661400" cy="142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 </a:t>
            </a:r>
            <a:r>
              <a:rPr lang="en-US" dirty="0"/>
              <a:t>2:</a:t>
            </a:r>
          </a:p>
        </p:txBody>
      </p:sp>
      <p:pic>
        <p:nvPicPr>
          <p:cNvPr id="54276" name="Picture 2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038600" y="609600"/>
            <a:ext cx="3121025" cy="2443163"/>
          </a:xfrm>
          <a:noFill/>
          <a:ln/>
        </p:spPr>
      </p:pic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304800" y="3276600"/>
            <a:ext cx="82375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 b="1" dirty="0">
                <a:latin typeface="Verdana" pitchFamily="34" charset="0"/>
              </a:rPr>
              <a:t>A. </a:t>
            </a:r>
            <a:r>
              <a:rPr lang="en-US" altLang="en-US" sz="2800" b="1" dirty="0">
                <a:latin typeface="Bodoni MT Black" pitchFamily="18" charset="0"/>
              </a:rPr>
              <a:t>Name four coplanar points.</a:t>
            </a: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304800" y="4495800"/>
            <a:ext cx="82375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800" b="1" dirty="0">
                <a:latin typeface="Bodoni MT Black" pitchFamily="18" charset="0"/>
              </a:rPr>
              <a:t>B. Name three lines.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tent Placeholder 20"/>
          <p:cNvSpPr txBox="1">
            <a:spLocks noGrp="1"/>
          </p:cNvSpPr>
          <p:nvPr>
            <p:ph idx="1"/>
          </p:nvPr>
        </p:nvSpPr>
        <p:spPr>
          <a:xfrm>
            <a:off x="152400" y="228600"/>
            <a:ext cx="6447501" cy="678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Bodoni MT Black" pitchFamily="18" charset="0"/>
              </a:rPr>
              <a:t>Where does Plane ABCD intersect</a:t>
            </a:r>
          </a:p>
          <a:p>
            <a:pPr marL="0" indent="0">
              <a:buNone/>
            </a:pPr>
            <a:r>
              <a:rPr lang="en-US" dirty="0" smtClean="0">
                <a:latin typeface="Bodoni MT Black" pitchFamily="18" charset="0"/>
              </a:rPr>
              <a:t>     Plane ACEG?</a:t>
            </a:r>
          </a:p>
          <a:p>
            <a:pPr>
              <a:buNone/>
            </a:pPr>
            <a:endParaRPr lang="en-US" dirty="0">
              <a:latin typeface="Bodoni MT Black" pitchFamily="18" charset="0"/>
            </a:endParaRPr>
          </a:p>
          <a:p>
            <a:r>
              <a:rPr lang="en-US" dirty="0" smtClean="0">
                <a:latin typeface="Bodoni MT Black" pitchFamily="18" charset="0"/>
              </a:rPr>
              <a:t>What plane contains the points</a:t>
            </a:r>
          </a:p>
          <a:p>
            <a:pPr marL="0" indent="0">
              <a:buNone/>
            </a:pPr>
            <a:r>
              <a:rPr lang="en-US" dirty="0" smtClean="0">
                <a:latin typeface="Bodoni MT Black" pitchFamily="18" charset="0"/>
              </a:rPr>
              <a:t>       C, D, and B?</a:t>
            </a:r>
            <a:endParaRPr lang="en-US" dirty="0">
              <a:latin typeface="Bodoni MT Black" pitchFamily="18" charset="0"/>
            </a:endParaRPr>
          </a:p>
          <a:p>
            <a:r>
              <a:rPr lang="en-US" dirty="0" smtClean="0">
                <a:latin typeface="Bodoni MT Black" pitchFamily="18" charset="0"/>
              </a:rPr>
              <a:t>What plane contains the points</a:t>
            </a:r>
          </a:p>
          <a:p>
            <a:pPr marL="0" indent="0">
              <a:buNone/>
            </a:pPr>
            <a:r>
              <a:rPr lang="en-US" dirty="0">
                <a:latin typeface="Bodoni MT Black" pitchFamily="18" charset="0"/>
              </a:rPr>
              <a:t> </a:t>
            </a:r>
            <a:r>
              <a:rPr lang="en-US" dirty="0" smtClean="0">
                <a:latin typeface="Bodoni MT Black" pitchFamily="18" charset="0"/>
              </a:rPr>
              <a:t>     E, F, and C?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3" name="Group 22"/>
          <p:cNvGrpSpPr/>
          <p:nvPr/>
        </p:nvGrpSpPr>
        <p:grpSpPr>
          <a:xfrm>
            <a:off x="6172200" y="2133600"/>
            <a:ext cx="2741158" cy="2819399"/>
            <a:chOff x="5428446" y="1622738"/>
            <a:chExt cx="4061277" cy="3437075"/>
          </a:xfrm>
        </p:grpSpPr>
        <p:sp>
          <p:nvSpPr>
            <p:cNvPr id="4" name="Rectangle 3"/>
            <p:cNvSpPr/>
            <p:nvPr/>
          </p:nvSpPr>
          <p:spPr>
            <a:xfrm>
              <a:off x="5743977" y="2923504"/>
              <a:ext cx="2987899" cy="175152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6141076" y="2047740"/>
              <a:ext cx="2987899" cy="1751527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 flipH="1">
              <a:off x="5743977" y="2060620"/>
              <a:ext cx="399246" cy="86288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>
              <a:off x="5743977" y="3812146"/>
              <a:ext cx="399246" cy="86288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8729729" y="3797121"/>
              <a:ext cx="399246" cy="86288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8745501" y="2060620"/>
              <a:ext cx="383474" cy="85930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5943600" y="1622738"/>
              <a:ext cx="4314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428446" y="2689538"/>
              <a:ext cx="4314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9058281" y="1642266"/>
              <a:ext cx="4314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080835" y="3779401"/>
              <a:ext cx="4314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502873" y="4615201"/>
              <a:ext cx="4314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G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9058281" y="3714570"/>
              <a:ext cx="4314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618112" y="4690481"/>
              <a:ext cx="4314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H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402391" y="2536101"/>
              <a:ext cx="4314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009691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Practice</a:t>
            </a:r>
          </a:p>
        </p:txBody>
      </p:sp>
      <p:pic>
        <p:nvPicPr>
          <p:cNvPr id="22530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752600"/>
            <a:ext cx="8839200" cy="366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8: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524000"/>
            <a:ext cx="4038600" cy="5105400"/>
          </a:xfrm>
        </p:spPr>
        <p:txBody>
          <a:bodyPr/>
          <a:lstStyle/>
          <a:p>
            <a:pPr marL="495300" indent="-495300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en-US" sz="2600"/>
              <a:t>How many planes appear in this figure?</a:t>
            </a:r>
          </a:p>
          <a:p>
            <a:pPr marL="495300" indent="-495300">
              <a:lnSpc>
                <a:spcPct val="90000"/>
              </a:lnSpc>
              <a:buFont typeface="Wingdings" pitchFamily="2" charset="2"/>
              <a:buAutoNum type="alphaLcParenR"/>
            </a:pPr>
            <a:endParaRPr lang="en-US" sz="2600"/>
          </a:p>
          <a:p>
            <a:pPr marL="495300" indent="-495300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en-US" sz="2600"/>
              <a:t>Name 3 points that are collinear.</a:t>
            </a:r>
          </a:p>
          <a:p>
            <a:pPr marL="495300" indent="-495300">
              <a:lnSpc>
                <a:spcPct val="90000"/>
              </a:lnSpc>
              <a:buFont typeface="Wingdings" pitchFamily="2" charset="2"/>
              <a:buAutoNum type="alphaLcParenR"/>
            </a:pPr>
            <a:endParaRPr lang="en-US" sz="2600"/>
          </a:p>
          <a:p>
            <a:pPr marL="495300" indent="-495300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en-US" sz="2600"/>
              <a:t>Are points A, B, C, and D coplanar? Explain.</a:t>
            </a:r>
          </a:p>
          <a:p>
            <a:pPr marL="495300" indent="-495300">
              <a:lnSpc>
                <a:spcPct val="90000"/>
              </a:lnSpc>
              <a:buFont typeface="Wingdings" pitchFamily="2" charset="2"/>
              <a:buAutoNum type="alphaLcParenR"/>
            </a:pPr>
            <a:endParaRPr lang="en-US" sz="2600"/>
          </a:p>
          <a:p>
            <a:pPr marL="495300" indent="-495300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en-US" sz="2600"/>
              <a:t>At what point does DB and CA intersect?</a:t>
            </a:r>
          </a:p>
        </p:txBody>
      </p:sp>
      <p:sp>
        <p:nvSpPr>
          <p:cNvPr id="45063" name="AutoShape 7"/>
          <p:cNvSpPr>
            <a:spLocks noChangeArrowheads="1"/>
          </p:cNvSpPr>
          <p:nvPr/>
        </p:nvSpPr>
        <p:spPr bwMode="auto">
          <a:xfrm>
            <a:off x="228600" y="2667000"/>
            <a:ext cx="4114800" cy="2209800"/>
          </a:xfrm>
          <a:prstGeom prst="parallelogram">
            <a:avLst>
              <a:gd name="adj" fmla="val 4655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 flipV="1">
            <a:off x="1143000" y="3200400"/>
            <a:ext cx="2514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 flipV="1">
            <a:off x="1828800" y="1752600"/>
            <a:ext cx="11430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 flipH="1" flipV="1">
            <a:off x="2590800" y="1676400"/>
            <a:ext cx="3048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 flipH="1">
            <a:off x="1219200" y="3733800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 flipH="1">
            <a:off x="838200" y="48768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>
            <a:off x="2895600" y="3429000"/>
            <a:ext cx="304800" cy="144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>
            <a:off x="3200400" y="48768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71" name="Oval 15"/>
          <p:cNvSpPr>
            <a:spLocks noChangeArrowheads="1"/>
          </p:cNvSpPr>
          <p:nvPr/>
        </p:nvSpPr>
        <p:spPr bwMode="auto">
          <a:xfrm>
            <a:off x="2590800" y="2209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Oval 16"/>
          <p:cNvSpPr>
            <a:spLocks noChangeArrowheads="1"/>
          </p:cNvSpPr>
          <p:nvPr/>
        </p:nvSpPr>
        <p:spPr bwMode="auto">
          <a:xfrm>
            <a:off x="2819400" y="3352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73" name="Oval 17"/>
          <p:cNvSpPr>
            <a:spLocks noChangeArrowheads="1"/>
          </p:cNvSpPr>
          <p:nvPr/>
        </p:nvSpPr>
        <p:spPr bwMode="auto">
          <a:xfrm>
            <a:off x="1752600" y="3581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Oval 18"/>
          <p:cNvSpPr>
            <a:spLocks noChangeArrowheads="1"/>
          </p:cNvSpPr>
          <p:nvPr/>
        </p:nvSpPr>
        <p:spPr bwMode="auto">
          <a:xfrm>
            <a:off x="914400" y="5181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75" name="Text Box 19"/>
          <p:cNvSpPr txBox="1">
            <a:spLocks noChangeArrowheads="1"/>
          </p:cNvSpPr>
          <p:nvPr/>
        </p:nvSpPr>
        <p:spPr bwMode="auto">
          <a:xfrm>
            <a:off x="609600" y="4343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</a:t>
            </a:r>
          </a:p>
        </p:txBody>
      </p:sp>
      <p:sp>
        <p:nvSpPr>
          <p:cNvPr id="45076" name="Text Box 20"/>
          <p:cNvSpPr txBox="1">
            <a:spLocks noChangeArrowheads="1"/>
          </p:cNvSpPr>
          <p:nvPr/>
        </p:nvSpPr>
        <p:spPr bwMode="auto">
          <a:xfrm>
            <a:off x="1066800" y="51816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</a:t>
            </a:r>
          </a:p>
        </p:txBody>
      </p:sp>
      <p:sp>
        <p:nvSpPr>
          <p:cNvPr id="45077" name="Text Box 21"/>
          <p:cNvSpPr txBox="1">
            <a:spLocks noChangeArrowheads="1"/>
          </p:cNvSpPr>
          <p:nvPr/>
        </p:nvSpPr>
        <p:spPr bwMode="auto">
          <a:xfrm>
            <a:off x="1524000" y="33528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</a:t>
            </a:r>
          </a:p>
        </p:txBody>
      </p:sp>
      <p:sp>
        <p:nvSpPr>
          <p:cNvPr id="45078" name="Text Box 22"/>
          <p:cNvSpPr txBox="1">
            <a:spLocks noChangeArrowheads="1"/>
          </p:cNvSpPr>
          <p:nvPr/>
        </p:nvSpPr>
        <p:spPr bwMode="auto">
          <a:xfrm>
            <a:off x="2819400" y="30480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</a:t>
            </a:r>
          </a:p>
        </p:txBody>
      </p:sp>
      <p:sp>
        <p:nvSpPr>
          <p:cNvPr id="45079" name="Text Box 23"/>
          <p:cNvSpPr txBox="1">
            <a:spLocks noChangeArrowheads="1"/>
          </p:cNvSpPr>
          <p:nvPr/>
        </p:nvSpPr>
        <p:spPr bwMode="auto">
          <a:xfrm>
            <a:off x="2209800" y="2057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</a:t>
            </a:r>
          </a:p>
        </p:txBody>
      </p:sp>
      <p:sp>
        <p:nvSpPr>
          <p:cNvPr id="45080" name="Line 24"/>
          <p:cNvSpPr>
            <a:spLocks noChangeShapeType="1"/>
          </p:cNvSpPr>
          <p:nvPr/>
        </p:nvSpPr>
        <p:spPr bwMode="auto">
          <a:xfrm>
            <a:off x="8077200" y="5562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81" name="Line 25"/>
          <p:cNvSpPr>
            <a:spLocks noChangeShapeType="1"/>
          </p:cNvSpPr>
          <p:nvPr/>
        </p:nvSpPr>
        <p:spPr bwMode="auto">
          <a:xfrm>
            <a:off x="5867400" y="5943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Text Box 3"/>
          <p:cNvSpPr txBox="1"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b="0"/>
              <a:t>Lesson Quiz: Part I</a:t>
            </a:r>
          </a:p>
        </p:txBody>
      </p:sp>
      <p:pic>
        <p:nvPicPr>
          <p:cNvPr id="63493" name="Picture 115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272088" y="1752600"/>
            <a:ext cx="3871912" cy="2305050"/>
          </a:xfrm>
          <a:noFill/>
          <a:ln/>
        </p:spPr>
      </p:pic>
      <p:sp>
        <p:nvSpPr>
          <p:cNvPr id="63494" name="Text Box 95"/>
          <p:cNvSpPr txBox="1">
            <a:spLocks noChangeArrowheads="1"/>
          </p:cNvSpPr>
          <p:nvPr/>
        </p:nvSpPr>
        <p:spPr bwMode="auto">
          <a:xfrm>
            <a:off x="304800" y="1524000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 b="1">
                <a:latin typeface="Verdana" pitchFamily="34" charset="0"/>
              </a:rPr>
              <a:t>1. </a:t>
            </a:r>
            <a:r>
              <a:rPr lang="en-US" altLang="en-US" sz="2400">
                <a:latin typeface="Verdana" pitchFamily="34" charset="0"/>
              </a:rPr>
              <a:t>Two opposite rays.</a:t>
            </a:r>
          </a:p>
        </p:txBody>
      </p:sp>
      <p:grpSp>
        <p:nvGrpSpPr>
          <p:cNvPr id="2" name="Group 117"/>
          <p:cNvGrpSpPr>
            <a:grpSpLocks/>
          </p:cNvGrpSpPr>
          <p:nvPr/>
        </p:nvGrpSpPr>
        <p:grpSpPr bwMode="auto">
          <a:xfrm>
            <a:off x="304800" y="2819400"/>
            <a:ext cx="4419600" cy="457200"/>
            <a:chOff x="192" y="1776"/>
            <a:chExt cx="2784" cy="288"/>
          </a:xfrm>
        </p:grpSpPr>
        <p:sp>
          <p:nvSpPr>
            <p:cNvPr id="63496" name="Text Box 96"/>
            <p:cNvSpPr txBox="1">
              <a:spLocks noChangeArrowheads="1"/>
            </p:cNvSpPr>
            <p:nvPr/>
          </p:nvSpPr>
          <p:spPr bwMode="auto">
            <a:xfrm>
              <a:off x="192" y="1776"/>
              <a:ext cx="27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2400" b="1">
                  <a:latin typeface="Verdana" pitchFamily="34" charset="0"/>
                </a:rPr>
                <a:t>2.  </a:t>
              </a:r>
              <a:r>
                <a:rPr lang="en-US" altLang="en-US" sz="2400">
                  <a:latin typeface="Verdana" pitchFamily="34" charset="0"/>
                </a:rPr>
                <a:t>A point on BC.</a:t>
              </a:r>
            </a:p>
          </p:txBody>
        </p:sp>
        <p:sp>
          <p:nvSpPr>
            <p:cNvPr id="63497" name="Line 99"/>
            <p:cNvSpPr>
              <a:spLocks noChangeShapeType="1"/>
            </p:cNvSpPr>
            <p:nvPr/>
          </p:nvSpPr>
          <p:spPr bwMode="auto">
            <a:xfrm>
              <a:off x="1624" y="1800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63498" name="Text Box 97"/>
          <p:cNvSpPr txBox="1">
            <a:spLocks noChangeArrowheads="1"/>
          </p:cNvSpPr>
          <p:nvPr/>
        </p:nvSpPr>
        <p:spPr bwMode="auto">
          <a:xfrm>
            <a:off x="304800" y="4038600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 b="1">
                <a:latin typeface="Verdana" pitchFamily="34" charset="0"/>
              </a:rPr>
              <a:t>3.  </a:t>
            </a:r>
            <a:r>
              <a:rPr lang="en-US" altLang="en-US" sz="2400">
                <a:latin typeface="Verdana" pitchFamily="34" charset="0"/>
              </a:rPr>
              <a:t>The intersection of plane </a:t>
            </a:r>
            <a:r>
              <a:rPr lang="en-US" altLang="en-US" sz="2400">
                <a:latin typeface="Monotype Corsiva" pitchFamily="66" charset="0"/>
              </a:rPr>
              <a:t>N</a:t>
            </a:r>
            <a:r>
              <a:rPr lang="en-US" altLang="en-US" sz="2400">
                <a:latin typeface="Verdana" pitchFamily="34" charset="0"/>
              </a:rPr>
              <a:t>  and plane </a:t>
            </a:r>
            <a:r>
              <a:rPr lang="en-US" altLang="en-US" sz="2400">
                <a:latin typeface="Monotype Corsiva" pitchFamily="66" charset="0"/>
              </a:rPr>
              <a:t>T</a:t>
            </a:r>
            <a:r>
              <a:rPr lang="en-US" altLang="en-US" sz="2400">
                <a:latin typeface="Verdana" pitchFamily="34" charset="0"/>
              </a:rPr>
              <a:t>.</a:t>
            </a:r>
          </a:p>
        </p:txBody>
      </p:sp>
      <p:sp>
        <p:nvSpPr>
          <p:cNvPr id="63499" name="Text Box 98"/>
          <p:cNvSpPr txBox="1">
            <a:spLocks noChangeArrowheads="1"/>
          </p:cNvSpPr>
          <p:nvPr/>
        </p:nvSpPr>
        <p:spPr bwMode="auto">
          <a:xfrm>
            <a:off x="304800" y="5181600"/>
            <a:ext cx="563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 b="1">
                <a:latin typeface="Verdana" pitchFamily="34" charset="0"/>
              </a:rPr>
              <a:t>4.  </a:t>
            </a:r>
            <a:r>
              <a:rPr lang="en-US" altLang="en-US" sz="2400">
                <a:latin typeface="Verdana" pitchFamily="34" charset="0"/>
              </a:rPr>
              <a:t>A plane containing </a:t>
            </a:r>
            <a:r>
              <a:rPr lang="en-US" altLang="en-US" sz="2400" i="1">
                <a:latin typeface="Verdana" pitchFamily="34" charset="0"/>
              </a:rPr>
              <a:t>E</a:t>
            </a:r>
            <a:r>
              <a:rPr lang="en-US" altLang="en-US" sz="2400">
                <a:latin typeface="Verdana" pitchFamily="34" charset="0"/>
              </a:rPr>
              <a:t>, </a:t>
            </a:r>
            <a:r>
              <a:rPr lang="en-US" altLang="en-US" sz="2400" i="1">
                <a:latin typeface="Verdana" pitchFamily="34" charset="0"/>
              </a:rPr>
              <a:t>D</a:t>
            </a:r>
            <a:r>
              <a:rPr lang="en-US" altLang="en-US" sz="2400">
                <a:latin typeface="Verdana" pitchFamily="34" charset="0"/>
              </a:rPr>
              <a:t>, and </a:t>
            </a:r>
            <a:r>
              <a:rPr lang="en-US" altLang="en-US" sz="2400" i="1">
                <a:latin typeface="Verdana" pitchFamily="34" charset="0"/>
              </a:rPr>
              <a:t>B</a:t>
            </a:r>
            <a:r>
              <a:rPr lang="en-US" altLang="en-US" sz="2400">
                <a:latin typeface="Verdana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4:</a:t>
            </a:r>
          </a:p>
        </p:txBody>
      </p:sp>
      <p:sp>
        <p:nvSpPr>
          <p:cNvPr id="56324" name="Text Box 5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/>
              <a:t>Draw and label each of the following.</a:t>
            </a:r>
          </a:p>
        </p:txBody>
      </p:sp>
      <p:sp>
        <p:nvSpPr>
          <p:cNvPr id="56325" name="Text Box 9"/>
          <p:cNvSpPr txBox="1">
            <a:spLocks noChangeArrowheads="1"/>
          </p:cNvSpPr>
          <p:nvPr/>
        </p:nvSpPr>
        <p:spPr bwMode="auto">
          <a:xfrm>
            <a:off x="457200" y="28956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latin typeface="Verdana" pitchFamily="34" charset="0"/>
              </a:rPr>
              <a:t>A. a segment with endpoints</a:t>
            </a:r>
            <a:r>
              <a:rPr lang="en-US" sz="2400" b="1" i="1">
                <a:latin typeface="Verdana" pitchFamily="34" charset="0"/>
              </a:rPr>
              <a:t> M </a:t>
            </a:r>
            <a:r>
              <a:rPr lang="en-US" sz="2400" b="1">
                <a:latin typeface="Verdana" pitchFamily="34" charset="0"/>
              </a:rPr>
              <a:t>and </a:t>
            </a:r>
            <a:r>
              <a:rPr lang="en-US" sz="2400" b="1" i="1">
                <a:latin typeface="Verdana" pitchFamily="34" charset="0"/>
              </a:rPr>
              <a:t>N.</a:t>
            </a:r>
            <a:endParaRPr lang="en-US" sz="2400" b="1">
              <a:latin typeface="Verdana" pitchFamily="34" charset="0"/>
            </a:endParaRPr>
          </a:p>
        </p:txBody>
      </p:sp>
      <p:sp>
        <p:nvSpPr>
          <p:cNvPr id="56326" name="Text Box 12"/>
          <p:cNvSpPr txBox="1">
            <a:spLocks noChangeArrowheads="1"/>
          </p:cNvSpPr>
          <p:nvPr/>
        </p:nvSpPr>
        <p:spPr bwMode="auto">
          <a:xfrm>
            <a:off x="457200" y="41910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latin typeface="Verdana" pitchFamily="34" charset="0"/>
              </a:rPr>
              <a:t>B. opposite rays with a common endpoint </a:t>
            </a:r>
            <a:r>
              <a:rPr lang="en-US" sz="2400" b="1" i="1">
                <a:latin typeface="Verdana" pitchFamily="34" charset="0"/>
              </a:rPr>
              <a:t>T</a:t>
            </a:r>
            <a:r>
              <a:rPr lang="en-US" sz="2400" b="1">
                <a:latin typeface="Verdana" pitchFamily="34" charset="0"/>
              </a:rPr>
              <a:t>.</a:t>
            </a:r>
          </a:p>
        </p:txBody>
      </p:sp>
      <p:sp>
        <p:nvSpPr>
          <p:cNvPr id="56327" name="Text Box 12"/>
          <p:cNvSpPr txBox="1">
            <a:spLocks noChangeArrowheads="1"/>
          </p:cNvSpPr>
          <p:nvPr/>
        </p:nvSpPr>
        <p:spPr bwMode="auto">
          <a:xfrm>
            <a:off x="533400" y="5257800"/>
            <a:ext cx="82296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latin typeface="Verdana" pitchFamily="34" charset="0"/>
              </a:rPr>
              <a:t>C. </a:t>
            </a:r>
            <a:r>
              <a:rPr lang="en-US" altLang="en-US" sz="2400" b="1">
                <a:latin typeface="Verdana" pitchFamily="34" charset="0"/>
              </a:rPr>
              <a:t>Draw and label a ray with endpoint </a:t>
            </a:r>
            <a:r>
              <a:rPr lang="en-US" altLang="en-US" sz="2400" b="1" i="1">
                <a:latin typeface="Verdana" pitchFamily="34" charset="0"/>
              </a:rPr>
              <a:t>M</a:t>
            </a:r>
            <a:r>
              <a:rPr lang="en-US" altLang="en-US" sz="2400" b="1">
                <a:latin typeface="Verdana" pitchFamily="34" charset="0"/>
              </a:rPr>
              <a:t> that contains </a:t>
            </a:r>
            <a:r>
              <a:rPr lang="en-US" altLang="en-US" sz="2400" b="1" i="1">
                <a:latin typeface="Verdana" pitchFamily="34" charset="0"/>
              </a:rPr>
              <a:t>N</a:t>
            </a:r>
            <a:r>
              <a:rPr lang="en-US" altLang="en-US" sz="2400" b="1">
                <a:latin typeface="Verdana" pitchFamily="34" charset="0"/>
              </a:rPr>
              <a:t>.</a:t>
            </a:r>
            <a:endParaRPr lang="en-US" altLang="en-US" sz="2400">
              <a:latin typeface="Verdana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n-US" sz="2400" b="1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4000" smtClean="0"/>
              <a:t>Ex. 2:  Drawing lines, segments and rays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smtClean="0"/>
              <a:t>Draw three noncollinear points J, K, and L.  Then draw JK, KL and LJ.</a:t>
            </a: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2895600" y="259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3581400" y="259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4876800" y="259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990600" y="3429000"/>
            <a:ext cx="4800600" cy="2590800"/>
            <a:chOff x="624" y="2160"/>
            <a:chExt cx="3024" cy="1632"/>
          </a:xfrm>
        </p:grpSpPr>
        <p:sp>
          <p:nvSpPr>
            <p:cNvPr id="18442" name="Oval 7"/>
            <p:cNvSpPr>
              <a:spLocks noChangeArrowheads="1"/>
            </p:cNvSpPr>
            <p:nvPr/>
          </p:nvSpPr>
          <p:spPr bwMode="auto">
            <a:xfrm>
              <a:off x="1008" y="3360"/>
              <a:ext cx="144" cy="1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8443" name="Oval 8"/>
            <p:cNvSpPr>
              <a:spLocks noChangeArrowheads="1"/>
            </p:cNvSpPr>
            <p:nvPr/>
          </p:nvSpPr>
          <p:spPr bwMode="auto">
            <a:xfrm>
              <a:off x="3216" y="3552"/>
              <a:ext cx="144" cy="1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8444" name="Oval 9"/>
            <p:cNvSpPr>
              <a:spLocks noChangeArrowheads="1"/>
            </p:cNvSpPr>
            <p:nvPr/>
          </p:nvSpPr>
          <p:spPr bwMode="auto">
            <a:xfrm>
              <a:off x="2448" y="2448"/>
              <a:ext cx="144" cy="1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8445" name="Text Box 10"/>
            <p:cNvSpPr txBox="1">
              <a:spLocks noChangeArrowheads="1"/>
            </p:cNvSpPr>
            <p:nvPr/>
          </p:nvSpPr>
          <p:spPr bwMode="auto">
            <a:xfrm>
              <a:off x="816" y="3312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0" i="1"/>
                <a:t>J</a:t>
              </a:r>
            </a:p>
          </p:txBody>
        </p:sp>
        <p:sp>
          <p:nvSpPr>
            <p:cNvPr id="18446" name="Text Box 11"/>
            <p:cNvSpPr txBox="1">
              <a:spLocks noChangeArrowheads="1"/>
            </p:cNvSpPr>
            <p:nvPr/>
          </p:nvSpPr>
          <p:spPr bwMode="auto">
            <a:xfrm>
              <a:off x="2304" y="2160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0" i="1"/>
                <a:t>K</a:t>
              </a:r>
            </a:p>
          </p:txBody>
        </p:sp>
        <p:sp>
          <p:nvSpPr>
            <p:cNvPr id="18447" name="Text Box 12"/>
            <p:cNvSpPr txBox="1">
              <a:spLocks noChangeArrowheads="1"/>
            </p:cNvSpPr>
            <p:nvPr/>
          </p:nvSpPr>
          <p:spPr bwMode="auto">
            <a:xfrm>
              <a:off x="3360" y="3504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0" i="1"/>
                <a:t>L</a:t>
              </a:r>
            </a:p>
          </p:txBody>
        </p:sp>
        <p:sp>
          <p:nvSpPr>
            <p:cNvPr id="18448" name="Line 13"/>
            <p:cNvSpPr>
              <a:spLocks noChangeShapeType="1"/>
            </p:cNvSpPr>
            <p:nvPr/>
          </p:nvSpPr>
          <p:spPr bwMode="auto">
            <a:xfrm flipV="1">
              <a:off x="624" y="2256"/>
              <a:ext cx="2256" cy="153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40" name="Text Box 15"/>
          <p:cNvSpPr txBox="1">
            <a:spLocks noChangeArrowheads="1"/>
          </p:cNvSpPr>
          <p:nvPr/>
        </p:nvSpPr>
        <p:spPr bwMode="auto">
          <a:xfrm>
            <a:off x="6172200" y="3352800"/>
            <a:ext cx="2743200" cy="89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altLang="en-US" b="0"/>
              <a:t>Draw J, K and L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altLang="en-US" b="0"/>
              <a:t>Then draw JK</a:t>
            </a:r>
          </a:p>
        </p:txBody>
      </p:sp>
      <p:sp>
        <p:nvSpPr>
          <p:cNvPr id="18441" name="Line 16"/>
          <p:cNvSpPr>
            <a:spLocks noChangeShapeType="1"/>
          </p:cNvSpPr>
          <p:nvPr/>
        </p:nvSpPr>
        <p:spPr bwMode="auto">
          <a:xfrm flipV="1">
            <a:off x="7315200" y="3886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4000" smtClean="0"/>
              <a:t>Ex. 2:  Drawing lines, segments and rays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smtClean="0"/>
              <a:t>Draw three noncollinear points J, K, and L.  Then draw JK, KL and LJ.</a:t>
            </a: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2895600" y="259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3581400" y="259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4876800" y="259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3" name="Oval 9"/>
          <p:cNvSpPr>
            <a:spLocks noChangeArrowheads="1"/>
          </p:cNvSpPr>
          <p:nvPr/>
        </p:nvSpPr>
        <p:spPr bwMode="auto">
          <a:xfrm>
            <a:off x="5105400" y="5638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9464" name="Text Box 11"/>
          <p:cNvSpPr txBox="1">
            <a:spLocks noChangeArrowheads="1"/>
          </p:cNvSpPr>
          <p:nvPr/>
        </p:nvSpPr>
        <p:spPr bwMode="auto">
          <a:xfrm>
            <a:off x="1066800" y="5181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0" i="1"/>
              <a:t>J</a:t>
            </a:r>
          </a:p>
        </p:txBody>
      </p:sp>
      <p:sp>
        <p:nvSpPr>
          <p:cNvPr id="19465" name="Text Box 12"/>
          <p:cNvSpPr txBox="1">
            <a:spLocks noChangeArrowheads="1"/>
          </p:cNvSpPr>
          <p:nvPr/>
        </p:nvSpPr>
        <p:spPr bwMode="auto">
          <a:xfrm>
            <a:off x="3657600" y="3429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0" i="1"/>
              <a:t>K</a:t>
            </a:r>
          </a:p>
        </p:txBody>
      </p:sp>
      <p:sp>
        <p:nvSpPr>
          <p:cNvPr id="19466" name="Text Box 13"/>
          <p:cNvSpPr txBox="1">
            <a:spLocks noChangeArrowheads="1"/>
          </p:cNvSpPr>
          <p:nvPr/>
        </p:nvSpPr>
        <p:spPr bwMode="auto">
          <a:xfrm>
            <a:off x="5334000" y="5562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0" i="1"/>
              <a:t>L</a:t>
            </a:r>
          </a:p>
        </p:txBody>
      </p:sp>
      <p:sp>
        <p:nvSpPr>
          <p:cNvPr id="19467" name="Line 14"/>
          <p:cNvSpPr>
            <a:spLocks noChangeShapeType="1"/>
          </p:cNvSpPr>
          <p:nvPr/>
        </p:nvSpPr>
        <p:spPr bwMode="auto">
          <a:xfrm flipV="1">
            <a:off x="990600" y="3581400"/>
            <a:ext cx="3581400" cy="2438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8" name="Oval 8"/>
          <p:cNvSpPr>
            <a:spLocks noChangeArrowheads="1"/>
          </p:cNvSpPr>
          <p:nvPr/>
        </p:nvSpPr>
        <p:spPr bwMode="auto">
          <a:xfrm>
            <a:off x="1600200" y="53340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9469" name="Oval 10"/>
          <p:cNvSpPr>
            <a:spLocks noChangeArrowheads="1"/>
          </p:cNvSpPr>
          <p:nvPr/>
        </p:nvSpPr>
        <p:spPr bwMode="auto">
          <a:xfrm>
            <a:off x="3886200" y="3886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9470" name="Line 15"/>
          <p:cNvSpPr>
            <a:spLocks noChangeShapeType="1"/>
          </p:cNvSpPr>
          <p:nvPr/>
        </p:nvSpPr>
        <p:spPr bwMode="auto">
          <a:xfrm>
            <a:off x="3962400" y="4038600"/>
            <a:ext cx="1219200" cy="1676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1" name="Text Box 16"/>
          <p:cNvSpPr txBox="1">
            <a:spLocks noChangeArrowheads="1"/>
          </p:cNvSpPr>
          <p:nvPr/>
        </p:nvSpPr>
        <p:spPr bwMode="auto">
          <a:xfrm>
            <a:off x="5410200" y="3657600"/>
            <a:ext cx="3124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0"/>
              <a:t>Draw KL</a:t>
            </a:r>
          </a:p>
        </p:txBody>
      </p:sp>
      <p:sp>
        <p:nvSpPr>
          <p:cNvPr id="19472" name="Line 17"/>
          <p:cNvSpPr>
            <a:spLocks noChangeShapeType="1"/>
          </p:cNvSpPr>
          <p:nvPr/>
        </p:nvSpPr>
        <p:spPr bwMode="auto">
          <a:xfrm>
            <a:off x="7162800" y="3657600"/>
            <a:ext cx="45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4000" smtClean="0"/>
              <a:t>Ex. 2:  Drawing lines, segments and rays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smtClean="0"/>
              <a:t>Draw three noncollinear points J, K, and L.  Then draw JK, KL and LJ.</a:t>
            </a:r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2895600" y="259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3581400" y="259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4876800" y="259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87" name="Text Box 8"/>
          <p:cNvSpPr txBox="1">
            <a:spLocks noChangeArrowheads="1"/>
          </p:cNvSpPr>
          <p:nvPr/>
        </p:nvSpPr>
        <p:spPr bwMode="auto">
          <a:xfrm>
            <a:off x="1066800" y="5181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0" i="1"/>
              <a:t>J</a:t>
            </a:r>
          </a:p>
        </p:txBody>
      </p:sp>
      <p:sp>
        <p:nvSpPr>
          <p:cNvPr id="20488" name="Text Box 9"/>
          <p:cNvSpPr txBox="1">
            <a:spLocks noChangeArrowheads="1"/>
          </p:cNvSpPr>
          <p:nvPr/>
        </p:nvSpPr>
        <p:spPr bwMode="auto">
          <a:xfrm>
            <a:off x="3657600" y="3429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0" i="1"/>
              <a:t>K</a:t>
            </a:r>
          </a:p>
        </p:txBody>
      </p:sp>
      <p:sp>
        <p:nvSpPr>
          <p:cNvPr id="20489" name="Text Box 10"/>
          <p:cNvSpPr txBox="1">
            <a:spLocks noChangeArrowheads="1"/>
          </p:cNvSpPr>
          <p:nvPr/>
        </p:nvSpPr>
        <p:spPr bwMode="auto">
          <a:xfrm>
            <a:off x="5334000" y="5562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0" i="1"/>
              <a:t>L</a:t>
            </a:r>
          </a:p>
        </p:txBody>
      </p:sp>
      <p:sp>
        <p:nvSpPr>
          <p:cNvPr id="20490" name="Line 11"/>
          <p:cNvSpPr>
            <a:spLocks noChangeShapeType="1"/>
          </p:cNvSpPr>
          <p:nvPr/>
        </p:nvSpPr>
        <p:spPr bwMode="auto">
          <a:xfrm flipV="1">
            <a:off x="990600" y="3581400"/>
            <a:ext cx="3581400" cy="2438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1" name="Oval 12"/>
          <p:cNvSpPr>
            <a:spLocks noChangeArrowheads="1"/>
          </p:cNvSpPr>
          <p:nvPr/>
        </p:nvSpPr>
        <p:spPr bwMode="auto">
          <a:xfrm>
            <a:off x="1600200" y="53340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0492" name="Line 14"/>
          <p:cNvSpPr>
            <a:spLocks noChangeShapeType="1"/>
          </p:cNvSpPr>
          <p:nvPr/>
        </p:nvSpPr>
        <p:spPr bwMode="auto">
          <a:xfrm>
            <a:off x="3962400" y="4038600"/>
            <a:ext cx="1219200" cy="1676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3" name="Text Box 15"/>
          <p:cNvSpPr txBox="1">
            <a:spLocks noChangeArrowheads="1"/>
          </p:cNvSpPr>
          <p:nvPr/>
        </p:nvSpPr>
        <p:spPr bwMode="auto">
          <a:xfrm>
            <a:off x="5410200" y="3657600"/>
            <a:ext cx="3124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0"/>
              <a:t>Draw LJ</a:t>
            </a:r>
          </a:p>
        </p:txBody>
      </p:sp>
      <p:sp>
        <p:nvSpPr>
          <p:cNvPr id="20494" name="Line 16"/>
          <p:cNvSpPr>
            <a:spLocks noChangeShapeType="1"/>
          </p:cNvSpPr>
          <p:nvPr/>
        </p:nvSpPr>
        <p:spPr bwMode="auto">
          <a:xfrm>
            <a:off x="7162800" y="3657600"/>
            <a:ext cx="45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5" name="Oval 7"/>
          <p:cNvSpPr>
            <a:spLocks noChangeArrowheads="1"/>
          </p:cNvSpPr>
          <p:nvPr/>
        </p:nvSpPr>
        <p:spPr bwMode="auto">
          <a:xfrm>
            <a:off x="5105400" y="5638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0496" name="Oval 13"/>
          <p:cNvSpPr>
            <a:spLocks noChangeArrowheads="1"/>
          </p:cNvSpPr>
          <p:nvPr/>
        </p:nvSpPr>
        <p:spPr bwMode="auto">
          <a:xfrm>
            <a:off x="3886200" y="3886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 flipH="1" flipV="1">
            <a:off x="457200" y="5334000"/>
            <a:ext cx="4724400" cy="45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mtClean="0"/>
              <a:t>Ex. 3:  Drawing Opposite Rays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smtClean="0"/>
              <a:t>Draw two lines.  Label points on the lines and name two pairs of opposite rays.</a:t>
            </a:r>
          </a:p>
          <a:p>
            <a:pPr eaLnBrk="1" hangingPunct="1">
              <a:defRPr/>
            </a:pPr>
            <a:endParaRPr lang="en-US" sz="2400" smtClean="0"/>
          </a:p>
          <a:p>
            <a:pPr eaLnBrk="1" hangingPunct="1">
              <a:lnSpc>
                <a:spcPct val="130000"/>
              </a:lnSpc>
              <a:buFont typeface="Wingdings" pitchFamily="2" charset="2"/>
              <a:buNone/>
              <a:defRPr/>
            </a:pPr>
            <a:r>
              <a:rPr lang="en-US" sz="2400" smtClean="0"/>
              <a:t>Solution:  Points M, N, and X are collinear and X is between M and N.  So XM and XN are opposite rays.</a:t>
            </a:r>
          </a:p>
        </p:txBody>
      </p:sp>
      <p:sp>
        <p:nvSpPr>
          <p:cNvPr id="21508" name="Line 6"/>
          <p:cNvSpPr>
            <a:spLocks noChangeShapeType="1"/>
          </p:cNvSpPr>
          <p:nvPr/>
        </p:nvSpPr>
        <p:spPr bwMode="auto">
          <a:xfrm>
            <a:off x="5257800" y="2057400"/>
            <a:ext cx="3048000" cy="3886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09" name="Line 7"/>
          <p:cNvSpPr>
            <a:spLocks noChangeShapeType="1"/>
          </p:cNvSpPr>
          <p:nvPr/>
        </p:nvSpPr>
        <p:spPr bwMode="auto">
          <a:xfrm flipV="1">
            <a:off x="4876800" y="2057400"/>
            <a:ext cx="3429000" cy="3962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0" name="Oval 8"/>
          <p:cNvSpPr>
            <a:spLocks noChangeArrowheads="1"/>
          </p:cNvSpPr>
          <p:nvPr/>
        </p:nvSpPr>
        <p:spPr bwMode="auto">
          <a:xfrm>
            <a:off x="5410200" y="51816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1511" name="Text Box 9"/>
          <p:cNvSpPr txBox="1">
            <a:spLocks noChangeArrowheads="1"/>
          </p:cNvSpPr>
          <p:nvPr/>
        </p:nvSpPr>
        <p:spPr bwMode="auto">
          <a:xfrm>
            <a:off x="5638800" y="5105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0" i="1"/>
              <a:t>P</a:t>
            </a:r>
          </a:p>
        </p:txBody>
      </p:sp>
      <p:sp>
        <p:nvSpPr>
          <p:cNvPr id="21512" name="Oval 10"/>
          <p:cNvSpPr>
            <a:spLocks noChangeArrowheads="1"/>
          </p:cNvSpPr>
          <p:nvPr/>
        </p:nvSpPr>
        <p:spPr bwMode="auto">
          <a:xfrm>
            <a:off x="5562600" y="24384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1513" name="Text Box 11"/>
          <p:cNvSpPr txBox="1">
            <a:spLocks noChangeArrowheads="1"/>
          </p:cNvSpPr>
          <p:nvPr/>
        </p:nvSpPr>
        <p:spPr bwMode="auto">
          <a:xfrm>
            <a:off x="5791200" y="2362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0" i="1"/>
              <a:t>M</a:t>
            </a:r>
          </a:p>
        </p:txBody>
      </p:sp>
      <p:sp>
        <p:nvSpPr>
          <p:cNvPr id="21514" name="Oval 12"/>
          <p:cNvSpPr>
            <a:spLocks noChangeArrowheads="1"/>
          </p:cNvSpPr>
          <p:nvPr/>
        </p:nvSpPr>
        <p:spPr bwMode="auto">
          <a:xfrm>
            <a:off x="7543800" y="26670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1515" name="Text Box 13"/>
          <p:cNvSpPr txBox="1">
            <a:spLocks noChangeArrowheads="1"/>
          </p:cNvSpPr>
          <p:nvPr/>
        </p:nvSpPr>
        <p:spPr bwMode="auto">
          <a:xfrm>
            <a:off x="7772400" y="2590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0" i="1"/>
              <a:t>Q</a:t>
            </a:r>
          </a:p>
        </p:txBody>
      </p:sp>
      <p:sp>
        <p:nvSpPr>
          <p:cNvPr id="21516" name="Oval 14"/>
          <p:cNvSpPr>
            <a:spLocks noChangeArrowheads="1"/>
          </p:cNvSpPr>
          <p:nvPr/>
        </p:nvSpPr>
        <p:spPr bwMode="auto">
          <a:xfrm>
            <a:off x="7696200" y="5257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1517" name="Text Box 15"/>
          <p:cNvSpPr txBox="1">
            <a:spLocks noChangeArrowheads="1"/>
          </p:cNvSpPr>
          <p:nvPr/>
        </p:nvSpPr>
        <p:spPr bwMode="auto">
          <a:xfrm>
            <a:off x="7924800" y="5181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0" i="1"/>
              <a:t>N</a:t>
            </a:r>
          </a:p>
        </p:txBody>
      </p:sp>
      <p:sp>
        <p:nvSpPr>
          <p:cNvPr id="21518" name="Text Box 16"/>
          <p:cNvSpPr txBox="1">
            <a:spLocks noChangeArrowheads="1"/>
          </p:cNvSpPr>
          <p:nvPr/>
        </p:nvSpPr>
        <p:spPr bwMode="auto">
          <a:xfrm>
            <a:off x="6781800" y="3733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0" i="1"/>
              <a:t>X</a:t>
            </a:r>
          </a:p>
        </p:txBody>
      </p:sp>
      <p:sp>
        <p:nvSpPr>
          <p:cNvPr id="21519" name="Line 17"/>
          <p:cNvSpPr>
            <a:spLocks noChangeShapeType="1"/>
          </p:cNvSpPr>
          <p:nvPr/>
        </p:nvSpPr>
        <p:spPr bwMode="auto">
          <a:xfrm>
            <a:off x="3962400" y="4648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20" name="Line 18"/>
          <p:cNvSpPr>
            <a:spLocks noChangeShapeType="1"/>
          </p:cNvSpPr>
          <p:nvPr/>
        </p:nvSpPr>
        <p:spPr bwMode="auto">
          <a:xfrm>
            <a:off x="1447800" y="5105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8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2560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153400" cy="4495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dirty="0" smtClean="0">
                <a:latin typeface="Bodoni MT Black" pitchFamily="18" charset="0"/>
              </a:rPr>
              <a:t>Name all rays.</a:t>
            </a:r>
          </a:p>
          <a:p>
            <a:pPr eaLnBrk="1" hangingPunct="1"/>
            <a:endParaRPr lang="en-US" sz="4000" dirty="0" smtClean="0">
              <a:latin typeface="Bodoni MT Black" pitchFamily="18" charset="0"/>
            </a:endParaRPr>
          </a:p>
          <a:p>
            <a:pPr eaLnBrk="1" hangingPunct="1">
              <a:buNone/>
            </a:pPr>
            <a:endParaRPr lang="en-US" sz="4000" dirty="0" smtClean="0">
              <a:latin typeface="Bodoni MT Black" pitchFamily="18" charset="0"/>
            </a:endParaRPr>
          </a:p>
          <a:p>
            <a:pPr eaLnBrk="1" hangingPunct="1"/>
            <a:r>
              <a:rPr lang="en-US" sz="4000" dirty="0" smtClean="0">
                <a:latin typeface="Bodoni MT Black" pitchFamily="18" charset="0"/>
              </a:rPr>
              <a:t>Are ray LP and ray PL opposite rays?</a:t>
            </a:r>
          </a:p>
        </p:txBody>
      </p:sp>
      <p:pic>
        <p:nvPicPr>
          <p:cNvPr id="29699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4191000"/>
            <a:ext cx="46767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6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mtClean="0"/>
              <a:t>Ex. 3:  Drawing Opposite Rays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smtClean="0"/>
              <a:t>Draw two lines.  Label points on the lines and name two pairs of opposite rays.</a:t>
            </a:r>
          </a:p>
          <a:p>
            <a:pPr eaLnBrk="1" hangingPunct="1">
              <a:defRPr/>
            </a:pPr>
            <a:endParaRPr lang="en-US" sz="2400" smtClean="0"/>
          </a:p>
          <a:p>
            <a:pPr eaLnBrk="1" hangingPunct="1">
              <a:lnSpc>
                <a:spcPct val="130000"/>
              </a:lnSpc>
              <a:buFont typeface="Wingdings" pitchFamily="2" charset="2"/>
              <a:buNone/>
              <a:defRPr/>
            </a:pPr>
            <a:r>
              <a:rPr lang="en-US" sz="2400" smtClean="0"/>
              <a:t>Solution:  Points P, Q, and X are collinear and X is between P and Q.  So XP and XQ are opposite rays.</a:t>
            </a: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5257800" y="2057400"/>
            <a:ext cx="3048000" cy="3886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 flipV="1">
            <a:off x="4876800" y="2057400"/>
            <a:ext cx="3429000" cy="3962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4" name="Oval 6"/>
          <p:cNvSpPr>
            <a:spLocks noChangeArrowheads="1"/>
          </p:cNvSpPr>
          <p:nvPr/>
        </p:nvSpPr>
        <p:spPr bwMode="auto">
          <a:xfrm>
            <a:off x="5410200" y="51816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5638800" y="5105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0" i="1"/>
              <a:t>P</a:t>
            </a:r>
          </a:p>
        </p:txBody>
      </p:sp>
      <p:sp>
        <p:nvSpPr>
          <p:cNvPr id="22536" name="Oval 8"/>
          <p:cNvSpPr>
            <a:spLocks noChangeArrowheads="1"/>
          </p:cNvSpPr>
          <p:nvPr/>
        </p:nvSpPr>
        <p:spPr bwMode="auto">
          <a:xfrm>
            <a:off x="5562600" y="24384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5791200" y="2362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0" i="1"/>
              <a:t>M</a:t>
            </a:r>
          </a:p>
        </p:txBody>
      </p:sp>
      <p:sp>
        <p:nvSpPr>
          <p:cNvPr id="22538" name="Oval 10"/>
          <p:cNvSpPr>
            <a:spLocks noChangeArrowheads="1"/>
          </p:cNvSpPr>
          <p:nvPr/>
        </p:nvSpPr>
        <p:spPr bwMode="auto">
          <a:xfrm>
            <a:off x="7543800" y="26670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7772400" y="2590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0" i="1"/>
              <a:t>Q</a:t>
            </a:r>
          </a:p>
        </p:txBody>
      </p:sp>
      <p:sp>
        <p:nvSpPr>
          <p:cNvPr id="22540" name="Oval 12"/>
          <p:cNvSpPr>
            <a:spLocks noChangeArrowheads="1"/>
          </p:cNvSpPr>
          <p:nvPr/>
        </p:nvSpPr>
        <p:spPr bwMode="auto">
          <a:xfrm>
            <a:off x="7696200" y="5257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7924800" y="5181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0" i="1"/>
              <a:t>N</a:t>
            </a: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6781800" y="3733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0" i="1"/>
              <a:t>X</a:t>
            </a:r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>
            <a:off x="3810000" y="4648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1447800" y="5105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Text Box 2"/>
          <p:cNvSpPr txBox="1"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b="0"/>
              <a:t>Lesson Quiz: Part II</a:t>
            </a:r>
          </a:p>
        </p:txBody>
      </p:sp>
      <p:sp>
        <p:nvSpPr>
          <p:cNvPr id="64517" name="Text Box 2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b="1"/>
              <a:t>Draw each of the following.</a:t>
            </a:r>
          </a:p>
        </p:txBody>
      </p:sp>
      <p:sp>
        <p:nvSpPr>
          <p:cNvPr id="64518" name="Text Box 3"/>
          <p:cNvSpPr txBox="1">
            <a:spLocks noChangeArrowheads="1"/>
          </p:cNvSpPr>
          <p:nvPr/>
        </p:nvSpPr>
        <p:spPr bwMode="auto">
          <a:xfrm>
            <a:off x="457200" y="23622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 b="1">
                <a:latin typeface="Verdana" pitchFamily="34" charset="0"/>
              </a:rPr>
              <a:t>5. </a:t>
            </a:r>
            <a:r>
              <a:rPr lang="en-US" altLang="en-US" sz="2400">
                <a:latin typeface="Verdana" pitchFamily="34" charset="0"/>
              </a:rPr>
              <a:t>a line intersecting a plane at one point</a:t>
            </a:r>
          </a:p>
        </p:txBody>
      </p:sp>
      <p:sp>
        <p:nvSpPr>
          <p:cNvPr id="64519" name="Text Box 19"/>
          <p:cNvSpPr txBox="1">
            <a:spLocks noChangeArrowheads="1"/>
          </p:cNvSpPr>
          <p:nvPr/>
        </p:nvSpPr>
        <p:spPr bwMode="auto">
          <a:xfrm>
            <a:off x="533400" y="41148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 b="1">
                <a:latin typeface="Verdana" pitchFamily="34" charset="0"/>
              </a:rPr>
              <a:t>6. </a:t>
            </a:r>
            <a:r>
              <a:rPr lang="en-US" altLang="en-US" sz="2400">
                <a:latin typeface="Verdana" pitchFamily="34" charset="0"/>
              </a:rPr>
              <a:t>a ray with endpoint </a:t>
            </a:r>
            <a:r>
              <a:rPr lang="en-US" altLang="en-US" sz="2400" i="1">
                <a:latin typeface="Verdana" pitchFamily="34" charset="0"/>
              </a:rPr>
              <a:t>P</a:t>
            </a:r>
            <a:r>
              <a:rPr lang="en-US" altLang="en-US" sz="2400">
                <a:latin typeface="Verdana" pitchFamily="34" charset="0"/>
              </a:rPr>
              <a:t> that passes through </a:t>
            </a:r>
            <a:r>
              <a:rPr lang="en-US" altLang="en-US" sz="2400" i="1">
                <a:latin typeface="Verdana" pitchFamily="34" charset="0"/>
              </a:rPr>
              <a:t>Q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mtClean="0"/>
              <a:t>Ex. 4:  Sketching intersections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343400" cy="4953000"/>
          </a:xfrm>
          <a:ln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 smtClean="0"/>
              <a:t>Sketch the figure described.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lphaLcPeriod"/>
              <a:defRPr/>
            </a:pPr>
            <a:r>
              <a:rPr lang="en-US" smtClean="0"/>
              <a:t>A line that intersects a plane in one point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mtClean="0"/>
              <a:t>Draw a plane and a line.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mtClean="0"/>
              <a:t>Emphasize the point where they meet.  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mtClean="0"/>
              <a:t>Dashes indicate where the line is hidden by the plane</a:t>
            </a:r>
          </a:p>
        </p:txBody>
      </p:sp>
      <p:sp>
        <p:nvSpPr>
          <p:cNvPr id="24580" name="AutoShape 5"/>
          <p:cNvSpPr>
            <a:spLocks noChangeArrowheads="1"/>
          </p:cNvSpPr>
          <p:nvPr/>
        </p:nvSpPr>
        <p:spPr bwMode="auto">
          <a:xfrm>
            <a:off x="5029200" y="3352800"/>
            <a:ext cx="3200400" cy="1524000"/>
          </a:xfrm>
          <a:prstGeom prst="parallelogram">
            <a:avLst>
              <a:gd name="adj" fmla="val 52500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4581" name="Oval 6"/>
          <p:cNvSpPr>
            <a:spLocks noChangeArrowheads="1"/>
          </p:cNvSpPr>
          <p:nvPr/>
        </p:nvSpPr>
        <p:spPr bwMode="auto">
          <a:xfrm>
            <a:off x="6400800" y="39624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4582" name="Line 7"/>
          <p:cNvSpPr>
            <a:spLocks noChangeShapeType="1"/>
          </p:cNvSpPr>
          <p:nvPr/>
        </p:nvSpPr>
        <p:spPr bwMode="auto">
          <a:xfrm flipV="1">
            <a:off x="6477000" y="1905000"/>
            <a:ext cx="0" cy="2133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3" name="Line 8"/>
          <p:cNvSpPr>
            <a:spLocks noChangeShapeType="1"/>
          </p:cNvSpPr>
          <p:nvPr/>
        </p:nvSpPr>
        <p:spPr bwMode="auto">
          <a:xfrm>
            <a:off x="6477000" y="4114800"/>
            <a:ext cx="0" cy="2286000"/>
          </a:xfrm>
          <a:prstGeom prst="line">
            <a:avLst/>
          </a:prstGeom>
          <a:noFill/>
          <a:ln w="76200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4" name="Line 9"/>
          <p:cNvSpPr>
            <a:spLocks noChangeShapeType="1"/>
          </p:cNvSpPr>
          <p:nvPr/>
        </p:nvSpPr>
        <p:spPr bwMode="auto">
          <a:xfrm>
            <a:off x="6477000" y="4876800"/>
            <a:ext cx="0" cy="1295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mtClean="0"/>
              <a:t>Ex. 4:  Sketching intersections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609600" indent="-609600" eaLnBrk="1" hangingPunct="1">
              <a:defRPr/>
            </a:pPr>
            <a:r>
              <a:rPr lang="en-US" sz="2400" smtClean="0"/>
              <a:t>Sketch the figure described.</a:t>
            </a:r>
          </a:p>
          <a:p>
            <a:pPr marL="609600" indent="-609600" eaLnBrk="1" hangingPunct="1">
              <a:buFont typeface="Wingdings" pitchFamily="2" charset="2"/>
              <a:buAutoNum type="alphaLcPeriod" startAt="2"/>
              <a:defRPr/>
            </a:pPr>
            <a:r>
              <a:rPr lang="en-US" sz="2400" smtClean="0"/>
              <a:t>Two planes that intersect in a line</a:t>
            </a:r>
          </a:p>
          <a:p>
            <a:pPr marL="609600" indent="-609600" eaLnBrk="1" hangingPunct="1">
              <a:buFont typeface="Wingdings" pitchFamily="2" charset="2"/>
              <a:buChar char="Ø"/>
              <a:defRPr/>
            </a:pPr>
            <a:r>
              <a:rPr lang="en-US" sz="2400" smtClean="0"/>
              <a:t>Draw two planes.</a:t>
            </a:r>
          </a:p>
          <a:p>
            <a:pPr marL="609600" indent="-609600" eaLnBrk="1" hangingPunct="1">
              <a:buFont typeface="Wingdings" pitchFamily="2" charset="2"/>
              <a:buChar char="Ø"/>
              <a:defRPr/>
            </a:pPr>
            <a:r>
              <a:rPr lang="en-US" sz="2400" smtClean="0"/>
              <a:t>Emphasize the line where they meet.</a:t>
            </a:r>
          </a:p>
          <a:p>
            <a:pPr marL="609600" indent="-609600" eaLnBrk="1" hangingPunct="1">
              <a:buFont typeface="Wingdings" pitchFamily="2" charset="2"/>
              <a:buChar char="Ø"/>
              <a:defRPr/>
            </a:pPr>
            <a:r>
              <a:rPr lang="en-US" sz="2400" smtClean="0"/>
              <a:t>Dashes indicate where one plane is hidden by the other plane.</a:t>
            </a:r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5562600" y="2438400"/>
            <a:ext cx="3200400" cy="762000"/>
          </a:xfrm>
          <a:prstGeom prst="parallelogram">
            <a:avLst>
              <a:gd name="adj" fmla="val 105000"/>
            </a:avLst>
          </a:prstGeom>
          <a:solidFill>
            <a:srgbClr val="0000FF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5605" name="Rectangle 11"/>
          <p:cNvSpPr>
            <a:spLocks noChangeArrowheads="1"/>
          </p:cNvSpPr>
          <p:nvPr/>
        </p:nvSpPr>
        <p:spPr bwMode="auto">
          <a:xfrm>
            <a:off x="5562600" y="2209800"/>
            <a:ext cx="2362200" cy="9906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5606" name="Rectangle 12"/>
          <p:cNvSpPr>
            <a:spLocks noChangeArrowheads="1"/>
          </p:cNvSpPr>
          <p:nvPr/>
        </p:nvSpPr>
        <p:spPr bwMode="auto">
          <a:xfrm>
            <a:off x="5562600" y="3200400"/>
            <a:ext cx="2362200" cy="9906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5607" name="AutoShape 9"/>
          <p:cNvSpPr>
            <a:spLocks noChangeArrowheads="1"/>
          </p:cNvSpPr>
          <p:nvPr/>
        </p:nvSpPr>
        <p:spPr bwMode="auto">
          <a:xfrm>
            <a:off x="4724400" y="3200400"/>
            <a:ext cx="3200400" cy="762000"/>
          </a:xfrm>
          <a:prstGeom prst="parallelogram">
            <a:avLst>
              <a:gd name="adj" fmla="val 10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5608" name="Line 14"/>
          <p:cNvSpPr>
            <a:spLocks noChangeShapeType="1"/>
          </p:cNvSpPr>
          <p:nvPr/>
        </p:nvSpPr>
        <p:spPr bwMode="auto">
          <a:xfrm>
            <a:off x="7924800" y="2438400"/>
            <a:ext cx="838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09" name="Line 15"/>
          <p:cNvSpPr>
            <a:spLocks noChangeShapeType="1"/>
          </p:cNvSpPr>
          <p:nvPr/>
        </p:nvSpPr>
        <p:spPr bwMode="auto">
          <a:xfrm flipH="1">
            <a:off x="7086600" y="2438400"/>
            <a:ext cx="1676400" cy="1524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0" name="Line 16"/>
          <p:cNvSpPr>
            <a:spLocks noChangeShapeType="1"/>
          </p:cNvSpPr>
          <p:nvPr/>
        </p:nvSpPr>
        <p:spPr bwMode="auto">
          <a:xfrm flipH="1">
            <a:off x="4800600" y="3200400"/>
            <a:ext cx="762000" cy="762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1" name="Line 17"/>
          <p:cNvSpPr>
            <a:spLocks noChangeShapeType="1"/>
          </p:cNvSpPr>
          <p:nvPr/>
        </p:nvSpPr>
        <p:spPr bwMode="auto">
          <a:xfrm>
            <a:off x="4724400" y="3962400"/>
            <a:ext cx="2362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2" name="Line 18"/>
          <p:cNvSpPr>
            <a:spLocks noChangeShapeType="1"/>
          </p:cNvSpPr>
          <p:nvPr/>
        </p:nvSpPr>
        <p:spPr bwMode="auto">
          <a:xfrm>
            <a:off x="5486400" y="3200400"/>
            <a:ext cx="2590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6400800" y="2438400"/>
            <a:ext cx="1524000" cy="0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4" name="Line 10"/>
          <p:cNvSpPr>
            <a:spLocks noChangeShapeType="1"/>
          </p:cNvSpPr>
          <p:nvPr/>
        </p:nvSpPr>
        <p:spPr bwMode="auto">
          <a:xfrm flipV="1">
            <a:off x="5715000" y="2362200"/>
            <a:ext cx="762000" cy="762000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>
              <a:defRPr/>
            </a:pPr>
            <a:endParaRPr lang="en-US" sz="4000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5105400" cy="4525963"/>
          </a:xfrm>
        </p:spPr>
        <p:txBody>
          <a:bodyPr/>
          <a:lstStyle/>
          <a:p>
            <a:pPr marL="609600" indent="-609600" eaLnBrk="1" hangingPunct="1">
              <a:buNone/>
              <a:defRPr/>
            </a:pPr>
            <a:r>
              <a:rPr lang="en-US" sz="3200" dirty="0" smtClean="0">
                <a:latin typeface="Bodoni MT Black" pitchFamily="18" charset="0"/>
              </a:rPr>
              <a:t>Name three points that are collinear</a:t>
            </a:r>
          </a:p>
          <a:p>
            <a:pPr marL="609600" indent="-609600" eaLnBrk="1" hangingPunct="1">
              <a:buFont typeface="Wingdings" pitchFamily="2" charset="2"/>
              <a:buAutoNum type="alphaLcPeriod"/>
              <a:defRPr/>
            </a:pPr>
            <a:endParaRPr lang="en-US" dirty="0" smtClean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US" dirty="0" smtClean="0"/>
              <a:t>Solution:  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US" dirty="0" smtClean="0"/>
              <a:t>D, E and F lie on the same line, so they are collinear.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10244" name="AutoShape 6"/>
          <p:cNvSpPr>
            <a:spLocks noChangeArrowheads="1"/>
          </p:cNvSpPr>
          <p:nvPr/>
        </p:nvSpPr>
        <p:spPr bwMode="auto">
          <a:xfrm rot="1157402">
            <a:off x="5410200" y="2438400"/>
            <a:ext cx="2959100" cy="1600200"/>
          </a:xfrm>
          <a:prstGeom prst="parallelogram">
            <a:avLst>
              <a:gd name="adj" fmla="val 4623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0245" name="Oval 7"/>
          <p:cNvSpPr>
            <a:spLocks noChangeArrowheads="1"/>
          </p:cNvSpPr>
          <p:nvPr/>
        </p:nvSpPr>
        <p:spPr bwMode="auto">
          <a:xfrm>
            <a:off x="6248400" y="25146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0246" name="Text Box 10"/>
          <p:cNvSpPr txBox="1">
            <a:spLocks noChangeArrowheads="1"/>
          </p:cNvSpPr>
          <p:nvPr/>
        </p:nvSpPr>
        <p:spPr bwMode="auto">
          <a:xfrm>
            <a:off x="6400800" y="2438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0247" name="Text Box 11"/>
          <p:cNvSpPr txBox="1">
            <a:spLocks noChangeArrowheads="1"/>
          </p:cNvSpPr>
          <p:nvPr/>
        </p:nvSpPr>
        <p:spPr bwMode="auto">
          <a:xfrm>
            <a:off x="5943600" y="32766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10248" name="Text Box 12"/>
          <p:cNvSpPr txBox="1">
            <a:spLocks noChangeArrowheads="1"/>
          </p:cNvSpPr>
          <p:nvPr/>
        </p:nvSpPr>
        <p:spPr bwMode="auto">
          <a:xfrm>
            <a:off x="6934200" y="3200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10249" name="Text Box 13"/>
          <p:cNvSpPr txBox="1">
            <a:spLocks noChangeArrowheads="1"/>
          </p:cNvSpPr>
          <p:nvPr/>
        </p:nvSpPr>
        <p:spPr bwMode="auto">
          <a:xfrm rot="-262409">
            <a:off x="7696200" y="3200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F</a:t>
            </a:r>
          </a:p>
        </p:txBody>
      </p:sp>
      <p:sp>
        <p:nvSpPr>
          <p:cNvPr id="10250" name="Line 14"/>
          <p:cNvSpPr>
            <a:spLocks noChangeShapeType="1"/>
          </p:cNvSpPr>
          <p:nvPr/>
        </p:nvSpPr>
        <p:spPr bwMode="auto">
          <a:xfrm flipV="1">
            <a:off x="5486400" y="3124200"/>
            <a:ext cx="2743200" cy="228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1" name="Oval 8"/>
          <p:cNvSpPr>
            <a:spLocks noChangeArrowheads="1"/>
          </p:cNvSpPr>
          <p:nvPr/>
        </p:nvSpPr>
        <p:spPr bwMode="auto">
          <a:xfrm>
            <a:off x="6781800" y="31242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0252" name="Line 15"/>
          <p:cNvSpPr>
            <a:spLocks noChangeShapeType="1"/>
          </p:cNvSpPr>
          <p:nvPr/>
        </p:nvSpPr>
        <p:spPr bwMode="auto">
          <a:xfrm flipH="1" flipV="1">
            <a:off x="6858000" y="1752600"/>
            <a:ext cx="0" cy="1371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3" name="Oval 16"/>
          <p:cNvSpPr>
            <a:spLocks noChangeArrowheads="1"/>
          </p:cNvSpPr>
          <p:nvPr/>
        </p:nvSpPr>
        <p:spPr bwMode="auto">
          <a:xfrm>
            <a:off x="6781800" y="19812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0254" name="Text Box 17"/>
          <p:cNvSpPr txBox="1">
            <a:spLocks noChangeArrowheads="1"/>
          </p:cNvSpPr>
          <p:nvPr/>
        </p:nvSpPr>
        <p:spPr bwMode="auto">
          <a:xfrm>
            <a:off x="7010400" y="1981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H</a:t>
            </a:r>
          </a:p>
        </p:txBody>
      </p:sp>
      <p:sp>
        <p:nvSpPr>
          <p:cNvPr id="10255" name="Line 18"/>
          <p:cNvSpPr>
            <a:spLocks noChangeShapeType="1"/>
          </p:cNvSpPr>
          <p:nvPr/>
        </p:nvSpPr>
        <p:spPr bwMode="auto">
          <a:xfrm>
            <a:off x="6858000" y="3352800"/>
            <a:ext cx="0" cy="1447800"/>
          </a:xfrm>
          <a:prstGeom prst="line">
            <a:avLst/>
          </a:prstGeom>
          <a:noFill/>
          <a:ln w="38100">
            <a:solidFill>
              <a:srgbClr val="000000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6" name="Oval 19"/>
          <p:cNvSpPr>
            <a:spLocks noChangeArrowheads="1"/>
          </p:cNvSpPr>
          <p:nvPr/>
        </p:nvSpPr>
        <p:spPr bwMode="auto">
          <a:xfrm>
            <a:off x="5791200" y="32004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0257" name="Oval 20"/>
          <p:cNvSpPr>
            <a:spLocks noChangeArrowheads="1"/>
          </p:cNvSpPr>
          <p:nvPr/>
        </p:nvSpPr>
        <p:spPr bwMode="auto">
          <a:xfrm>
            <a:off x="7620000" y="30480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>
              <a:defRPr/>
            </a:pPr>
            <a:endParaRPr lang="en-US" sz="4000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28600"/>
            <a:ext cx="5257800" cy="6172200"/>
          </a:xfrm>
        </p:spPr>
        <p:txBody>
          <a:bodyPr>
            <a:normAutofit/>
          </a:bodyPr>
          <a:lstStyle/>
          <a:p>
            <a:pPr marL="609600" indent="-609600" eaLnBrk="1" hangingPunct="1">
              <a:buNone/>
              <a:defRPr/>
            </a:pPr>
            <a:endParaRPr lang="en-US" sz="2400" dirty="0" smtClean="0"/>
          </a:p>
          <a:p>
            <a:pPr marL="609600" indent="-609600" eaLnBrk="1" hangingPunct="1">
              <a:buNone/>
              <a:defRPr/>
            </a:pPr>
            <a:endParaRPr lang="en-US" sz="2400" dirty="0"/>
          </a:p>
          <a:p>
            <a:pPr marL="609600" indent="-609600" eaLnBrk="1" hangingPunct="1">
              <a:buNone/>
              <a:defRPr/>
            </a:pPr>
            <a:endParaRPr lang="en-US" sz="2400" dirty="0" smtClean="0"/>
          </a:p>
          <a:p>
            <a:pPr marL="609600" indent="-609600" eaLnBrk="1" hangingPunct="1">
              <a:buNone/>
              <a:defRPr/>
            </a:pPr>
            <a:r>
              <a:rPr lang="en-US" sz="3200" dirty="0" smtClean="0">
                <a:latin typeface="Bodoni MT Black" pitchFamily="18" charset="0"/>
              </a:rPr>
              <a:t>Name four points that are coplanar.</a:t>
            </a:r>
          </a:p>
          <a:p>
            <a:pPr marL="609600" indent="-609600" eaLnBrk="1" hangingPunct="1">
              <a:buFont typeface="Wingdings" pitchFamily="2" charset="2"/>
              <a:buAutoNum type="alphaLcPeriod" startAt="2"/>
              <a:defRPr/>
            </a:pPr>
            <a:endParaRPr lang="en-US" sz="2400" dirty="0" smtClean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en-US" sz="2400" dirty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US" sz="2400" dirty="0" smtClean="0"/>
              <a:t>Solution:  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US" sz="2400" dirty="0" smtClean="0"/>
              <a:t>D, E, F, and G lie on the same plane, so they are coplanar.  Also D, E, F, and H are coplanar; although, the plane containing them is not drawn.</a:t>
            </a:r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 rot="1157402">
            <a:off x="5410200" y="2438400"/>
            <a:ext cx="2959100" cy="1600200"/>
          </a:xfrm>
          <a:prstGeom prst="parallelogram">
            <a:avLst>
              <a:gd name="adj" fmla="val 4623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1269" name="Oval 5"/>
          <p:cNvSpPr>
            <a:spLocks noChangeArrowheads="1"/>
          </p:cNvSpPr>
          <p:nvPr/>
        </p:nvSpPr>
        <p:spPr bwMode="auto">
          <a:xfrm>
            <a:off x="6248400" y="25146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6400800" y="2438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5943600" y="32766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6934200" y="3200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 rot="-262409">
            <a:off x="7696200" y="3200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F</a:t>
            </a: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 flipV="1">
            <a:off x="5486400" y="3124200"/>
            <a:ext cx="2743200" cy="228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5" name="Oval 11"/>
          <p:cNvSpPr>
            <a:spLocks noChangeArrowheads="1"/>
          </p:cNvSpPr>
          <p:nvPr/>
        </p:nvSpPr>
        <p:spPr bwMode="auto">
          <a:xfrm>
            <a:off x="6781800" y="31242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 flipH="1" flipV="1">
            <a:off x="6858000" y="1752600"/>
            <a:ext cx="0" cy="1371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7" name="Oval 13"/>
          <p:cNvSpPr>
            <a:spLocks noChangeArrowheads="1"/>
          </p:cNvSpPr>
          <p:nvPr/>
        </p:nvSpPr>
        <p:spPr bwMode="auto">
          <a:xfrm>
            <a:off x="6781800" y="19812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7010400" y="1981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H</a:t>
            </a:r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6858000" y="3352800"/>
            <a:ext cx="0" cy="1447800"/>
          </a:xfrm>
          <a:prstGeom prst="line">
            <a:avLst/>
          </a:prstGeom>
          <a:noFill/>
          <a:ln w="38100">
            <a:solidFill>
              <a:srgbClr val="000000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80" name="Oval 16"/>
          <p:cNvSpPr>
            <a:spLocks noChangeArrowheads="1"/>
          </p:cNvSpPr>
          <p:nvPr/>
        </p:nvSpPr>
        <p:spPr bwMode="auto">
          <a:xfrm>
            <a:off x="5791200" y="32004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1281" name="Oval 17"/>
          <p:cNvSpPr>
            <a:spLocks noChangeArrowheads="1"/>
          </p:cNvSpPr>
          <p:nvPr/>
        </p:nvSpPr>
        <p:spPr bwMode="auto">
          <a:xfrm>
            <a:off x="7620000" y="30480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endParaRPr lang="en-US" sz="4000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28600"/>
            <a:ext cx="5029200" cy="6400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None/>
              <a:defRPr/>
            </a:pPr>
            <a:endParaRPr lang="en-US" sz="3600" dirty="0" smtClean="0">
              <a:latin typeface="Bodoni MT Black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None/>
              <a:defRPr/>
            </a:pPr>
            <a:endParaRPr lang="en-US" sz="3600" dirty="0">
              <a:latin typeface="Bodoni MT Black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None/>
              <a:defRPr/>
            </a:pPr>
            <a:r>
              <a:rPr lang="en-US" sz="3200" dirty="0" smtClean="0">
                <a:latin typeface="Bodoni MT Black" pitchFamily="18" charset="0"/>
              </a:rPr>
              <a:t>Name three points that are not collinear.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lphaLcPeriod" startAt="3"/>
              <a:defRPr/>
            </a:pPr>
            <a:endParaRPr lang="en-US" dirty="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/>
              <a:t>Solution: 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/>
              <a:t>There are many correct answers.  For instance, points H, E, and G do not lie on the same line.</a:t>
            </a:r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 rot="1157402">
            <a:off x="5410200" y="2438400"/>
            <a:ext cx="2959100" cy="1600200"/>
          </a:xfrm>
          <a:prstGeom prst="parallelogram">
            <a:avLst>
              <a:gd name="adj" fmla="val 4623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293" name="Oval 5"/>
          <p:cNvSpPr>
            <a:spLocks noChangeArrowheads="1"/>
          </p:cNvSpPr>
          <p:nvPr/>
        </p:nvSpPr>
        <p:spPr bwMode="auto">
          <a:xfrm>
            <a:off x="6248400" y="25146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6400800" y="2438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5943600" y="32766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6934200" y="3200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 rot="-262409">
            <a:off x="7696200" y="3200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F</a:t>
            </a:r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V="1">
            <a:off x="5486400" y="3124200"/>
            <a:ext cx="2743200" cy="228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299" name="Oval 11"/>
          <p:cNvSpPr>
            <a:spLocks noChangeArrowheads="1"/>
          </p:cNvSpPr>
          <p:nvPr/>
        </p:nvSpPr>
        <p:spPr bwMode="auto">
          <a:xfrm>
            <a:off x="6781800" y="31242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H="1" flipV="1">
            <a:off x="6858000" y="1752600"/>
            <a:ext cx="0" cy="1371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01" name="Oval 13"/>
          <p:cNvSpPr>
            <a:spLocks noChangeArrowheads="1"/>
          </p:cNvSpPr>
          <p:nvPr/>
        </p:nvSpPr>
        <p:spPr bwMode="auto">
          <a:xfrm>
            <a:off x="6781800" y="19812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7010400" y="1981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H</a:t>
            </a:r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6858000" y="3352800"/>
            <a:ext cx="0" cy="1447800"/>
          </a:xfrm>
          <a:prstGeom prst="line">
            <a:avLst/>
          </a:prstGeom>
          <a:noFill/>
          <a:ln w="38100">
            <a:solidFill>
              <a:srgbClr val="000000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04" name="Oval 16"/>
          <p:cNvSpPr>
            <a:spLocks noChangeArrowheads="1"/>
          </p:cNvSpPr>
          <p:nvPr/>
        </p:nvSpPr>
        <p:spPr bwMode="auto">
          <a:xfrm>
            <a:off x="5791200" y="32004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305" name="Oval 17"/>
          <p:cNvSpPr>
            <a:spLocks noChangeArrowheads="1"/>
          </p:cNvSpPr>
          <p:nvPr/>
        </p:nvSpPr>
        <p:spPr bwMode="auto">
          <a:xfrm>
            <a:off x="7620000" y="30480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1" y="1455314"/>
            <a:ext cx="6447501" cy="491972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sz="2600" dirty="0" smtClean="0">
                <a:latin typeface="Bodoni MT Black" pitchFamily="18" charset="0"/>
              </a:rPr>
              <a:t>Name two coplanar points, lines.</a:t>
            </a:r>
          </a:p>
          <a:p>
            <a:pPr>
              <a:buNone/>
            </a:pPr>
            <a:endParaRPr lang="en-US" sz="2600" dirty="0">
              <a:latin typeface="Bodoni MT Black" pitchFamily="18" charset="0"/>
            </a:endParaRPr>
          </a:p>
          <a:p>
            <a:pPr>
              <a:buFontTx/>
              <a:buChar char="-"/>
            </a:pPr>
            <a:endParaRPr lang="en-US" sz="2600" dirty="0" smtClean="0">
              <a:latin typeface="Bodoni MT Black" pitchFamily="18" charset="0"/>
            </a:endParaRPr>
          </a:p>
          <a:p>
            <a:pPr>
              <a:buFontTx/>
              <a:buChar char="-"/>
            </a:pPr>
            <a:r>
              <a:rPr lang="en-US" sz="2600" dirty="0">
                <a:latin typeface="Bodoni MT Black" pitchFamily="18" charset="0"/>
              </a:rPr>
              <a:t>N</a:t>
            </a:r>
            <a:r>
              <a:rPr lang="en-US" sz="2600" dirty="0" smtClean="0">
                <a:latin typeface="Bodoni MT Black" pitchFamily="18" charset="0"/>
              </a:rPr>
              <a:t>ame three non-collinear points. </a:t>
            </a:r>
          </a:p>
          <a:p>
            <a:pPr>
              <a:buFontTx/>
              <a:buChar char="-"/>
            </a:pPr>
            <a:endParaRPr lang="en-US" sz="2600" dirty="0">
              <a:latin typeface="Bodoni MT Black" pitchFamily="18" charset="0"/>
            </a:endParaRPr>
          </a:p>
          <a:p>
            <a:pPr>
              <a:buFontTx/>
              <a:buChar char="-"/>
            </a:pPr>
            <a:endParaRPr lang="en-US" sz="2600" dirty="0" smtClean="0">
              <a:latin typeface="Bodoni MT Black" pitchFamily="18" charset="0"/>
            </a:endParaRPr>
          </a:p>
          <a:p>
            <a:pPr>
              <a:buFontTx/>
              <a:buChar char="-"/>
            </a:pPr>
            <a:r>
              <a:rPr lang="en-US" sz="2600" dirty="0" smtClean="0">
                <a:latin typeface="Bodoni MT Black" pitchFamily="18" charset="0"/>
              </a:rPr>
              <a:t>Name the plane two different ways.</a:t>
            </a:r>
          </a:p>
          <a:p>
            <a:pPr>
              <a:buFontTx/>
              <a:buChar char="-"/>
            </a:pPr>
            <a:endParaRPr lang="en-US" sz="2600" dirty="0">
              <a:latin typeface="Bodoni MT Black" pitchFamily="18" charset="0"/>
            </a:endParaRPr>
          </a:p>
          <a:p>
            <a:pPr>
              <a:buFontTx/>
              <a:buChar char="-"/>
            </a:pPr>
            <a:endParaRPr lang="en-US" sz="2600" dirty="0" smtClean="0">
              <a:latin typeface="Bodoni MT Black" pitchFamily="18" charset="0"/>
            </a:endParaRPr>
          </a:p>
          <a:p>
            <a:pPr>
              <a:buFontTx/>
              <a:buChar char="-"/>
            </a:pPr>
            <a:r>
              <a:rPr lang="en-US" sz="2600" dirty="0" smtClean="0">
                <a:latin typeface="Bodoni MT Black" pitchFamily="18" charset="0"/>
              </a:rPr>
              <a:t>Name two intersecting lines at what points do they intersect</a:t>
            </a:r>
          </a:p>
        </p:txBody>
      </p:sp>
      <p:pic>
        <p:nvPicPr>
          <p:cNvPr id="18434" name="Picture 2" descr="https://upload.wikimedia.org/wikipedia/commons/c/c8/Wikiversity_Geometry_Lesson_1_%28Identify_Points%2C_Lines%2C_and_Planes%29_p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914400"/>
            <a:ext cx="3048000" cy="2971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8767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00"/>
                </a:solidFill>
                <a:latin typeface="Verdana" pitchFamily="34" charset="0"/>
              </a:rPr>
              <a:t>Parallel Lines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066800"/>
            <a:ext cx="7616825" cy="5029200"/>
          </a:xfrm>
        </p:spPr>
        <p:txBody>
          <a:bodyPr>
            <a:normAutofit/>
          </a:bodyPr>
          <a:lstStyle/>
          <a:p>
            <a:pPr eaLnBrk="1" hangingPunct="1">
              <a:buNone/>
            </a:pPr>
            <a:r>
              <a:rPr lang="en-US" sz="2800" dirty="0" smtClean="0">
                <a:solidFill>
                  <a:srgbClr val="000000"/>
                </a:solidFill>
                <a:latin typeface="Bodoni MT Black" pitchFamily="18" charset="0"/>
              </a:rPr>
              <a:t>Coplanar Lines that do not intersect. (2 dimensional)</a:t>
            </a:r>
          </a:p>
        </p:txBody>
      </p:sp>
      <p:pic>
        <p:nvPicPr>
          <p:cNvPr id="26627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2438400"/>
            <a:ext cx="3962400" cy="388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6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odoni MT Black" pitchFamily="18" charset="0"/>
              </a:rPr>
              <a:t>Use </a:t>
            </a:r>
            <a:r>
              <a:rPr lang="en-US" dirty="0">
                <a:latin typeface="Bodoni MT Black" pitchFamily="18" charset="0"/>
              </a:rPr>
              <a:t>the figure to name each of the following.</a:t>
            </a:r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buFont typeface="Wingdings" pitchFamily="2" charset="2"/>
              <a:buAutoNum type="alphaLcParenR"/>
            </a:pPr>
            <a:r>
              <a:rPr lang="en-US" dirty="0">
                <a:latin typeface="Bodoni MT Black" pitchFamily="18" charset="0"/>
              </a:rPr>
              <a:t>A line containing point K</a:t>
            </a:r>
          </a:p>
          <a:p>
            <a:pPr marL="571500" indent="-571500">
              <a:buFont typeface="Wingdings" pitchFamily="2" charset="2"/>
              <a:buAutoNum type="alphaLcParenR"/>
            </a:pPr>
            <a:r>
              <a:rPr lang="en-US" dirty="0">
                <a:latin typeface="Bodoni MT Black" pitchFamily="18" charset="0"/>
              </a:rPr>
              <a:t>A plane containing point L</a:t>
            </a:r>
          </a:p>
        </p:txBody>
      </p:sp>
      <p:sp>
        <p:nvSpPr>
          <p:cNvPr id="35848" name="AutoShape 8"/>
          <p:cNvSpPr>
            <a:spLocks noChangeArrowheads="1"/>
          </p:cNvSpPr>
          <p:nvPr/>
        </p:nvSpPr>
        <p:spPr bwMode="auto">
          <a:xfrm>
            <a:off x="2286000" y="3505200"/>
            <a:ext cx="4267200" cy="2057400"/>
          </a:xfrm>
          <a:prstGeom prst="parallelogram">
            <a:avLst>
              <a:gd name="adj" fmla="val 5185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>
            <a:off x="3657600" y="3886200"/>
            <a:ext cx="1600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50" name="Oval 10"/>
          <p:cNvSpPr>
            <a:spLocks noChangeArrowheads="1"/>
          </p:cNvSpPr>
          <p:nvPr/>
        </p:nvSpPr>
        <p:spPr bwMode="auto">
          <a:xfrm>
            <a:off x="4191000" y="4191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Oval 11"/>
          <p:cNvSpPr>
            <a:spLocks noChangeArrowheads="1"/>
          </p:cNvSpPr>
          <p:nvPr/>
        </p:nvSpPr>
        <p:spPr bwMode="auto">
          <a:xfrm>
            <a:off x="3810000" y="3962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2" name="Oval 12"/>
          <p:cNvSpPr>
            <a:spLocks noChangeArrowheads="1"/>
          </p:cNvSpPr>
          <p:nvPr/>
        </p:nvSpPr>
        <p:spPr bwMode="auto">
          <a:xfrm>
            <a:off x="4953000" y="4648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Oval 13"/>
          <p:cNvSpPr>
            <a:spLocks noChangeArrowheads="1"/>
          </p:cNvSpPr>
          <p:nvPr/>
        </p:nvSpPr>
        <p:spPr bwMode="auto">
          <a:xfrm>
            <a:off x="5410200" y="3810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2667000" y="5105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</a:t>
            </a:r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5638800" y="37338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</a:t>
            </a:r>
          </a:p>
        </p:txBody>
      </p:sp>
      <p:sp>
        <p:nvSpPr>
          <p:cNvPr id="35856" name="Text Box 16"/>
          <p:cNvSpPr txBox="1">
            <a:spLocks noChangeArrowheads="1"/>
          </p:cNvSpPr>
          <p:nvPr/>
        </p:nvSpPr>
        <p:spPr bwMode="auto">
          <a:xfrm>
            <a:off x="3886200" y="3581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J</a:t>
            </a:r>
          </a:p>
        </p:txBody>
      </p:sp>
      <p:sp>
        <p:nvSpPr>
          <p:cNvPr id="35857" name="Text Box 17"/>
          <p:cNvSpPr txBox="1">
            <a:spLocks noChangeArrowheads="1"/>
          </p:cNvSpPr>
          <p:nvPr/>
        </p:nvSpPr>
        <p:spPr bwMode="auto">
          <a:xfrm>
            <a:off x="3962400" y="4343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K</a:t>
            </a:r>
          </a:p>
        </p:txBody>
      </p:sp>
      <p:sp>
        <p:nvSpPr>
          <p:cNvPr id="35858" name="Text Box 18"/>
          <p:cNvSpPr txBox="1">
            <a:spLocks noChangeArrowheads="1"/>
          </p:cNvSpPr>
          <p:nvPr/>
        </p:nvSpPr>
        <p:spPr bwMode="auto">
          <a:xfrm>
            <a:off x="4800600" y="4800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Example 1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981200"/>
            <a:ext cx="5715000" cy="4525962"/>
          </a:xfrm>
        </p:spPr>
        <p:txBody>
          <a:bodyPr>
            <a:normAutofit/>
          </a:bodyPr>
          <a:lstStyle/>
          <a:p>
            <a:pPr eaLnBrk="1" hangingPunct="1">
              <a:buNone/>
            </a:pPr>
            <a:r>
              <a:rPr lang="en-US" sz="2800" dirty="0" smtClean="0">
                <a:solidFill>
                  <a:srgbClr val="000000"/>
                </a:solidFill>
                <a:latin typeface="Bodoni MT Black" pitchFamily="18" charset="0"/>
              </a:rPr>
              <a:t>a) Are points E, F, and C collinear?  If so, which line are they on?</a:t>
            </a:r>
          </a:p>
          <a:p>
            <a:pPr eaLnBrk="1" hangingPunct="1"/>
            <a:endParaRPr lang="en-US" sz="2800" dirty="0" smtClean="0">
              <a:solidFill>
                <a:srgbClr val="000000"/>
              </a:solidFill>
              <a:latin typeface="Bodoni MT Black" pitchFamily="18" charset="0"/>
            </a:endParaRPr>
          </a:p>
          <a:p>
            <a:pPr eaLnBrk="1" hangingPunct="1">
              <a:buNone/>
            </a:pPr>
            <a:r>
              <a:rPr lang="en-US" sz="2800" dirty="0" smtClean="0">
                <a:solidFill>
                  <a:srgbClr val="000000"/>
                </a:solidFill>
                <a:latin typeface="Bodoni MT Black" pitchFamily="18" charset="0"/>
              </a:rPr>
              <a:t>b) Are points E, F, and D collinear? If so, which line are they on?</a:t>
            </a:r>
          </a:p>
          <a:p>
            <a:pPr eaLnBrk="1" hangingPunct="1"/>
            <a:endParaRPr lang="en-US" sz="2800" dirty="0" smtClean="0">
              <a:solidFill>
                <a:srgbClr val="000000"/>
              </a:solidFill>
              <a:latin typeface="Bodoni MT Black" pitchFamily="18" charset="0"/>
            </a:endParaRPr>
          </a:p>
          <a:p>
            <a:pPr eaLnBrk="1" hangingPunct="1">
              <a:buNone/>
            </a:pPr>
            <a:r>
              <a:rPr lang="en-US" sz="2800" dirty="0" smtClean="0">
                <a:solidFill>
                  <a:srgbClr val="000000"/>
                </a:solidFill>
                <a:latin typeface="Bodoni MT Black" pitchFamily="18" charset="0"/>
              </a:rPr>
              <a:t>c) Name line l in 3 other ways.</a:t>
            </a:r>
          </a:p>
        </p:txBody>
      </p:sp>
      <p:pic>
        <p:nvPicPr>
          <p:cNvPr id="18435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0"/>
            <a:ext cx="5046663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793</Words>
  <Application>Microsoft Office PowerPoint</Application>
  <PresentationFormat>On-screen Show (4:3)</PresentationFormat>
  <Paragraphs>160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Name ALL lines and segments.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Parallel Lines</vt:lpstr>
      <vt:lpstr>Use the figure to name each of the following.</vt:lpstr>
      <vt:lpstr>Example 1</vt:lpstr>
      <vt:lpstr>le 2:</vt:lpstr>
      <vt:lpstr>PowerPoint Presentation</vt:lpstr>
      <vt:lpstr>Practice</vt:lpstr>
      <vt:lpstr>Example 8:</vt:lpstr>
      <vt:lpstr>Lesson Quiz: Part I</vt:lpstr>
      <vt:lpstr>Example 4:</vt:lpstr>
      <vt:lpstr>Ex. 2:  Drawing lines, segments and rays</vt:lpstr>
      <vt:lpstr>Ex. 2:  Drawing lines, segments and rays</vt:lpstr>
      <vt:lpstr>Ex. 2:  Drawing lines, segments and rays</vt:lpstr>
      <vt:lpstr>Ex. 3:  Drawing Opposite Rays</vt:lpstr>
      <vt:lpstr>Ex. 3:  Drawing Opposite Rays</vt:lpstr>
      <vt:lpstr>Lesson Quiz: Part II</vt:lpstr>
      <vt:lpstr>Ex. 4:  Sketching intersections</vt:lpstr>
      <vt:lpstr>Ex. 4:  Sketching intersections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Ex. 1:  Naming Collinear and Coplanar Points</dc:title>
  <dc:creator>Susa</dc:creator>
  <cp:lastModifiedBy>Windows User</cp:lastModifiedBy>
  <cp:revision>8</cp:revision>
  <dcterms:created xsi:type="dcterms:W3CDTF">2018-08-31T21:05:52Z</dcterms:created>
  <dcterms:modified xsi:type="dcterms:W3CDTF">2018-09-04T11:02:18Z</dcterms:modified>
</cp:coreProperties>
</file>