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7"/>
  </p:notesMasterIdLst>
  <p:sldIdLst>
    <p:sldId id="277" r:id="rId2"/>
    <p:sldId id="278" r:id="rId3"/>
    <p:sldId id="279" r:id="rId4"/>
    <p:sldId id="280" r:id="rId5"/>
    <p:sldId id="281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D73FABD-B308-41A3-B6F2-B6000F1B9A91}">
  <a:tblStyle styleId="{1D73FABD-B308-41A3-B6F2-B6000F1B9A9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D87CD21-6A16-4463-909C-97AE92F02F1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-108" y="-5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38957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810ea13b8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810ea13b8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81010406c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81010406c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81010406c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81010406c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81010406c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81010406c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81010406c9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81010406c9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6"/>
          <p:cNvSpPr txBox="1">
            <a:spLocks noGrp="1"/>
          </p:cNvSpPr>
          <p:nvPr>
            <p:ph type="ctrTitle"/>
          </p:nvPr>
        </p:nvSpPr>
        <p:spPr>
          <a:xfrm>
            <a:off x="311708" y="1153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Guiding Principles Presentations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7"/>
          <p:cNvSpPr txBox="1">
            <a:spLocks noGrp="1"/>
          </p:cNvSpPr>
          <p:nvPr>
            <p:ph type="title"/>
          </p:nvPr>
        </p:nvSpPr>
        <p:spPr>
          <a:xfrm>
            <a:off x="0" y="-39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Popular Sovereignty </a:t>
            </a:r>
            <a:endParaRPr b="1"/>
          </a:p>
        </p:txBody>
      </p:sp>
      <p:sp>
        <p:nvSpPr>
          <p:cNvPr id="309" name="Google Shape;309;p47"/>
          <p:cNvSpPr txBox="1">
            <a:spLocks noGrp="1"/>
          </p:cNvSpPr>
          <p:nvPr>
            <p:ph type="body" idx="1"/>
          </p:nvPr>
        </p:nvSpPr>
        <p:spPr>
          <a:xfrm>
            <a:off x="0" y="478425"/>
            <a:ext cx="4514400" cy="44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Char char="★"/>
            </a:pPr>
            <a:r>
              <a:rPr lang="en" sz="2600">
                <a:solidFill>
                  <a:srgbClr val="0000FF"/>
                </a:solidFill>
              </a:rPr>
              <a:t>Sovereignty means power</a:t>
            </a:r>
            <a:endParaRPr sz="2600">
              <a:solidFill>
                <a:srgbClr val="0000FF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Char char="★"/>
            </a:pPr>
            <a:r>
              <a:rPr lang="en" sz="2600">
                <a:solidFill>
                  <a:srgbClr val="0000FF"/>
                </a:solidFill>
              </a:rPr>
              <a:t>A government in which the citizens rule.</a:t>
            </a:r>
            <a:endParaRPr sz="2600">
              <a:solidFill>
                <a:srgbClr val="0000FF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Char char="★"/>
            </a:pPr>
            <a:r>
              <a:rPr lang="en" sz="2600" i="1">
                <a:solidFill>
                  <a:srgbClr val="0000FF"/>
                </a:solidFill>
              </a:rPr>
              <a:t>‘Power of the People!’</a:t>
            </a:r>
            <a:endParaRPr sz="2600" i="1">
              <a:solidFill>
                <a:srgbClr val="0000FF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Char char="★"/>
            </a:pPr>
            <a:r>
              <a:rPr lang="en" sz="2600">
                <a:solidFill>
                  <a:srgbClr val="0000FF"/>
                </a:solidFill>
              </a:rPr>
              <a:t>People participate through the voting process!</a:t>
            </a:r>
            <a:endParaRPr sz="2600">
              <a:solidFill>
                <a:srgbClr val="0000FF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Char char="★"/>
            </a:pPr>
            <a:r>
              <a:rPr lang="en" sz="2600">
                <a:solidFill>
                  <a:srgbClr val="0000FF"/>
                </a:solidFill>
              </a:rPr>
              <a:t>The voting process for the new President has began. Ex. Super Tuesday!</a:t>
            </a:r>
            <a:endParaRPr sz="2600">
              <a:solidFill>
                <a:srgbClr val="0000FF"/>
              </a:solidFill>
            </a:endParaRPr>
          </a:p>
        </p:txBody>
      </p:sp>
      <p:pic>
        <p:nvPicPr>
          <p:cNvPr id="310" name="Google Shape;31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4400" y="478425"/>
            <a:ext cx="4459925" cy="291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2450" y="3474775"/>
            <a:ext cx="2860100" cy="160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8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Separation of Powers</a:t>
            </a:r>
            <a:endParaRPr b="1"/>
          </a:p>
        </p:txBody>
      </p:sp>
      <p:sp>
        <p:nvSpPr>
          <p:cNvPr id="317" name="Google Shape;317;p48"/>
          <p:cNvSpPr txBox="1">
            <a:spLocks noGrp="1"/>
          </p:cNvSpPr>
          <p:nvPr>
            <p:ph type="body" idx="1"/>
          </p:nvPr>
        </p:nvSpPr>
        <p:spPr>
          <a:xfrm>
            <a:off x="72000" y="453350"/>
            <a:ext cx="3972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Char char="★"/>
            </a:pPr>
            <a:r>
              <a:rPr lang="en" sz="2600">
                <a:solidFill>
                  <a:srgbClr val="FF0000"/>
                </a:solidFill>
              </a:rPr>
              <a:t>Divide the role of government into three branches or parts.</a:t>
            </a:r>
            <a:endParaRPr sz="2600">
              <a:solidFill>
                <a:srgbClr val="FF0000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Char char="★"/>
            </a:pPr>
            <a:r>
              <a:rPr lang="en" sz="2600">
                <a:solidFill>
                  <a:srgbClr val="FF0000"/>
                </a:solidFill>
              </a:rPr>
              <a:t>Executive (President), Legislative (Congress) &amp; Judicial (Courts and Judges).</a:t>
            </a:r>
            <a:endParaRPr sz="2600">
              <a:solidFill>
                <a:srgbClr val="FF0000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Char char="★"/>
            </a:pPr>
            <a:r>
              <a:rPr lang="en" sz="2600">
                <a:solidFill>
                  <a:srgbClr val="FF0000"/>
                </a:solidFill>
              </a:rPr>
              <a:t>Why? So no one person or group becomes too powerful!</a:t>
            </a:r>
            <a:endParaRPr sz="2600">
              <a:solidFill>
                <a:srgbClr val="FF0000"/>
              </a:solidFill>
            </a:endParaRPr>
          </a:p>
        </p:txBody>
      </p:sp>
      <p:pic>
        <p:nvPicPr>
          <p:cNvPr id="318" name="Google Shape;31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7700" y="1491250"/>
            <a:ext cx="5186374" cy="2160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Checks &amp; Balances</a:t>
            </a:r>
            <a:endParaRPr b="1"/>
          </a:p>
        </p:txBody>
      </p:sp>
      <p:sp>
        <p:nvSpPr>
          <p:cNvPr id="324" name="Google Shape;324;p49"/>
          <p:cNvSpPr txBox="1">
            <a:spLocks noGrp="1"/>
          </p:cNvSpPr>
          <p:nvPr>
            <p:ph type="body" idx="1"/>
          </p:nvPr>
        </p:nvSpPr>
        <p:spPr>
          <a:xfrm>
            <a:off x="52025" y="463350"/>
            <a:ext cx="3972900" cy="45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★"/>
            </a:pPr>
            <a:r>
              <a:rPr lang="en" sz="2200">
                <a:solidFill>
                  <a:srgbClr val="0000FF"/>
                </a:solidFill>
              </a:rPr>
              <a:t>Each branch of government has SOME control.</a:t>
            </a:r>
            <a:endParaRPr sz="2200">
              <a:solidFill>
                <a:srgbClr val="0000FF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★"/>
            </a:pPr>
            <a:r>
              <a:rPr lang="en" sz="2200">
                <a:solidFill>
                  <a:srgbClr val="0000FF"/>
                </a:solidFill>
              </a:rPr>
              <a:t>Each branch checks the other two branches.</a:t>
            </a:r>
            <a:endParaRPr sz="2200">
              <a:solidFill>
                <a:srgbClr val="0000FF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★"/>
            </a:pPr>
            <a:r>
              <a:rPr lang="en" sz="2200">
                <a:solidFill>
                  <a:srgbClr val="0000FF"/>
                </a:solidFill>
              </a:rPr>
              <a:t>Example: Federal Judges of the Judicial Branch are nominated by the President of the Executive Branch and approved by Congress of the Legislative Branch.</a:t>
            </a:r>
            <a:endParaRPr sz="2200">
              <a:solidFill>
                <a:srgbClr val="0000FF"/>
              </a:solidFill>
            </a:endParaRPr>
          </a:p>
        </p:txBody>
      </p:sp>
      <p:pic>
        <p:nvPicPr>
          <p:cNvPr id="325" name="Google Shape;32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6925" y="405500"/>
            <a:ext cx="4112200" cy="409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0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Limited Government</a:t>
            </a:r>
            <a:endParaRPr b="1"/>
          </a:p>
        </p:txBody>
      </p:sp>
      <p:sp>
        <p:nvSpPr>
          <p:cNvPr id="331" name="Google Shape;331;p50"/>
          <p:cNvSpPr txBox="1">
            <a:spLocks noGrp="1"/>
          </p:cNvSpPr>
          <p:nvPr>
            <p:ph type="body" idx="1"/>
          </p:nvPr>
        </p:nvSpPr>
        <p:spPr>
          <a:xfrm>
            <a:off x="82000" y="493300"/>
            <a:ext cx="4282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Char char="★"/>
            </a:pPr>
            <a:r>
              <a:rPr lang="en" sz="2600">
                <a:solidFill>
                  <a:srgbClr val="FF0000"/>
                </a:solidFill>
              </a:rPr>
              <a:t>Everybody has to follow the same laws.</a:t>
            </a:r>
            <a:endParaRPr sz="2600">
              <a:solidFill>
                <a:srgbClr val="FF0000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Char char="★"/>
            </a:pPr>
            <a:r>
              <a:rPr lang="en" sz="2600">
                <a:solidFill>
                  <a:srgbClr val="FF0000"/>
                </a:solidFill>
              </a:rPr>
              <a:t>Citizens and government officials are alike.</a:t>
            </a:r>
            <a:endParaRPr sz="2600">
              <a:solidFill>
                <a:srgbClr val="FF0000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Char char="★"/>
            </a:pPr>
            <a:r>
              <a:rPr lang="en" sz="2600">
                <a:solidFill>
                  <a:srgbClr val="FF0000"/>
                </a:solidFill>
              </a:rPr>
              <a:t>Example: If a representative commits a crime, they face trial like everyone else.</a:t>
            </a:r>
            <a:endParaRPr sz="2600">
              <a:solidFill>
                <a:srgbClr val="FF0000"/>
              </a:solidFill>
            </a:endParaRPr>
          </a:p>
        </p:txBody>
      </p:sp>
      <p:pic>
        <p:nvPicPr>
          <p:cNvPr id="332" name="Google Shape;33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6300" y="169775"/>
            <a:ext cx="3133549" cy="176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1725" y="2278913"/>
            <a:ext cx="1079199" cy="48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7701" y="3002550"/>
            <a:ext cx="3291225" cy="185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Microsoft Office PowerPoint</Application>
  <PresentationFormat>On-screen Show (16:9)</PresentationFormat>
  <Paragraphs>19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Simple Light</vt:lpstr>
      <vt:lpstr>Guiding Principles Presentations </vt:lpstr>
      <vt:lpstr>Popular Sovereignty </vt:lpstr>
      <vt:lpstr>Separation of Powers</vt:lpstr>
      <vt:lpstr>Checks &amp; Balances</vt:lpstr>
      <vt:lpstr>Limited Government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Guiding Principles Presentations </dc:title>
  <dc:creator>Elsaghir, Mouna F</dc:creator>
  <cp:lastModifiedBy>Windows User</cp:lastModifiedBy>
  <cp:revision>1</cp:revision>
  <dcterms:modified xsi:type="dcterms:W3CDTF">2020-03-05T16:30:08Z</dcterms:modified>
</cp:coreProperties>
</file>