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Bree Serif"/>
      <p:regular r:id="rId18"/>
    </p:embeddedFont>
    <p:embeddedFont>
      <p:font typeface="Aclonica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Student: Maram Othman"/>
  <p:cmAuthor clrIdx="1" id="1" initials="" lastIdx="1" name="Student: Seraj Munasar"/>
  <p:cmAuthor clrIdx="2" id="2" initials="" lastIdx="1" name="Therese Dowgiallo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clonica-regular.fntdata"/><Relationship Id="rId6" Type="http://schemas.openxmlformats.org/officeDocument/2006/relationships/slide" Target="slides/slide1.xml"/><Relationship Id="rId18" Type="http://schemas.openxmlformats.org/officeDocument/2006/relationships/font" Target="fonts/BreeSerif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8-03-02T23:23:29.190">
    <p:pos x="196" y="1785"/>
    <p:text>You guys add on</p:text>
  </p:cm>
  <p:cm authorId="1" idx="1" dt="2018-03-01T21:43:19.297">
    <p:pos x="196" y="1885"/>
    <p:text>I think I did enough</p:text>
  </p:cm>
  <p:cm authorId="2" idx="1" dt="2018-03-02T23:23:29.190">
    <p:pos x="196" y="1985"/>
    <p:text>Good job Seraj.    It's looking good. 
To everyone:   I took the words from the slide we're splitting up and put them on other slides with some image ideas.  I think you should try to find some pictures for the pages.  Maybe we can make the pages have even less words.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1.jpg"/><Relationship Id="rId5" Type="http://schemas.openxmlformats.org/officeDocument/2006/relationships/image" Target="../media/image3.png"/><Relationship Id="rId6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74EA7"/>
                </a:solidFill>
                <a:latin typeface="Algerian"/>
                <a:ea typeface="Algerian"/>
                <a:cs typeface="Algerian"/>
                <a:sym typeface="Algerian"/>
              </a:rPr>
              <a:t>National Junior Honor Society</a:t>
            </a:r>
            <a:endParaRPr b="1">
              <a:solidFill>
                <a:srgbClr val="674EA7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</a:t>
            </a:r>
            <a:r>
              <a:rPr i="1" lang="en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Woodworth Middle School</a:t>
            </a:r>
            <a:endParaRPr i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275" y="2789476"/>
            <a:ext cx="2176325" cy="21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17125" y="2744825"/>
            <a:ext cx="2176325" cy="2265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35400" y="3592650"/>
            <a:ext cx="1053674" cy="1373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945500" y="118425"/>
            <a:ext cx="731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Algerian"/>
                <a:ea typeface="Algerian"/>
                <a:cs typeface="Algerian"/>
                <a:sym typeface="Algerian"/>
              </a:rPr>
              <a:t>How Do I get in to NJHS?</a:t>
            </a:r>
            <a:endParaRPr b="1" sz="3600"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936600"/>
            <a:ext cx="8520600" cy="39420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➢"/>
            </a:pPr>
            <a:r>
              <a:rPr lang="en" sz="2400">
                <a:solidFill>
                  <a:srgbClr val="000000"/>
                </a:solidFill>
              </a:rPr>
              <a:t>Must have a </a:t>
            </a:r>
            <a:r>
              <a:rPr lang="en" sz="2400">
                <a:solidFill>
                  <a:srgbClr val="000000"/>
                </a:solidFill>
              </a:rPr>
              <a:t>3.7 GPA or Higher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➢"/>
            </a:pPr>
            <a:r>
              <a:rPr lang="en" sz="2400">
                <a:solidFill>
                  <a:srgbClr val="000000"/>
                </a:solidFill>
              </a:rPr>
              <a:t>Get recommended by a teacher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➢"/>
            </a:pPr>
            <a:r>
              <a:rPr lang="en" sz="2400">
                <a:solidFill>
                  <a:srgbClr val="000000"/>
                </a:solidFill>
              </a:rPr>
              <a:t>Must complete and submit an application on time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➢"/>
            </a:pPr>
            <a:r>
              <a:rPr lang="en" sz="2400">
                <a:solidFill>
                  <a:srgbClr val="000000"/>
                </a:solidFill>
              </a:rPr>
              <a:t>Willing to cooperate with others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➢"/>
            </a:pPr>
            <a:r>
              <a:rPr lang="en" sz="2400">
                <a:solidFill>
                  <a:srgbClr val="000000"/>
                </a:solidFill>
              </a:rPr>
              <a:t>Demonstrates</a:t>
            </a:r>
            <a:r>
              <a:rPr lang="en" sz="2400">
                <a:solidFill>
                  <a:srgbClr val="000000"/>
                </a:solidFill>
              </a:rPr>
              <a:t> Leadership skills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➢"/>
            </a:pPr>
            <a:r>
              <a:rPr lang="en" sz="2400">
                <a:solidFill>
                  <a:srgbClr val="000000"/>
                </a:solidFill>
              </a:rPr>
              <a:t>Exhibits the 5 Pillars of  NJHS:   Leadership, Scholarship, Service, Citizenship and Integr</a:t>
            </a:r>
            <a:r>
              <a:rPr lang="en" sz="2400">
                <a:solidFill>
                  <a:srgbClr val="000000"/>
                </a:solidFill>
              </a:rPr>
              <a:t>ity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➢"/>
            </a:pPr>
            <a:r>
              <a:rPr lang="en" sz="2400">
                <a:solidFill>
                  <a:srgbClr val="000000"/>
                </a:solidFill>
              </a:rPr>
              <a:t>Participates in Community service projects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➢"/>
            </a:pPr>
            <a:r>
              <a:rPr lang="en" sz="2400">
                <a:solidFill>
                  <a:srgbClr val="000000"/>
                </a:solidFill>
              </a:rPr>
              <a:t>Be responsible</a:t>
            </a:r>
            <a:endParaRPr sz="2400"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232750" y="252150"/>
            <a:ext cx="8507851" cy="219617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1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351C75"/>
                </a:solidFill>
                <a:latin typeface="Lobster"/>
              </a:rPr>
              <a:t>Good Luck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500" y="2088500"/>
            <a:ext cx="3055000" cy="305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311700" y="445025"/>
            <a:ext cx="8520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What is NJHS?</a:t>
            </a:r>
            <a:endParaRPr sz="4000">
              <a:solidFill>
                <a:srgbClr val="FFFF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311700" y="1229825"/>
            <a:ext cx="8520600" cy="27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00"/>
                </a:solidFill>
                <a:latin typeface="Bree Serif"/>
                <a:ea typeface="Bree Serif"/>
                <a:cs typeface="Bree Serif"/>
                <a:sym typeface="Bree Serif"/>
              </a:rPr>
              <a:t>NATIONAL JUNIOR HONOR SOCIETY</a:t>
            </a:r>
            <a:endParaRPr b="1">
              <a:solidFill>
                <a:srgbClr val="FFFF00"/>
              </a:solidFill>
              <a:highlight>
                <a:srgbClr val="000000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indent="-381000" lvl="0" marL="457200" rtl="0">
              <a:spcBef>
                <a:spcPts val="16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Bree Serif"/>
              <a:buChar char="➢"/>
            </a:pPr>
            <a:r>
              <a:rPr lang="en" sz="2400">
                <a:solidFill>
                  <a:srgbClr val="FFFF00"/>
                </a:solidFill>
                <a:latin typeface="Bree Serif"/>
                <a:ea typeface="Bree Serif"/>
                <a:cs typeface="Bree Serif"/>
                <a:sym typeface="Bree Serif"/>
              </a:rPr>
              <a:t>High achieving </a:t>
            </a:r>
            <a:r>
              <a:rPr lang="en" sz="2400">
                <a:solidFill>
                  <a:srgbClr val="FFFF00"/>
                </a:solidFill>
                <a:latin typeface="Bree Serif"/>
                <a:ea typeface="Bree Serif"/>
                <a:cs typeface="Bree Serif"/>
                <a:sym typeface="Bree Serif"/>
              </a:rPr>
              <a:t>students </a:t>
            </a:r>
            <a:endParaRPr sz="2400">
              <a:solidFill>
                <a:srgbClr val="FFF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Bree Serif"/>
              <a:buChar char="➢"/>
            </a:pPr>
            <a:r>
              <a:rPr lang="en" sz="2400">
                <a:solidFill>
                  <a:srgbClr val="FFFF00"/>
                </a:solidFill>
                <a:latin typeface="Bree Serif"/>
                <a:ea typeface="Bree Serif"/>
                <a:cs typeface="Bree Serif"/>
                <a:sym typeface="Bree Serif"/>
              </a:rPr>
              <a:t>Selected by teachers</a:t>
            </a:r>
            <a:endParaRPr sz="2400">
              <a:solidFill>
                <a:srgbClr val="FFF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Bree Serif"/>
              <a:buChar char="➢"/>
            </a:pPr>
            <a:r>
              <a:rPr lang="en" sz="2400">
                <a:solidFill>
                  <a:srgbClr val="FFFF00"/>
                </a:solidFill>
                <a:latin typeface="Bree Serif"/>
                <a:ea typeface="Bree Serif"/>
                <a:cs typeface="Bree Serif"/>
                <a:sym typeface="Bree Serif"/>
              </a:rPr>
              <a:t>Plan and carry out service projects</a:t>
            </a:r>
            <a:endParaRPr sz="2400">
              <a:solidFill>
                <a:srgbClr val="FFF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Bree Serif"/>
              <a:buChar char="➢"/>
            </a:pPr>
            <a:r>
              <a:rPr lang="en" sz="2400">
                <a:solidFill>
                  <a:srgbClr val="FFFF00"/>
                </a:solidFill>
                <a:latin typeface="Bree Serif"/>
                <a:ea typeface="Bree Serif"/>
                <a:cs typeface="Bree Serif"/>
                <a:sym typeface="Bree Serif"/>
              </a:rPr>
              <a:t>Earn a Certificate of Honor</a:t>
            </a:r>
            <a:endParaRPr sz="2400">
              <a:solidFill>
                <a:srgbClr val="FFF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Bree Serif"/>
              <a:buChar char="➢"/>
            </a:pPr>
            <a:r>
              <a:rPr lang="en" sz="2400">
                <a:solidFill>
                  <a:srgbClr val="FFFF00"/>
                </a:solidFill>
                <a:latin typeface="Bree Serif"/>
                <a:ea typeface="Bree Serif"/>
                <a:cs typeface="Bree Serif"/>
                <a:sym typeface="Bree Serif"/>
              </a:rPr>
              <a:t>Invited to the </a:t>
            </a:r>
            <a:r>
              <a:rPr lang="en" sz="2400">
                <a:solidFill>
                  <a:srgbClr val="FFFF00"/>
                </a:solidFill>
                <a:latin typeface="Bree Serif"/>
                <a:ea typeface="Bree Serif"/>
                <a:cs typeface="Bree Serif"/>
                <a:sym typeface="Bree Serif"/>
              </a:rPr>
              <a:t>Inauguration</a:t>
            </a:r>
            <a:r>
              <a:rPr lang="en" sz="2400">
                <a:solidFill>
                  <a:srgbClr val="FFFF00"/>
                </a:solidFill>
                <a:latin typeface="Bree Serif"/>
                <a:ea typeface="Bree Serif"/>
                <a:cs typeface="Bree Serif"/>
                <a:sym typeface="Bree Serif"/>
              </a:rPr>
              <a:t> Ceremony</a:t>
            </a:r>
            <a:endParaRPr sz="2400">
              <a:solidFill>
                <a:srgbClr val="FFF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Bree Serif"/>
              <a:buChar char="➢"/>
            </a:pPr>
            <a:r>
              <a:rPr lang="en" sz="2400">
                <a:solidFill>
                  <a:srgbClr val="FFFF00"/>
                </a:solidFill>
                <a:latin typeface="Bree Serif"/>
                <a:ea typeface="Bree Serif"/>
                <a:cs typeface="Bree Serif"/>
                <a:sym typeface="Bree Serif"/>
              </a:rPr>
              <a:t>Only the best students get accepted</a:t>
            </a:r>
            <a:endParaRPr sz="2400">
              <a:solidFill>
                <a:srgbClr val="FFFF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gerian"/>
                <a:ea typeface="Algerian"/>
                <a:cs typeface="Algerian"/>
                <a:sym typeface="Algerian"/>
              </a:rPr>
              <a:t>National Junior Honor Society  </a:t>
            </a:r>
            <a:endParaRPr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National Junior Honor Society (NJHS) is more than just an honor roll. The honor society chapter establishes rules for membership that are based upon a student’s outstanding performance in the areas of: Scholarship, Service, Leadership, Character, Integrity, and, Citizenship. These criteria for selection form the foundation upon which the organization and its activities are built.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descr="Image result for character,citizenship,leadership,scholarship,service"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4475" y="3156150"/>
            <a:ext cx="17811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0" y="0"/>
            <a:ext cx="3945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➢"/>
            </a:pPr>
            <a:r>
              <a:rPr lang="en" sz="4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Scholarship 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- Having a high level of learning; and achievement.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2850" y="823687"/>
            <a:ext cx="5261150" cy="349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152400"/>
            <a:ext cx="2242317" cy="1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0" y="1161300"/>
            <a:ext cx="5710800" cy="18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Char char="➔"/>
            </a:pPr>
            <a:r>
              <a:rPr lang="en"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an action of helping or doing work for someone.</a:t>
            </a:r>
            <a:endParaRPr sz="2400"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152400"/>
            <a:ext cx="2767660" cy="1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6563" y="2462950"/>
            <a:ext cx="4638675" cy="29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1185050" y="567300"/>
            <a:ext cx="72615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lgerian"/>
                <a:ea typeface="Algerian"/>
                <a:cs typeface="Algerian"/>
                <a:sym typeface="Algerian"/>
              </a:rPr>
              <a:t>Service</a:t>
            </a:r>
            <a:endParaRPr sz="4800">
              <a:latin typeface="Algerian"/>
              <a:ea typeface="Algerian"/>
              <a:cs typeface="Algerian"/>
              <a:sym typeface="Algeri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1941400" y="290575"/>
            <a:ext cx="6832800" cy="8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  <a:latin typeface="Aclonica"/>
                <a:ea typeface="Aclonica"/>
                <a:cs typeface="Aclonica"/>
                <a:sym typeface="Aclonica"/>
              </a:rPr>
              <a:t>L</a:t>
            </a:r>
            <a:r>
              <a:rPr lang="en" sz="4800">
                <a:solidFill>
                  <a:srgbClr val="000000"/>
                </a:solidFill>
                <a:latin typeface="Aclonica"/>
                <a:ea typeface="Aclonica"/>
                <a:cs typeface="Aclonica"/>
                <a:sym typeface="Aclonica"/>
              </a:rPr>
              <a:t>eadership</a:t>
            </a:r>
            <a:endParaRPr sz="4800">
              <a:solidFill>
                <a:srgbClr val="000000"/>
              </a:solidFill>
              <a:latin typeface="Aclonica"/>
              <a:ea typeface="Aclonica"/>
              <a:cs typeface="Aclonica"/>
              <a:sym typeface="Aclonica"/>
            </a:endParaRP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clonica"/>
              <a:buChar char="➢"/>
            </a:pPr>
            <a:r>
              <a:rPr lang="en" sz="2400">
                <a:solidFill>
                  <a:srgbClr val="000000"/>
                </a:solidFill>
                <a:highlight>
                  <a:schemeClr val="lt1"/>
                </a:highlight>
                <a:latin typeface="Aclonica"/>
                <a:ea typeface="Aclonica"/>
                <a:cs typeface="Aclonica"/>
                <a:sym typeface="Aclonica"/>
              </a:rPr>
              <a:t>Resourceful in proposing new problems, applying principles, and making suggestions.</a:t>
            </a:r>
            <a:endParaRPr sz="2400">
              <a:solidFill>
                <a:srgbClr val="000000"/>
              </a:solidFill>
              <a:highlight>
                <a:schemeClr val="lt1"/>
              </a:highlight>
              <a:latin typeface="Aclonica"/>
              <a:ea typeface="Aclonica"/>
              <a:cs typeface="Aclonica"/>
              <a:sym typeface="Aclonica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clonica"/>
              <a:buChar char="➢"/>
            </a:pPr>
            <a:r>
              <a:rPr lang="en" sz="2400">
                <a:solidFill>
                  <a:srgbClr val="000000"/>
                </a:solidFill>
                <a:highlight>
                  <a:schemeClr val="lt1"/>
                </a:highlight>
                <a:latin typeface="Aclonica"/>
                <a:ea typeface="Aclonica"/>
                <a:cs typeface="Aclonica"/>
                <a:sym typeface="Aclonica"/>
              </a:rPr>
              <a:t>Exemplifies a positive attitude.</a:t>
            </a:r>
            <a:endParaRPr sz="2400">
              <a:solidFill>
                <a:srgbClr val="000000"/>
              </a:solidFill>
              <a:highlight>
                <a:schemeClr val="lt1"/>
              </a:highlight>
              <a:latin typeface="Aclonica"/>
              <a:ea typeface="Aclonica"/>
              <a:cs typeface="Aclonica"/>
              <a:sym typeface="Aclonica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clonica"/>
              <a:buChar char="➢"/>
            </a:pPr>
            <a:r>
              <a:rPr lang="en" sz="2400">
                <a:solidFill>
                  <a:srgbClr val="000000"/>
                </a:solidFill>
                <a:highlight>
                  <a:schemeClr val="lt1"/>
                </a:highlight>
                <a:latin typeface="Aclonica"/>
                <a:ea typeface="Aclonica"/>
                <a:cs typeface="Aclonica"/>
                <a:sym typeface="Aclonica"/>
              </a:rPr>
              <a:t>Inspires positive behavior in others.</a:t>
            </a:r>
            <a:endParaRPr sz="2400">
              <a:solidFill>
                <a:srgbClr val="000000"/>
              </a:solidFill>
              <a:highlight>
                <a:schemeClr val="lt1"/>
              </a:highlight>
              <a:latin typeface="Aclonica"/>
              <a:ea typeface="Aclonica"/>
              <a:cs typeface="Aclonica"/>
              <a:sym typeface="Aclonica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clonica"/>
              <a:buChar char="➢"/>
            </a:pPr>
            <a:r>
              <a:rPr lang="en" sz="2400">
                <a:solidFill>
                  <a:srgbClr val="000000"/>
                </a:solidFill>
                <a:highlight>
                  <a:schemeClr val="lt1"/>
                </a:highlight>
                <a:latin typeface="Aclonica"/>
                <a:ea typeface="Aclonica"/>
                <a:cs typeface="Aclonica"/>
                <a:sym typeface="Aclonica"/>
              </a:rPr>
              <a:t>Demonstrates academic initiatives.</a:t>
            </a:r>
            <a:endParaRPr sz="2400">
              <a:solidFill>
                <a:srgbClr val="000000"/>
              </a:solidFill>
              <a:highlight>
                <a:schemeClr val="lt1"/>
              </a:highlight>
              <a:latin typeface="Aclonica"/>
              <a:ea typeface="Aclonica"/>
              <a:cs typeface="Aclonica"/>
              <a:sym typeface="Aclonica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clonica"/>
              <a:buChar char="➢"/>
            </a:pPr>
            <a:r>
              <a:rPr lang="en" sz="2400">
                <a:solidFill>
                  <a:srgbClr val="000000"/>
                </a:solidFill>
                <a:highlight>
                  <a:schemeClr val="lt1"/>
                </a:highlight>
                <a:latin typeface="Aclonica"/>
                <a:ea typeface="Aclonica"/>
                <a:cs typeface="Aclonica"/>
                <a:sym typeface="Aclonica"/>
              </a:rPr>
              <a:t>Able to delegate responsibility.</a:t>
            </a:r>
            <a:endParaRPr sz="2400">
              <a:solidFill>
                <a:srgbClr val="000000"/>
              </a:solidFill>
              <a:highlight>
                <a:schemeClr val="lt1"/>
              </a:highlight>
              <a:latin typeface="Aclonica"/>
              <a:ea typeface="Aclonica"/>
              <a:cs typeface="Aclonica"/>
              <a:sym typeface="Aclonic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79625" y="186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emulate </a:t>
            </a:r>
            <a:r>
              <a:rPr lang="en" sz="4800"/>
              <a:t>CHARACTER</a:t>
            </a:r>
            <a:r>
              <a:rPr lang="en"/>
              <a:t> by:</a:t>
            </a:r>
            <a:endParaRPr/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152475"/>
            <a:ext cx="949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showing courtesy, concern ,and respect towards others.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demonstrating high standards of honesty and reliability.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being a positive reflection to the organization.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being of good character and cooperative.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maintaining a clean disciplinary record.</a:t>
            </a:r>
            <a:endParaRPr sz="24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 b="0" l="16367" r="39527" t="4187"/>
          <a:stretch/>
        </p:blipFill>
        <p:spPr>
          <a:xfrm>
            <a:off x="6756775" y="2456425"/>
            <a:ext cx="2387225" cy="268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3678875" y="2606350"/>
            <a:ext cx="23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00D2E9"/>
            </a:gs>
            <a:gs pos="100000">
              <a:srgbClr val="04596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438225" y="968725"/>
            <a:ext cx="8512200" cy="3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Bree Serif"/>
              <a:ea typeface="Bree Serif"/>
              <a:cs typeface="Bree Serif"/>
              <a:sym typeface="Bree Serif"/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Bree Serif"/>
              <a:buChar char="●"/>
            </a:pPr>
            <a:r>
              <a:rPr lang="en" sz="3000">
                <a:latin typeface="Bree Serif"/>
                <a:ea typeface="Bree Serif"/>
                <a:cs typeface="Bree Serif"/>
                <a:sym typeface="Bree Serif"/>
              </a:rPr>
              <a:t>A person who is kind and helps other people</a:t>
            </a:r>
            <a:endParaRPr sz="3000">
              <a:latin typeface="Bree Serif"/>
              <a:ea typeface="Bree Serif"/>
              <a:cs typeface="Bree Serif"/>
              <a:sym typeface="Bree Serif"/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Bree Serif"/>
              <a:buChar char="●"/>
            </a:pPr>
            <a:r>
              <a:rPr lang="en" sz="3000">
                <a:latin typeface="Bree Serif"/>
                <a:ea typeface="Bree Serif"/>
                <a:cs typeface="Bree Serif"/>
                <a:sym typeface="Bree Serif"/>
              </a:rPr>
              <a:t>The student who demonstrates citizenship understands the importance of civic engagement.</a:t>
            </a:r>
            <a:endParaRPr sz="3000">
              <a:latin typeface="Bree Serif"/>
              <a:ea typeface="Bree Serif"/>
              <a:cs typeface="Bree Serif"/>
              <a:sym typeface="Bree Serif"/>
            </a:endParaRPr>
          </a:p>
          <a:p>
            <a:pPr indent="-419100" lvl="0" marL="457200">
              <a:spcBef>
                <a:spcPts val="0"/>
              </a:spcBef>
              <a:spcAft>
                <a:spcPts val="0"/>
              </a:spcAft>
              <a:buSzPts val="3000"/>
              <a:buFont typeface="Bree Serif"/>
              <a:buChar char="●"/>
            </a:pPr>
            <a:r>
              <a:rPr lang="en" sz="3000">
                <a:latin typeface="Bree Serif"/>
                <a:ea typeface="Bree Serif"/>
                <a:cs typeface="Bree Serif"/>
                <a:sym typeface="Bree Serif"/>
              </a:rPr>
              <a:t>Demonstrates mature participation and responsibility in activities such as, community organizations, or school clubs.</a:t>
            </a:r>
            <a:endParaRPr sz="3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66666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66666"/>
              </a:solidFill>
            </a:endParaRPr>
          </a:p>
        </p:txBody>
      </p:sp>
      <p:sp>
        <p:nvSpPr>
          <p:cNvPr id="113" name="Shape 113"/>
          <p:cNvSpPr txBox="1"/>
          <p:nvPr/>
        </p:nvSpPr>
        <p:spPr>
          <a:xfrm>
            <a:off x="1181400" y="223525"/>
            <a:ext cx="67812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      </a:t>
            </a:r>
            <a:r>
              <a:rPr lang="en" sz="4800"/>
              <a:t>CITIZENSHIP</a:t>
            </a:r>
            <a:endParaRPr sz="4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