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8" r:id="rId1"/>
  </p:sldMasterIdLst>
  <p:notesMasterIdLst>
    <p:notesMasterId r:id="rId40"/>
  </p:notesMasterIdLst>
  <p:sldIdLst>
    <p:sldId id="256" r:id="rId2"/>
    <p:sldId id="257" r:id="rId3"/>
    <p:sldId id="311" r:id="rId4"/>
    <p:sldId id="313" r:id="rId5"/>
    <p:sldId id="314" r:id="rId6"/>
    <p:sldId id="288" r:id="rId7"/>
    <p:sldId id="260" r:id="rId8"/>
    <p:sldId id="316" r:id="rId9"/>
    <p:sldId id="261" r:id="rId10"/>
    <p:sldId id="317" r:id="rId11"/>
    <p:sldId id="319" r:id="rId12"/>
    <p:sldId id="321" r:id="rId13"/>
    <p:sldId id="323" r:id="rId14"/>
    <p:sldId id="322" r:id="rId15"/>
    <p:sldId id="320" r:id="rId16"/>
    <p:sldId id="265" r:id="rId17"/>
    <p:sldId id="324" r:id="rId18"/>
    <p:sldId id="267" r:id="rId19"/>
    <p:sldId id="327" r:id="rId20"/>
    <p:sldId id="326" r:id="rId21"/>
    <p:sldId id="328" r:id="rId22"/>
    <p:sldId id="330" r:id="rId23"/>
    <p:sldId id="331" r:id="rId24"/>
    <p:sldId id="333" r:id="rId25"/>
    <p:sldId id="335" r:id="rId26"/>
    <p:sldId id="274" r:id="rId27"/>
    <p:sldId id="304" r:id="rId28"/>
    <p:sldId id="305" r:id="rId29"/>
    <p:sldId id="278" r:id="rId30"/>
    <p:sldId id="306" r:id="rId31"/>
    <p:sldId id="279" r:id="rId32"/>
    <p:sldId id="337" r:id="rId33"/>
    <p:sldId id="338" r:id="rId34"/>
    <p:sldId id="339" r:id="rId35"/>
    <p:sldId id="342" r:id="rId36"/>
    <p:sldId id="340" r:id="rId37"/>
    <p:sldId id="343" r:id="rId38"/>
    <p:sldId id="285" r:id="rId3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394E27-369E-4B62-9067-31998F1482B8}">
  <a:tblStyle styleId="{95394E27-369E-4B62-9067-31998F1482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0" autoAdjust="0"/>
  </p:normalViewPr>
  <p:slideViewPr>
    <p:cSldViewPr>
      <p:cViewPr varScale="1">
        <p:scale>
          <a:sx n="116" d="100"/>
          <a:sy n="116" d="100"/>
        </p:scale>
        <p:origin x="108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50730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685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132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078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8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406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075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b50038a7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b50038a7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734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7b50038a7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7b50038a7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162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6172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317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6c5b715a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6c5b715a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044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417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390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046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5732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308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7b50038a7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7b50038a7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246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7b50038a7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7b50038a7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039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7b50038a7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7b50038a7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391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7b50038a7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7b50038a7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22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91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481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825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544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44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996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1587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681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659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7b50038a7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7b50038a7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041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24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52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88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097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7b50038a7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7b50038a7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whether it’s a nuclear family, step-family, single-parent family,  extended family, one or both parents work outside the home, etc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223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113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does this type of parent sound like? (i.e.- military)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are the strengths of this parenting style?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What do you think are the challenges of relying on this parenting style alone?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/>
              <a:t>•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How do you think the children of these parent(s) function in school?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Children from authoritarian homes are so strictly controlled, either by punishment or guilt, that they are often prevented from making a conscious choice about particular behavior because they are overly concerned about what their parent(s) will do.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93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30872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56200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90984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9413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47085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51613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828167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37045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79841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2701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29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95171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195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448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77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3072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2338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98247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06615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07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20378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24712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9444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ing-ed.org/wp-content/themes/parenting-ed/files/handouts/communication-parent-to-child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s://www.apa.org/helpcenter/communication-parents" TargetMode="External"/><Relationship Id="rId4" Type="http://schemas.openxmlformats.org/officeDocument/2006/relationships/hyperlink" Target="https://www.slideshare.net/srgeorgi/parenting-styles-slid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457200" y="1276350"/>
            <a:ext cx="8153397" cy="7645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What’s your parenting style?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67;p15"/>
          <p:cNvSpPr txBox="1">
            <a:spLocks/>
          </p:cNvSpPr>
          <p:nvPr/>
        </p:nvSpPr>
        <p:spPr>
          <a:xfrm>
            <a:off x="990600" y="3257550"/>
            <a:ext cx="6985300" cy="8847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ctr" rtl="1">
              <a:buClrTx/>
              <a:buFontTx/>
            </a:pPr>
            <a:r>
              <a:rPr lang="ar-L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 هو أسلوبك في تربية الأطفال؟</a:t>
            </a:r>
            <a:endParaRPr lang="ar-L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20955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0" y="94940"/>
            <a:ext cx="4572000" cy="480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Authorita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tive</a:t>
            </a:r>
            <a:r>
              <a:rPr lang="e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Parenting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781;p17"/>
          <p:cNvSpPr txBox="1">
            <a:spLocks/>
          </p:cNvSpPr>
          <p:nvPr/>
        </p:nvSpPr>
        <p:spPr>
          <a:xfrm>
            <a:off x="4572000" y="-9451"/>
            <a:ext cx="4572000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التربية الحازمة</a:t>
            </a:r>
            <a:endParaRPr lang="ar-LB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8" name="Google Shape;809;p20"/>
          <p:cNvSpPr txBox="1">
            <a:spLocks noGrp="1"/>
          </p:cNvSpPr>
          <p:nvPr>
            <p:ph type="body" idx="2"/>
          </p:nvPr>
        </p:nvSpPr>
        <p:spPr>
          <a:xfrm>
            <a:off x="76200" y="784040"/>
            <a:ext cx="4495800" cy="4078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3000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 indent="-342900">
              <a:lnSpc>
                <a:spcPct val="150000"/>
              </a:lnSpc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Stress freedom, with rights and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responsibilities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Set limit and enforce rules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Willing to listen to child’s request 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Exert firm control, but explain reasoning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Consistent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Respect child’s uniqueness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852603"/>
            <a:ext cx="457200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ts val="3700"/>
              </a:lnSpc>
              <a:spcBef>
                <a:spcPts val="600"/>
              </a:spcBef>
            </a:pP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الأهالي ...</a:t>
            </a:r>
          </a:p>
          <a:p>
            <a:pPr marL="457200" lvl="0" indent="-342900" algn="r" rtl="1">
              <a:lnSpc>
                <a:spcPts val="3700"/>
              </a:lnSpc>
              <a:spcBef>
                <a:spcPts val="600"/>
              </a:spcBef>
              <a:buClrTx/>
              <a:buSzPct val="100000"/>
              <a:buFont typeface="Arial"/>
              <a:buChar char="●"/>
            </a:pPr>
            <a:r>
              <a:rPr lang="ar-L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التشديد على الحرية مع الحقوق والواجبات</a:t>
            </a:r>
          </a:p>
          <a:p>
            <a:pPr marL="457200" lvl="0" indent="-342900" algn="r" rtl="1">
              <a:lnSpc>
                <a:spcPts val="3700"/>
              </a:lnSpc>
              <a:buClrTx/>
              <a:buSzPct val="100000"/>
              <a:buFont typeface="Arial"/>
              <a:buChar char="●"/>
            </a:pPr>
            <a:r>
              <a:rPr lang="ar-L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وضع الحدود والإلتزام بالقواعد</a:t>
            </a:r>
          </a:p>
          <a:p>
            <a:pPr marL="457200" lvl="0" indent="-342900" algn="r" rtl="1">
              <a:lnSpc>
                <a:spcPts val="3700"/>
              </a:lnSpc>
              <a:buClrTx/>
              <a:buSzPct val="100000"/>
              <a:buFont typeface="Arial"/>
              <a:buChar char="●"/>
            </a:pPr>
            <a:r>
              <a:rPr lang="ar-L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الإستعداد للإصغاء للأطفالهم</a:t>
            </a:r>
          </a:p>
          <a:p>
            <a:pPr marL="457200" lvl="0" indent="-342900" algn="r" rtl="1">
              <a:lnSpc>
                <a:spcPts val="3700"/>
              </a:lnSpc>
              <a:buClrTx/>
              <a:buSzPct val="100000"/>
              <a:buFont typeface="Arial"/>
              <a:buChar char="●"/>
            </a:pPr>
            <a:r>
              <a:rPr lang="ar-L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تطبيق السيطرة الحازمة لكن مع شرح الأسباب</a:t>
            </a:r>
          </a:p>
          <a:p>
            <a:pPr marL="457200" lvl="0" indent="-342900" algn="r" rtl="1">
              <a:lnSpc>
                <a:spcPts val="3700"/>
              </a:lnSpc>
              <a:buClrTx/>
              <a:buSzPct val="100000"/>
              <a:buFont typeface="Arial"/>
              <a:buChar char="●"/>
            </a:pPr>
            <a:r>
              <a:rPr lang="ar-L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الثبات</a:t>
            </a:r>
          </a:p>
          <a:p>
            <a:pPr marL="457200" lvl="0" indent="-342900" algn="r" rtl="1">
              <a:lnSpc>
                <a:spcPts val="3700"/>
              </a:lnSpc>
              <a:buClrTx/>
              <a:buSzPct val="100000"/>
              <a:buFont typeface="Arial"/>
              <a:buChar char="●"/>
            </a:pPr>
            <a:r>
              <a:rPr lang="ar-LB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إحترام تميز الأطفال</a:t>
            </a:r>
            <a:endParaRPr lang="ar-LB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Google Shape;8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0" y="3539416"/>
            <a:ext cx="2286000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4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" grpId="0"/>
      <p:bldP spid="18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20955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0" y="94940"/>
            <a:ext cx="4572000" cy="480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Authorita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tive</a:t>
            </a:r>
            <a:r>
              <a:rPr lang="e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Parenting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781;p17"/>
          <p:cNvSpPr txBox="1">
            <a:spLocks/>
          </p:cNvSpPr>
          <p:nvPr/>
        </p:nvSpPr>
        <p:spPr>
          <a:xfrm>
            <a:off x="4572000" y="-9451"/>
            <a:ext cx="4572000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التربية الحازمة</a:t>
            </a:r>
            <a:endParaRPr lang="ar-LB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8" name="Google Shape;809;p20"/>
          <p:cNvSpPr txBox="1">
            <a:spLocks noGrp="1"/>
          </p:cNvSpPr>
          <p:nvPr>
            <p:ph type="body" idx="2"/>
          </p:nvPr>
        </p:nvSpPr>
        <p:spPr>
          <a:xfrm>
            <a:off x="76200" y="784040"/>
            <a:ext cx="4495800" cy="40787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3000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Students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852603"/>
            <a:ext cx="457200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ts val="3700"/>
              </a:lnSpc>
              <a:spcBef>
                <a:spcPts val="600"/>
              </a:spcBef>
            </a:pP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...</a:t>
            </a:r>
          </a:p>
        </p:txBody>
      </p:sp>
      <p:pic>
        <p:nvPicPr>
          <p:cNvPr id="12" name="Google Shape;8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1" y="663028"/>
            <a:ext cx="22860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572000" y="1488133"/>
            <a:ext cx="457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50000"/>
              </a:lnSpc>
              <a:spcBef>
                <a:spcPts val="600"/>
              </a:spcBef>
              <a:buClrTx/>
              <a:buSzPct val="100000"/>
              <a:buFont typeface="Arial"/>
              <a:buChar char="●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سعداء</a:t>
            </a:r>
          </a:p>
          <a:p>
            <a:pPr marL="457200" lvl="0" indent="-342900" algn="r" rtl="1">
              <a:lnSpc>
                <a:spcPct val="150000"/>
              </a:lnSpc>
              <a:buClrTx/>
              <a:buSzPct val="100000"/>
              <a:buFont typeface="Arial"/>
              <a:buChar char="●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راضون، ودودون، كرماء</a:t>
            </a:r>
          </a:p>
          <a:p>
            <a:pPr marL="457200" lvl="0" indent="-342900" algn="r" rtl="1">
              <a:lnSpc>
                <a:spcPct val="150000"/>
              </a:lnSpc>
              <a:buClrTx/>
              <a:buSzPct val="100000"/>
              <a:buFont typeface="Arial"/>
              <a:buChar char="●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متعاونون</a:t>
            </a:r>
          </a:p>
          <a:p>
            <a:pPr marL="457200" lvl="0" indent="-342900" algn="r" rtl="1">
              <a:lnSpc>
                <a:spcPct val="150000"/>
              </a:lnSpc>
              <a:buClrTx/>
              <a:buSzPct val="100000"/>
              <a:buFont typeface="Arial"/>
              <a:buChar char="●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يقدرون الإنجازات العالية</a:t>
            </a:r>
          </a:p>
          <a:p>
            <a:pPr marL="457200" lvl="0" indent="-342900" algn="r" rtl="1">
              <a:lnSpc>
                <a:spcPct val="150000"/>
              </a:lnSpc>
              <a:buClrTx/>
              <a:buSzPct val="100000"/>
              <a:buFont typeface="Arial"/>
              <a:buChar char="●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أقل عرضة للتخريب و الجنوح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419425"/>
            <a:ext cx="449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200000"/>
              </a:lnSpc>
              <a:buSzPts val="1800"/>
              <a:buFont typeface="Arial"/>
              <a:buChar char="●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lnSpc>
                <a:spcPct val="200000"/>
              </a:lnSpc>
              <a:buSzPts val="1800"/>
              <a:buFont typeface="Arial"/>
              <a:buChar char="●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Content, friendly, generous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lnSpc>
                <a:spcPct val="200000"/>
              </a:lnSpc>
              <a:buSzPts val="1800"/>
              <a:buFont typeface="Arial"/>
              <a:buChar char="●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lnSpc>
                <a:spcPct val="200000"/>
              </a:lnSpc>
              <a:buSzPts val="1800"/>
              <a:buFont typeface="Arial"/>
              <a:buChar char="●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Appreciate high achievements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lnSpc>
                <a:spcPct val="200000"/>
              </a:lnSpc>
              <a:buSzPts val="1800"/>
              <a:buFont typeface="Arial"/>
              <a:buChar char="●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likely to destroy or rebel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8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" grpId="0"/>
      <p:bldP spid="18" grpId="0" build="p"/>
      <p:bldP spid="3" grpId="0"/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724400" y="24003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57350"/>
            <a:ext cx="4371975" cy="2331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0" y="94940"/>
            <a:ext cx="4724398" cy="480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Permissive </a:t>
            </a:r>
            <a:r>
              <a:rPr lang="e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Parenting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781;p17"/>
          <p:cNvSpPr txBox="1">
            <a:spLocks/>
          </p:cNvSpPr>
          <p:nvPr/>
        </p:nvSpPr>
        <p:spPr>
          <a:xfrm>
            <a:off x="4724398" y="-9451"/>
            <a:ext cx="4419602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التربية المتساهلة</a:t>
            </a:r>
          </a:p>
        </p:txBody>
      </p:sp>
      <p:sp>
        <p:nvSpPr>
          <p:cNvPr id="18" name="Google Shape;809;p20"/>
          <p:cNvSpPr txBox="1">
            <a:spLocks noGrp="1"/>
          </p:cNvSpPr>
          <p:nvPr>
            <p:ph type="body" idx="2"/>
          </p:nvPr>
        </p:nvSpPr>
        <p:spPr>
          <a:xfrm>
            <a:off x="76201" y="710623"/>
            <a:ext cx="4495798" cy="6693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3000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 indent="-342900">
              <a:lnSpc>
                <a:spcPct val="150000"/>
              </a:lnSpc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 take on the status of a friend more than a parent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 are warm but place few demands upon children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 rarely discipline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 avoid confrontation </a:t>
            </a:r>
          </a:p>
          <a:p>
            <a:pPr lvl="0" indent="-342900">
              <a:lnSpc>
                <a:spcPct val="150000"/>
              </a:lnSpc>
              <a:spcBef>
                <a:spcPts val="0"/>
              </a:spcBef>
              <a:buSzPts val="1800"/>
              <a:buFont typeface="Arial"/>
              <a:buChar char="●"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Have a “kids will be kids” attitude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398" y="824738"/>
            <a:ext cx="4419601" cy="387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ts val="3700"/>
              </a:lnSpc>
              <a:spcBef>
                <a:spcPts val="600"/>
              </a:spcBef>
            </a:pP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الأهالي ...</a:t>
            </a:r>
          </a:p>
          <a:p>
            <a:pPr marL="457200" lvl="0" indent="-342900" algn="r" rtl="1">
              <a:lnSpc>
                <a:spcPts val="3600"/>
              </a:lnSpc>
              <a:spcBef>
                <a:spcPts val="600"/>
              </a:spcBef>
              <a:buClrTx/>
              <a:buSzPct val="100000"/>
              <a:buFont typeface="Arial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يأخذ الأهالي وضعية الصديق أكثر من وضعية الأهل</a:t>
            </a:r>
          </a:p>
          <a:p>
            <a:pPr marL="457200" lvl="0" indent="-342900" algn="r" rtl="1">
              <a:lnSpc>
                <a:spcPts val="3600"/>
              </a:lnSpc>
              <a:buClrTx/>
              <a:buSzPct val="100000"/>
              <a:buFont typeface="Arial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الأهالي دافئون لكنهم لا يطلبون الكثير من أطفالهم </a:t>
            </a:r>
          </a:p>
          <a:p>
            <a:pPr marL="457200" lvl="0" indent="-342900" algn="r" rtl="1">
              <a:lnSpc>
                <a:spcPts val="3600"/>
              </a:lnSpc>
              <a:buClrTx/>
              <a:buSzPct val="100000"/>
              <a:buFont typeface="Arial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نادراً ما يلجأون إلى ضبط أطفالهم </a:t>
            </a:r>
          </a:p>
          <a:p>
            <a:pPr marL="457200" lvl="0" indent="-342900" algn="r" rtl="1">
              <a:lnSpc>
                <a:spcPts val="3600"/>
              </a:lnSpc>
              <a:buClrTx/>
              <a:buSzPct val="100000"/>
              <a:buFont typeface="Arial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يتجنبون المواجهة</a:t>
            </a:r>
          </a:p>
          <a:p>
            <a:pPr marL="457200" lvl="0" indent="-342900" algn="r" rtl="1">
              <a:lnSpc>
                <a:spcPts val="3600"/>
              </a:lnSpc>
              <a:buClrTx/>
              <a:buSzPct val="100000"/>
              <a:buFont typeface="Arial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يعتبرون «أن الأطفال يظلون أطفالًا»</a:t>
            </a:r>
            <a:endParaRPr lang="ar-L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0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" grpId="0"/>
      <p:bldP spid="18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20955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657350"/>
            <a:ext cx="4371975" cy="2331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0" y="94940"/>
            <a:ext cx="4572000" cy="480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Permissive </a:t>
            </a:r>
            <a:r>
              <a:rPr lang="e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Parenting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781;p17"/>
          <p:cNvSpPr txBox="1">
            <a:spLocks/>
          </p:cNvSpPr>
          <p:nvPr/>
        </p:nvSpPr>
        <p:spPr>
          <a:xfrm>
            <a:off x="4572000" y="-9451"/>
            <a:ext cx="4572000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التربية المتساهلة</a:t>
            </a:r>
            <a:endParaRPr lang="ar-LB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8" name="Google Shape;809;p20"/>
          <p:cNvSpPr txBox="1">
            <a:spLocks noGrp="1"/>
          </p:cNvSpPr>
          <p:nvPr>
            <p:ph type="body" idx="2"/>
          </p:nvPr>
        </p:nvSpPr>
        <p:spPr>
          <a:xfrm>
            <a:off x="73872" y="658307"/>
            <a:ext cx="4495800" cy="7184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3000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Students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852603"/>
            <a:ext cx="457200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ts val="3700"/>
              </a:lnSpc>
              <a:spcBef>
                <a:spcPts val="600"/>
              </a:spcBef>
            </a:pP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1419425"/>
            <a:ext cx="4495800" cy="3070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ts val="2600"/>
              </a:lnSpc>
              <a:spcBef>
                <a:spcPts val="600"/>
              </a:spcBef>
              <a:buClrTx/>
              <a:buSzPts val="1800"/>
              <a:buFont typeface="Arial"/>
              <a:buChar char="●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Children have little respect for order and routine</a:t>
            </a:r>
          </a:p>
          <a:p>
            <a:pPr marL="457200" lvl="0" indent="-342900">
              <a:lnSpc>
                <a:spcPts val="2600"/>
              </a:lnSpc>
              <a:buClrTx/>
              <a:buSzPts val="1800"/>
              <a:buFont typeface="Arial"/>
              <a:buChar char="●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They are allowed to do what they want</a:t>
            </a:r>
          </a:p>
          <a:p>
            <a:pPr marL="457200" lvl="0" indent="-342900">
              <a:lnSpc>
                <a:spcPts val="2600"/>
              </a:lnSpc>
              <a:buClrTx/>
              <a:buSzPts val="1800"/>
              <a:buFont typeface="Arial"/>
              <a:buChar char="●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Grow up with no respect to authority</a:t>
            </a:r>
          </a:p>
          <a:p>
            <a:pPr marL="457200" lvl="0" indent="-342900">
              <a:lnSpc>
                <a:spcPts val="2600"/>
              </a:lnSpc>
              <a:buClrTx/>
              <a:buSzPts val="1800"/>
              <a:buFont typeface="Arial"/>
              <a:buChar char="●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Tend to make poor choices because they grew up with no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guidance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502475"/>
            <a:ext cx="4572000" cy="30931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يحترمون الأوامر والأنماط 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مسموح لهم القيام بما يريدونه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ينمون بدون إحترام للسلطة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يميلون إلى إتخاذ الخيارات الخاطئة </a:t>
            </a: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لأنهم يربون </a:t>
            </a: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بدون </a:t>
            </a: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إرشاد</a:t>
            </a:r>
            <a:endParaRPr lang="ar-L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4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" grpId="0"/>
      <p:bldP spid="18" grpId="0" build="p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9"/>
          <a:stretch/>
        </p:blipFill>
        <p:spPr>
          <a:xfrm>
            <a:off x="3810000" y="1269143"/>
            <a:ext cx="3891207" cy="1926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>
            <a:off x="4577817" y="24003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0" y="94940"/>
            <a:ext cx="4724398" cy="480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Uninvolved </a:t>
            </a:r>
            <a:r>
              <a:rPr lang="e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Parenting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781;p17"/>
          <p:cNvSpPr txBox="1">
            <a:spLocks/>
          </p:cNvSpPr>
          <p:nvPr/>
        </p:nvSpPr>
        <p:spPr>
          <a:xfrm>
            <a:off x="4724398" y="-9451"/>
            <a:ext cx="4419602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التربية </a:t>
            </a:r>
            <a:r>
              <a:rPr lang="ar-LB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الغير مهتمة/المهملة</a:t>
            </a:r>
            <a:endParaRPr lang="ar-LB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Google Shape;809;p20"/>
          <p:cNvSpPr txBox="1">
            <a:spLocks noGrp="1"/>
          </p:cNvSpPr>
          <p:nvPr>
            <p:ph type="body" idx="2"/>
          </p:nvPr>
        </p:nvSpPr>
        <p:spPr>
          <a:xfrm>
            <a:off x="76201" y="710623"/>
            <a:ext cx="4495798" cy="6693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3000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824738"/>
            <a:ext cx="457200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ts val="3700"/>
              </a:lnSpc>
              <a:spcBef>
                <a:spcPts val="600"/>
              </a:spcBef>
            </a:pP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الأهالي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707" y="1380004"/>
            <a:ext cx="4572000" cy="32477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600"/>
              </a:spcBef>
              <a:buClrTx/>
              <a:buSzPct val="1000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are disengaged and have low responsiveness </a:t>
            </a:r>
          </a:p>
          <a:p>
            <a:pPr marL="457200" lvl="0" indent="-342900">
              <a:lnSpc>
                <a:spcPct val="115000"/>
              </a:lnSpc>
              <a:buClrTx/>
              <a:buSzPct val="1000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little communication with children</a:t>
            </a:r>
          </a:p>
          <a:p>
            <a:pPr marL="457200" lvl="0" indent="-342900">
              <a:lnSpc>
                <a:spcPct val="115000"/>
              </a:lnSpc>
              <a:buClrTx/>
              <a:buSzPct val="1000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fulfill basic needs but are detached from child’s life</a:t>
            </a:r>
          </a:p>
          <a:p>
            <a:pPr marL="457200" lvl="0" indent="-342900">
              <a:lnSpc>
                <a:spcPct val="115000"/>
              </a:lnSpc>
              <a:buClrTx/>
              <a:buSzPct val="1000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limits are set</a:t>
            </a:r>
          </a:p>
          <a:p>
            <a:pPr marL="457200" lvl="0" indent="-342900">
              <a:lnSpc>
                <a:spcPct val="115000"/>
              </a:lnSpc>
              <a:buClrTx/>
              <a:buSzPct val="1000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 of children is not monitored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6293" y="1403144"/>
            <a:ext cx="4572000" cy="32593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algn="r" rtl="1">
              <a:lnSpc>
                <a:spcPts val="4200"/>
              </a:lnSpc>
              <a:spcBef>
                <a:spcPts val="600"/>
              </a:spcBef>
              <a:buClrTx/>
              <a:buSzPct val="100000"/>
              <a:buFont typeface="Arial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منفصمون وقليلو الإستجابة</a:t>
            </a:r>
          </a:p>
          <a:p>
            <a:pPr marL="457200" lvl="0" indent="-342900" algn="r" rtl="1">
              <a:lnSpc>
                <a:spcPts val="4200"/>
              </a:lnSpc>
              <a:buClrTx/>
              <a:buSzPct val="100000"/>
              <a:buFont typeface="Arial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يتواصلون كثيراً مع أطفالهم</a:t>
            </a:r>
          </a:p>
          <a:p>
            <a:pPr marL="457200" lvl="0" indent="-342900" algn="r" rtl="1">
              <a:lnSpc>
                <a:spcPts val="4200"/>
              </a:lnSpc>
              <a:buClrTx/>
              <a:buSzPct val="100000"/>
              <a:buFont typeface="Arial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يوفرّون الإحتياجات الأساسية لكنهم منفصلون عن حياة الطفل</a:t>
            </a:r>
          </a:p>
          <a:p>
            <a:pPr marL="457200" lvl="0" indent="-342900" algn="r" rtl="1">
              <a:lnSpc>
                <a:spcPts val="4200"/>
              </a:lnSpc>
              <a:buClrTx/>
              <a:buSzPct val="100000"/>
              <a:buFont typeface="Arial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يضعون ضوابط محددة</a:t>
            </a:r>
          </a:p>
          <a:p>
            <a:pPr marL="457200" lvl="0" indent="-342900" algn="r" rtl="1">
              <a:lnSpc>
                <a:spcPts val="4200"/>
              </a:lnSpc>
              <a:buClrTx/>
              <a:buSzPct val="100000"/>
              <a:buFont typeface="Arial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يراقبون تصرفات الأطفال</a:t>
            </a:r>
          </a:p>
        </p:txBody>
      </p:sp>
    </p:spTree>
    <p:extLst>
      <p:ext uri="{BB962C8B-B14F-4D97-AF65-F5344CB8AC3E}">
        <p14:creationId xmlns:p14="http://schemas.microsoft.com/office/powerpoint/2010/main" val="6996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" grpId="0"/>
      <p:bldP spid="18" grpId="0" build="p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20955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Google Shape;781;p17"/>
          <p:cNvSpPr txBox="1">
            <a:spLocks/>
          </p:cNvSpPr>
          <p:nvPr/>
        </p:nvSpPr>
        <p:spPr>
          <a:xfrm>
            <a:off x="4572000" y="-9451"/>
            <a:ext cx="4572000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التربية الغير مهتمة/المهملة</a:t>
            </a:r>
          </a:p>
        </p:txBody>
      </p:sp>
      <p:sp>
        <p:nvSpPr>
          <p:cNvPr id="18" name="Google Shape;809;p20"/>
          <p:cNvSpPr txBox="1">
            <a:spLocks noGrp="1"/>
          </p:cNvSpPr>
          <p:nvPr>
            <p:ph type="body" idx="2"/>
          </p:nvPr>
        </p:nvSpPr>
        <p:spPr>
          <a:xfrm>
            <a:off x="1" y="630439"/>
            <a:ext cx="4572000" cy="7184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30000"/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Students</a:t>
            </a:r>
            <a:r>
              <a:rPr lang="e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4549" y="760682"/>
            <a:ext cx="4572000" cy="56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ts val="3700"/>
              </a:lnSpc>
              <a:spcBef>
                <a:spcPts val="600"/>
              </a:spcBef>
            </a:pPr>
            <a:r>
              <a:rPr lang="ar-L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-76200" y="1511346"/>
            <a:ext cx="4648200" cy="324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600"/>
              </a:spcBef>
              <a:buSzPts val="18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self-regulation</a:t>
            </a:r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academic and social competence</a:t>
            </a:r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Internalize problems</a:t>
            </a:r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problems with peers</a:t>
            </a:r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social and academic performance</a:t>
            </a:r>
          </a:p>
          <a:p>
            <a:pPr marL="457200" lvl="0" indent="-342900">
              <a:lnSpc>
                <a:spcPct val="115000"/>
              </a:lnSpc>
              <a:buSzPts val="1800"/>
              <a:buFont typeface="Arial"/>
              <a:buChar char="●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likely to take part in risky behavior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3386" y="1485322"/>
            <a:ext cx="4572000" cy="3272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algn="r" rtl="1">
              <a:lnSpc>
                <a:spcPts val="3600"/>
              </a:lnSpc>
              <a:spcBef>
                <a:spcPts val="600"/>
              </a:spcBef>
              <a:buSzPts val="1800"/>
              <a:buFont typeface="Arial"/>
              <a:buChar char="●"/>
            </a:pPr>
            <a:r>
              <a:rPr lang="ar-L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ضعيفو الإنضباط</a:t>
            </a:r>
          </a:p>
          <a:p>
            <a:pPr marL="457200" lvl="0" indent="-342900" algn="r" rtl="1">
              <a:lnSpc>
                <a:spcPts val="3600"/>
              </a:lnSpc>
              <a:buSzPts val="1800"/>
              <a:buFont typeface="Arial"/>
              <a:buChar char="●"/>
            </a:pPr>
            <a:r>
              <a:rPr lang="ar-L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ذوو مهارات أكاديمية وإجتماعية منخفضة</a:t>
            </a:r>
          </a:p>
          <a:p>
            <a:pPr marL="457200" lvl="0" indent="-342900" algn="r" rtl="1">
              <a:lnSpc>
                <a:spcPts val="3600"/>
              </a:lnSpc>
              <a:buSzPts val="1800"/>
              <a:buFont typeface="Arial"/>
              <a:buChar char="●"/>
            </a:pPr>
            <a:r>
              <a:rPr lang="ar-L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يبطنون / يخفون المشاكل</a:t>
            </a:r>
          </a:p>
          <a:p>
            <a:pPr marL="457200" lvl="0" indent="-342900" algn="r" rtl="1">
              <a:lnSpc>
                <a:spcPts val="3600"/>
              </a:lnSpc>
              <a:buSzPts val="1800"/>
              <a:buFont typeface="Arial"/>
              <a:buChar char="●"/>
            </a:pPr>
            <a:r>
              <a:rPr lang="ar-L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لديهم مشاكل مع زملائهم</a:t>
            </a:r>
          </a:p>
          <a:p>
            <a:pPr marL="457200" lvl="0" indent="-342900" algn="r" rtl="1">
              <a:lnSpc>
                <a:spcPts val="3600"/>
              </a:lnSpc>
              <a:buSzPts val="1800"/>
              <a:buFont typeface="Arial"/>
              <a:buChar char="●"/>
            </a:pPr>
            <a:r>
              <a:rPr lang="ar-L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أداء أكاديمي وإجتماعي ضعيف</a:t>
            </a:r>
          </a:p>
          <a:p>
            <a:pPr marL="457200" lvl="0" indent="-342900" algn="r" rtl="1">
              <a:lnSpc>
                <a:spcPts val="3600"/>
              </a:lnSpc>
              <a:buSzPts val="1800"/>
              <a:buFont typeface="Arial"/>
              <a:buChar char="●"/>
            </a:pPr>
            <a:r>
              <a:rPr lang="ar-L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أكثر ميلاً للمشاركة في التصرفات المحفوفة بالمخاطر</a:t>
            </a:r>
          </a:p>
        </p:txBody>
      </p:sp>
      <p:sp>
        <p:nvSpPr>
          <p:cNvPr id="14" name="Google Shape;805;p20"/>
          <p:cNvSpPr txBox="1">
            <a:spLocks/>
          </p:cNvSpPr>
          <p:nvPr/>
        </p:nvSpPr>
        <p:spPr>
          <a:xfrm>
            <a:off x="0" y="94940"/>
            <a:ext cx="4572000" cy="48031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Uninvolved Parenting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build="p"/>
      <p:bldP spid="3" grpId="0"/>
      <p:bldP spid="7" grpId="0"/>
      <p:bldP spid="8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4"/>
          <p:cNvSpPr txBox="1">
            <a:spLocks noGrp="1"/>
          </p:cNvSpPr>
          <p:nvPr>
            <p:ph type="body" idx="1"/>
          </p:nvPr>
        </p:nvSpPr>
        <p:spPr>
          <a:xfrm>
            <a:off x="76200" y="590550"/>
            <a:ext cx="8991600" cy="18859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parenting style used has a significant impact on the behavior the child learns &amp; on the child’s </a:t>
            </a: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personality.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Google Shape;840;p24"/>
          <p:cNvSpPr txBox="1">
            <a:spLocks/>
          </p:cNvSpPr>
          <p:nvPr/>
        </p:nvSpPr>
        <p:spPr>
          <a:xfrm>
            <a:off x="76200" y="2952750"/>
            <a:ext cx="8991600" cy="1752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lvl="0" indent="-406400" algn="ctr" defTabSz="685800" rtl="0" eaLnBrk="1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indent="0" algn="just" rtl="1">
              <a:spcAft>
                <a:spcPts val="1000"/>
              </a:spcAft>
              <a:buClrTx/>
              <a:buFont typeface="Mali"/>
              <a:buNone/>
            </a:pPr>
            <a:r>
              <a:rPr lang="ar-L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إن لإسلوب التربية المتبع تأثيراً هاماً على التصرفات التي يتعلمها الطفل وعلى شخصيته.</a:t>
            </a:r>
            <a:endParaRPr lang="ar-L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4"/>
          <p:cNvSpPr txBox="1">
            <a:spLocks noGrp="1"/>
          </p:cNvSpPr>
          <p:nvPr>
            <p:ph type="body" idx="1"/>
          </p:nvPr>
        </p:nvSpPr>
        <p:spPr>
          <a:xfrm>
            <a:off x="152400" y="20504"/>
            <a:ext cx="8839200" cy="129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Your children will become who you are; so be who you want them to be.</a:t>
            </a: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Google Shape;840;p24"/>
          <p:cNvSpPr txBox="1">
            <a:spLocks/>
          </p:cNvSpPr>
          <p:nvPr/>
        </p:nvSpPr>
        <p:spPr>
          <a:xfrm>
            <a:off x="152400" y="3532394"/>
            <a:ext cx="8839200" cy="1600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lvl="0" indent="-406400" algn="ctr" defTabSz="685800" rtl="0" eaLnBrk="1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50800" indent="0" algn="r" rtl="1">
              <a:buNone/>
            </a:pPr>
            <a:r>
              <a:rPr lang="ar-L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سيصبح أطفالكم ما أنتم عليه؛ لذلك كونوا ما تريدونهم أن يكونوا.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3" y="1047750"/>
            <a:ext cx="3909854" cy="2601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618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138687"/>
            <a:ext cx="895728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Parental support –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degree to which parents are accepting, responsive, and compassionate with their children.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389500"/>
            <a:ext cx="89154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700"/>
              </a:spcBef>
              <a:buClrTx/>
              <a:buFont typeface="Mali"/>
              <a:buNone/>
            </a:pPr>
            <a:r>
              <a:rPr lang="ar-L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دعم الأهالي </a:t>
            </a:r>
            <a:r>
              <a:rPr lang="ar-L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هو درجة قبول، إستجابة، وتعاطف الأهالي مع أطفالهم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360" y="2647950"/>
            <a:ext cx="90849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Tx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Parental control –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degree to which parents set limits, enforce rules, and maintain discipline with children.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943350"/>
            <a:ext cx="89916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700"/>
              </a:spcBef>
              <a:buClrTx/>
              <a:buFont typeface="Mali"/>
              <a:buNone/>
            </a:pPr>
            <a:r>
              <a:rPr lang="ar-L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سيطرة </a:t>
            </a:r>
            <a:r>
              <a:rPr lang="ar-L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الأهل </a:t>
            </a:r>
            <a:r>
              <a:rPr lang="ar-LB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هو درجة قيام الأهل بوضع الحدود، تطبيق القواعد، والمحافظة على إنضباط أطفالهم.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2044" y="193150"/>
            <a:ext cx="29337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Supportive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is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accepting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child-centered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6473" y="1670278"/>
            <a:ext cx="3124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Authoritative Parenting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 is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2-way communication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6716" y="3635394"/>
            <a:ext cx="303673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Permissive Parenting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 is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lenient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low in control efforts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0" y="193150"/>
            <a:ext cx="3429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Unsupportive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 is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rejecting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parent-centered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999" y="1673600"/>
            <a:ext cx="3417073" cy="136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Authoritarian Parenting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 is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power-assertive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1-way communication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998" y="3635395"/>
            <a:ext cx="342900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Neglecting Parenting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Relationship is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rejecting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neglecting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uninvolved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59" y="1670278"/>
            <a:ext cx="227937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Demanding</a:t>
            </a:r>
          </a:p>
          <a:p>
            <a:pPr lvl="0">
              <a:lnSpc>
                <a:spcPct val="115000"/>
              </a:lnSpc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Parent expects much of child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421" y="3597285"/>
            <a:ext cx="22575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Undemanding</a:t>
            </a:r>
          </a:p>
          <a:p>
            <a:pPr lvl="0">
              <a:lnSpc>
                <a:spcPct val="115000"/>
              </a:lnSpc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Parent expects little of child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50673" y="57149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97927" y="64163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" y="1467814"/>
            <a:ext cx="868680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" y="3336603"/>
            <a:ext cx="8686800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354"/>
            <a:ext cx="1808591" cy="13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6"/>
          <p:cNvSpPr txBox="1">
            <a:spLocks noGrp="1"/>
          </p:cNvSpPr>
          <p:nvPr>
            <p:ph type="ctrTitle"/>
          </p:nvPr>
        </p:nvSpPr>
        <p:spPr>
          <a:xfrm>
            <a:off x="85215" y="166847"/>
            <a:ext cx="4403895" cy="99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Dearborn High School</a:t>
            </a:r>
            <a:endParaRPr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Parent Ed </a:t>
            </a:r>
            <a:r>
              <a:rPr lang="en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Agenda</a:t>
            </a:r>
            <a:endParaRPr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76" name="Google Shape;776;p16"/>
          <p:cNvSpPr txBox="1"/>
          <p:nvPr/>
        </p:nvSpPr>
        <p:spPr>
          <a:xfrm>
            <a:off x="11052" y="2825272"/>
            <a:ext cx="5029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Parenting Styles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5" name="Google Shape;775;p16"/>
          <p:cNvSpPr txBox="1">
            <a:spLocks/>
          </p:cNvSpPr>
          <p:nvPr/>
        </p:nvSpPr>
        <p:spPr>
          <a:xfrm>
            <a:off x="4489110" y="34501"/>
            <a:ext cx="4572000" cy="99059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algn="r" rtl="1">
              <a:lnSpc>
                <a:spcPct val="100000"/>
              </a:lnSpc>
              <a:buClrTx/>
              <a:buFontTx/>
            </a:pPr>
            <a:r>
              <a:rPr lang="ar-LB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unito Light"/>
                <a:cs typeface="Arial" panose="020B0604020202020204" pitchFamily="34" charset="0"/>
                <a:sym typeface="Nunito Light"/>
              </a:rPr>
              <a:t>ثانوية ديربورن هاي</a:t>
            </a:r>
            <a:br>
              <a:rPr lang="ar-LB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unito Light"/>
                <a:cs typeface="Arial" panose="020B0604020202020204" pitchFamily="34" charset="0"/>
                <a:sym typeface="Nunito Light"/>
              </a:rPr>
            </a:br>
            <a:r>
              <a:rPr lang="ar-LB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Nunito Light"/>
                <a:cs typeface="Arial" panose="020B0604020202020204" pitchFamily="34" charset="0"/>
                <a:sym typeface="Nunito Light"/>
              </a:rPr>
              <a:t>جدول أعمال هيئة الأهالي التثـقيفية</a:t>
            </a:r>
            <a:endParaRPr lang="ar-L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775;p16"/>
          <p:cNvSpPr txBox="1">
            <a:spLocks/>
          </p:cNvSpPr>
          <p:nvPr/>
        </p:nvSpPr>
        <p:spPr>
          <a:xfrm>
            <a:off x="3543300" y="1215380"/>
            <a:ext cx="2057400" cy="533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??/??/2020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Google Shape;776;p16"/>
          <p:cNvSpPr txBox="1"/>
          <p:nvPr/>
        </p:nvSpPr>
        <p:spPr>
          <a:xfrm>
            <a:off x="4571999" y="1773805"/>
            <a:ext cx="4534191" cy="68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unito Light"/>
                <a:cs typeface="Nunito Light"/>
                <a:sym typeface="Nunito Light"/>
              </a:rPr>
              <a:t>التوقيع والمقبلات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Nunito Light"/>
              <a:cs typeface="Nunito Light"/>
              <a:sym typeface="Nunito Light"/>
            </a:endParaRPr>
          </a:p>
        </p:txBody>
      </p:sp>
      <p:sp>
        <p:nvSpPr>
          <p:cNvPr id="8" name="Google Shape;776;p16"/>
          <p:cNvSpPr txBox="1"/>
          <p:nvPr/>
        </p:nvSpPr>
        <p:spPr>
          <a:xfrm>
            <a:off x="22105" y="1750055"/>
            <a:ext cx="5029200" cy="59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Sign in and </a:t>
            </a: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Snacks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9" name="Google Shape;776;p16"/>
          <p:cNvSpPr txBox="1"/>
          <p:nvPr/>
        </p:nvSpPr>
        <p:spPr>
          <a:xfrm>
            <a:off x="22105" y="2259016"/>
            <a:ext cx="5029200" cy="58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Introductions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and </a:t>
            </a: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Welcome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0" name="Google Shape;776;p16"/>
          <p:cNvSpPr txBox="1"/>
          <p:nvPr/>
        </p:nvSpPr>
        <p:spPr>
          <a:xfrm>
            <a:off x="-1" y="3393537"/>
            <a:ext cx="5029200" cy="681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Effective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Communication </a:t>
            </a: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Strategies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" name="Google Shape;776;p16"/>
          <p:cNvSpPr txBox="1"/>
          <p:nvPr/>
        </p:nvSpPr>
        <p:spPr>
          <a:xfrm>
            <a:off x="-1" y="3948150"/>
            <a:ext cx="4544661" cy="55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Raffle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!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2" name="Google Shape;776;p16"/>
          <p:cNvSpPr txBox="1"/>
          <p:nvPr/>
        </p:nvSpPr>
        <p:spPr>
          <a:xfrm>
            <a:off x="4544660" y="2243242"/>
            <a:ext cx="4572000" cy="68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unito Light"/>
                <a:cs typeface="Nunito Light"/>
                <a:sym typeface="Nunito Light"/>
              </a:rPr>
              <a:t>التعريف والترحيب</a:t>
            </a:r>
            <a:endParaRPr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Nunito Light"/>
              <a:cs typeface="Nunito Light"/>
              <a:sym typeface="Nunito Light"/>
            </a:endParaRPr>
          </a:p>
        </p:txBody>
      </p:sp>
      <p:sp>
        <p:nvSpPr>
          <p:cNvPr id="13" name="Google Shape;776;p16"/>
          <p:cNvSpPr txBox="1"/>
          <p:nvPr/>
        </p:nvSpPr>
        <p:spPr>
          <a:xfrm>
            <a:off x="4544660" y="2779192"/>
            <a:ext cx="4572000" cy="677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unito Light"/>
                <a:cs typeface="Nunito Light"/>
                <a:sym typeface="Nunito Light"/>
              </a:rPr>
              <a:t>أساليب تربية الأطفال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Nunito Light"/>
              <a:cs typeface="Nunito Light"/>
              <a:sym typeface="Nunito Light"/>
            </a:endParaRPr>
          </a:p>
        </p:txBody>
      </p:sp>
      <p:sp>
        <p:nvSpPr>
          <p:cNvPr id="14" name="Google Shape;776;p16"/>
          <p:cNvSpPr txBox="1"/>
          <p:nvPr/>
        </p:nvSpPr>
        <p:spPr>
          <a:xfrm>
            <a:off x="4544660" y="3817935"/>
            <a:ext cx="4572000" cy="70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unito Light"/>
                <a:cs typeface="Nunito Light"/>
                <a:sym typeface="Nunito Light"/>
              </a:rPr>
              <a:t>سحب الجوائز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Nunito Light"/>
              <a:cs typeface="Nunito Light"/>
              <a:sym typeface="Nunito Light"/>
            </a:endParaRPr>
          </a:p>
        </p:txBody>
      </p:sp>
      <p:sp>
        <p:nvSpPr>
          <p:cNvPr id="15" name="Google Shape;776;p16"/>
          <p:cNvSpPr txBox="1"/>
          <p:nvPr/>
        </p:nvSpPr>
        <p:spPr>
          <a:xfrm>
            <a:off x="4544660" y="3294156"/>
            <a:ext cx="4572000" cy="67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Nunito Light"/>
                <a:cs typeface="Nunito Light"/>
                <a:sym typeface="Nunito Light"/>
              </a:rPr>
              <a:t>خطط التواصل الفعالة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" grpId="0"/>
      <p:bldP spid="77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6400800" y="10287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243224" y="10287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52400" y="1467815"/>
            <a:ext cx="8839200" cy="163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52400" y="3336604"/>
            <a:ext cx="8839200" cy="54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89726" y="1778961"/>
            <a:ext cx="2754273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800" b="1" dirty="0">
                <a:solidFill>
                  <a:schemeClr val="tx1"/>
                </a:solidFill>
              </a:rPr>
              <a:t>متطلب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يتطلب الأهالي الكثير من أطفالهم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0" y="3552941"/>
            <a:ext cx="2728788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800" b="1" dirty="0">
                <a:solidFill>
                  <a:schemeClr val="tx1"/>
                </a:solidFill>
              </a:rPr>
              <a:t>غير متطلب</a:t>
            </a:r>
          </a:p>
          <a:p>
            <a:pPr lvl="0" algn="r" rtl="1">
              <a:lnSpc>
                <a:spcPct val="115000"/>
              </a:lnSpc>
              <a:defRPr/>
            </a:pPr>
            <a:r>
              <a:rPr lang="ar-LB" sz="2400" dirty="0"/>
              <a:t>يتطلب الأهالي القليل من أطفالهم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166278" y="6792"/>
            <a:ext cx="3098608" cy="14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800" b="1" dirty="0">
                <a:solidFill>
                  <a:schemeClr val="tx1"/>
                </a:solidFill>
              </a:rPr>
              <a:t>داعم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الأهل متقبلون</a:t>
            </a:r>
            <a:endParaRPr lang="en-US" sz="2400" dirty="0"/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يركزون إهتمامهم على </a:t>
            </a:r>
            <a:r>
              <a:rPr lang="ar-LB" sz="2400" dirty="0" smtClean="0"/>
              <a:t>الطفل</a:t>
            </a:r>
            <a:endParaRPr lang="ar-LB" sz="2400" dirty="0"/>
          </a:p>
        </p:txBody>
      </p:sp>
      <p:sp>
        <p:nvSpPr>
          <p:cNvPr id="11" name="Rectangle 10"/>
          <p:cNvSpPr/>
          <p:nvPr/>
        </p:nvSpPr>
        <p:spPr>
          <a:xfrm>
            <a:off x="3266495" y="1567955"/>
            <a:ext cx="303491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400" b="1" dirty="0"/>
              <a:t>تربية حازمة - ديموقراطية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علاقة متساوية </a:t>
            </a:r>
            <a:endParaRPr lang="en-US" sz="2400" dirty="0"/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منفتحة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 تواصل متبادل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243224" y="3511691"/>
            <a:ext cx="304799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400" b="1" dirty="0"/>
              <a:t>تربية متساهلة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علاقة </a:t>
            </a:r>
            <a:r>
              <a:rPr lang="ar-LB" sz="2400" dirty="0" smtClean="0"/>
              <a:t>متساهلة</a:t>
            </a:r>
            <a:endParaRPr lang="ar-LB" sz="2400" dirty="0"/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جهد قليل في السيطرة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063" y="14496"/>
            <a:ext cx="3092978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800" b="1" dirty="0">
                <a:solidFill>
                  <a:schemeClr val="tx1"/>
                </a:solidFill>
              </a:rPr>
              <a:t>غير داعم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الأهل رافضون </a:t>
            </a:r>
            <a:endParaRPr lang="en-US" sz="2400" dirty="0"/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يركزون إهتمامهم على </a:t>
            </a:r>
            <a:r>
              <a:rPr lang="ar-LB" sz="2400" dirty="0" smtClean="0"/>
              <a:t>أنفسهم</a:t>
            </a:r>
            <a:endParaRPr lang="ar-LB" sz="2400" dirty="0"/>
          </a:p>
        </p:txBody>
      </p:sp>
      <p:sp>
        <p:nvSpPr>
          <p:cNvPr id="14" name="Rectangle 13"/>
          <p:cNvSpPr/>
          <p:nvPr/>
        </p:nvSpPr>
        <p:spPr>
          <a:xfrm>
            <a:off x="72063" y="1539712"/>
            <a:ext cx="309297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400" b="1" dirty="0"/>
              <a:t>تربية متسلطة / إستبدادية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علاقة سيطرة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حزم سلطوي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تواصل أحادي الإتجاه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063" y="3499267"/>
            <a:ext cx="309297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LB" sz="2400" b="1" dirty="0"/>
              <a:t>تربية رافضة - مهملة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علاقة رافضة ومهملة</a:t>
            </a:r>
          </a:p>
          <a:p>
            <a:pPr lvl="0" algn="r" rtl="1">
              <a:lnSpc>
                <a:spcPct val="115000"/>
              </a:lnSpc>
            </a:pPr>
            <a:r>
              <a:rPr lang="ar-LB" sz="2400" dirty="0"/>
              <a:t>الأهالي غير معنيين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93" y="44268"/>
            <a:ext cx="1808591" cy="13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4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66;p28"/>
          <p:cNvSpPr txBox="1"/>
          <p:nvPr/>
        </p:nvSpPr>
        <p:spPr>
          <a:xfrm>
            <a:off x="2472975" y="209550"/>
            <a:ext cx="419805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Love Ya Like A Sister"/>
                <a:ea typeface="Love Ya Like A Sister"/>
                <a:cs typeface="Love Ya Like A Sister"/>
                <a:sym typeface="Love Ya Like A Sister"/>
              </a:rPr>
              <a:t>Pop Quiz</a:t>
            </a:r>
            <a:endParaRPr sz="3600" b="1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7" name="Google Shape;866;p28"/>
          <p:cNvSpPr txBox="1"/>
          <p:nvPr/>
        </p:nvSpPr>
        <p:spPr>
          <a:xfrm>
            <a:off x="2297884" y="4032990"/>
            <a:ext cx="4586100" cy="754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LB" sz="4800" b="1" dirty="0" smtClean="0">
                <a:latin typeface="Love Ya Like A Sister"/>
                <a:ea typeface="Love Ya Like A Sister"/>
                <a:cs typeface="Love Ya Like A Sister"/>
                <a:sym typeface="Love Ya Like A Sister"/>
              </a:rPr>
              <a:t>إختبار سريع</a:t>
            </a:r>
            <a:endParaRPr sz="4800" b="1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18" y="1047750"/>
            <a:ext cx="454823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2119"/>
            <a:ext cx="4572000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generally detached from their child’s life. In extreme cases, these parents may even reject or neglect the needs of their children.</a:t>
            </a:r>
          </a:p>
        </p:txBody>
      </p:sp>
      <p:sp>
        <p:nvSpPr>
          <p:cNvPr id="3" name="Rectangle 2"/>
          <p:cNvSpPr/>
          <p:nvPr/>
        </p:nvSpPr>
        <p:spPr>
          <a:xfrm>
            <a:off x="-3412" y="2717691"/>
            <a:ext cx="4572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Permissive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Authoritative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Uninvolved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Authoritarian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57150"/>
            <a:ext cx="4572000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</a:pPr>
            <a:r>
              <a:rPr lang="ar-LB" sz="3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سؤال</a:t>
            </a:r>
            <a:r>
              <a:rPr lang="ar-LB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# 1</a:t>
            </a:r>
          </a:p>
          <a:p>
            <a:pPr lvl="0" algn="just" rtl="1">
              <a:lnSpc>
                <a:spcPct val="115000"/>
              </a:lnSpc>
              <a:spcBef>
                <a:spcPts val="600"/>
              </a:spcBef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يكون </a:t>
            </a: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الأهل منفصلين عن حياة طفلهم. وفي حالاتٍ متطرفة، يرفض هؤلاء الأهالي أو حتى يهملون إحتياجات أطفالهم.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88" y="2582270"/>
            <a:ext cx="8991600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متساهل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حازم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غير مهتم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سلطوي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2237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2</a:t>
            </a: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endParaRPr lang="en-US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usually take on the status of a friend more than a parent.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7" y="2723823"/>
            <a:ext cx="4572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Permissive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Authoritative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Uninvolved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Authoritarian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0" y="13272"/>
            <a:ext cx="4572000" cy="2139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Bef>
                <a:spcPts val="600"/>
              </a:spcBef>
            </a:pPr>
            <a:r>
              <a:rPr lang="ar-LB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سؤال</a:t>
            </a:r>
            <a:r>
              <a:rPr lang="ar-LB" sz="3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ar-LB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#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</a:t>
            </a:r>
            <a:endParaRPr lang="ar-LB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lvl="0" algn="just" rtl="1">
              <a:lnSpc>
                <a:spcPct val="115000"/>
              </a:lnSpc>
              <a:spcBef>
                <a:spcPts val="600"/>
              </a:spcBef>
            </a:pPr>
            <a:endParaRPr lang="en-US" sz="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rtl="1">
              <a:lnSpc>
                <a:spcPct val="115000"/>
              </a:lnSpc>
              <a:spcBef>
                <a:spcPts val="600"/>
              </a:spcBef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يأخذ الأهل صفة الصديق أكثر من صفة الأهل.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582270"/>
            <a:ext cx="4578823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متساهل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حازم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غير مهتم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SzPct val="85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سلطوي</a:t>
            </a:r>
          </a:p>
        </p:txBody>
      </p:sp>
    </p:spTree>
    <p:extLst>
      <p:ext uri="{BB962C8B-B14F-4D97-AF65-F5344CB8AC3E}">
        <p14:creationId xmlns:p14="http://schemas.microsoft.com/office/powerpoint/2010/main" val="18439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687"/>
            <a:ext cx="4572000" cy="243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ar-LB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 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kids establish rules and guidelines in a democratic manner. The outcome of this style is that kids are happy, capable and successful in life.</a:t>
            </a:r>
            <a:endParaRPr lang="ar-L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5" y="2952750"/>
            <a:ext cx="4572000" cy="212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Permissive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Authoritative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Uninvolved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Authoritarian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495800" cy="257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  <a:spcBef>
                <a:spcPts val="600"/>
              </a:spcBef>
            </a:pPr>
            <a:r>
              <a:rPr lang="ar-LB" sz="40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سؤال</a:t>
            </a:r>
            <a:r>
              <a:rPr lang="ar-LB" sz="3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ar-LB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# 3</a:t>
            </a:r>
            <a:r>
              <a:rPr lang="ar-L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ar-L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r" rtl="1">
              <a:lnSpc>
                <a:spcPct val="115000"/>
              </a:lnSpc>
              <a:spcBef>
                <a:spcPts val="600"/>
              </a:spcBef>
            </a:pPr>
            <a:r>
              <a:rPr lang="ar-L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يؤسس </a:t>
            </a: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الأهالي والأطفال مباديء وقواعد إرشادية بطريقة ديموقراطية. وينتج عن هذا الأسلوب أطفال سعداء، قادرون، وناجحون في الحياة.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0110" y="2747794"/>
            <a:ext cx="4559203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متساهل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حازم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غير مهتم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سلطوي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0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05" y="0"/>
            <a:ext cx="4556295" cy="247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ar-LB" sz="2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800" b="1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endParaRPr lang="en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</a:pPr>
            <a:r>
              <a:rPr lang="e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are expected to follow strict rules established by  parents. Parents might use the phrase, “because I said so!”</a:t>
            </a:r>
            <a:endParaRPr lang="ar-LB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94" y="2724150"/>
            <a:ext cx="45539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Permissive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Authoritative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Uninvolved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Authoritarian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5781" y="57150"/>
            <a:ext cx="4572000" cy="2799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LB" sz="3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سؤال </a:t>
            </a:r>
            <a:r>
              <a:rPr lang="ar-LB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#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ar-LB" sz="3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ar-LB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r" rtl="1">
              <a:lnSpc>
                <a:spcPct val="115000"/>
              </a:lnSpc>
              <a:spcBef>
                <a:spcPts val="600"/>
              </a:spcBef>
            </a:pPr>
            <a:endParaRPr lang="en-US" sz="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rtl="1">
              <a:lnSpc>
                <a:spcPct val="115000"/>
              </a:lnSpc>
              <a:spcBef>
                <a:spcPts val="600"/>
              </a:spcBef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يُتوقع من الأطفال إتباع القواعد الصارمة التي وضعها الأهل. يُمكن أن يستعمل الأهل عبارة «لأنني قلت ذلك!» 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2838254"/>
            <a:ext cx="4572000" cy="230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متساهل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حازم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غير مهتم</a:t>
            </a:r>
          </a:p>
          <a:p>
            <a:pPr marL="342900" lvl="0" indent="-342900" algn="r" rtl="1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سلطوي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3"/>
          <p:cNvSpPr txBox="1">
            <a:spLocks noGrp="1"/>
          </p:cNvSpPr>
          <p:nvPr>
            <p:ph type="body" idx="1"/>
          </p:nvPr>
        </p:nvSpPr>
        <p:spPr>
          <a:xfrm>
            <a:off x="114300" y="2800350"/>
            <a:ext cx="8915400" cy="99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What </a:t>
            </a:r>
            <a:r>
              <a:rPr lang="e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else do our children need to grow and develop in a positive and nurturing environment</a:t>
            </a:r>
            <a:r>
              <a:rPr lang="e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?</a:t>
            </a:r>
            <a:endParaRPr sz="2400" dirty="0"/>
          </a:p>
        </p:txBody>
      </p:sp>
      <p:sp>
        <p:nvSpPr>
          <p:cNvPr id="4" name="Google Shape;895;p33"/>
          <p:cNvSpPr txBox="1">
            <a:spLocks/>
          </p:cNvSpPr>
          <p:nvPr/>
        </p:nvSpPr>
        <p:spPr>
          <a:xfrm>
            <a:off x="152400" y="0"/>
            <a:ext cx="8839200" cy="135255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lvl="0" indent="-406400" algn="ctr" defTabSz="685800" rtl="0" eaLnBrk="1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000"/>
              </a:spcBef>
              <a:buClrTx/>
              <a:buFont typeface="Mali"/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Of course, children require food and water, sanitation, education, and access to health services to survive</a:t>
            </a:r>
            <a:r>
              <a:rPr lang="ar-L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Google Shape;895;p33"/>
          <p:cNvSpPr txBox="1">
            <a:spLocks/>
          </p:cNvSpPr>
          <p:nvPr/>
        </p:nvSpPr>
        <p:spPr>
          <a:xfrm>
            <a:off x="152400" y="1428750"/>
            <a:ext cx="8839200" cy="12192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lvl="0" indent="-406400" algn="ctr" defTabSz="685800" rtl="0" eaLnBrk="1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indent="0" algn="just" rtl="1">
              <a:lnSpc>
                <a:spcPct val="110000"/>
              </a:lnSpc>
              <a:spcBef>
                <a:spcPts val="1000"/>
              </a:spcBef>
              <a:buClrTx/>
              <a:buFont typeface="Mali"/>
              <a:buNone/>
            </a:pPr>
            <a:r>
              <a:rPr lang="ar-LB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يحتاج الأطفال طبعاً إلى الطعام والماء، النظافة، الثقافة، والوصول إلى الخدمات الصحية ليتمكنوا من الحياة.</a:t>
            </a:r>
            <a:endParaRPr lang="ar-LB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895;p33"/>
          <p:cNvSpPr txBox="1">
            <a:spLocks/>
          </p:cNvSpPr>
          <p:nvPr/>
        </p:nvSpPr>
        <p:spPr>
          <a:xfrm>
            <a:off x="152400" y="3867150"/>
            <a:ext cx="8839200" cy="11430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457200" lvl="0" indent="-406400" algn="ctr" defTabSz="685800" rtl="0" eaLnBrk="1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 defTabSz="685800" rtl="0" eaLnBrk="1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 kern="1200">
                <a:solidFill>
                  <a:schemeClr val="tx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pPr marL="0" indent="0" algn="just" rtl="1">
              <a:lnSpc>
                <a:spcPct val="110000"/>
              </a:lnSpc>
              <a:spcBef>
                <a:spcPts val="1000"/>
              </a:spcBef>
              <a:buClrTx/>
              <a:buFont typeface="Mali"/>
              <a:buNone/>
            </a:pPr>
            <a:r>
              <a:rPr lang="ar-LB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ما الذي يحتاجه الأطفال أيضاً للنمو والتطور في بيئة إيجابية و حاضنة؟</a:t>
            </a:r>
            <a:endParaRPr lang="ar-LB" sz="3600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5" grpId="0" build="p"/>
      <p:bldP spid="4" grpId="0"/>
      <p:bldP spid="5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5"/>
          <p:cNvSpPr txBox="1">
            <a:spLocks noGrp="1"/>
          </p:cNvSpPr>
          <p:nvPr>
            <p:ph type="title"/>
          </p:nvPr>
        </p:nvSpPr>
        <p:spPr>
          <a:xfrm>
            <a:off x="533400" y="245524"/>
            <a:ext cx="3505200" cy="49742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Communication</a:t>
            </a:r>
            <a:endParaRPr sz="2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8" name="Google Shape;908;p35"/>
          <p:cNvSpPr txBox="1">
            <a:spLocks noGrp="1"/>
          </p:cNvSpPr>
          <p:nvPr>
            <p:ph type="body" idx="1"/>
          </p:nvPr>
        </p:nvSpPr>
        <p:spPr>
          <a:xfrm>
            <a:off x="4572000" y="1428750"/>
            <a:ext cx="4419600" cy="281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algn="r" rtl="1">
              <a:spcBef>
                <a:spcPts val="600"/>
              </a:spcBef>
              <a:spcAft>
                <a:spcPts val="1000"/>
              </a:spcAft>
              <a:buClrTx/>
              <a:buSzPct val="80000"/>
              <a:buFont typeface="Wingdings" panose="05000000000000000000" pitchFamily="2" charset="2"/>
              <a:buChar char="q"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التواصل هو إرسال معلومات من شخصٍ إلى آخر.</a:t>
            </a:r>
          </a:p>
          <a:p>
            <a:pPr indent="-457200" algn="r" rtl="1">
              <a:spcAft>
                <a:spcPts val="1000"/>
              </a:spcAft>
              <a:buClrTx/>
              <a:buSzPct val="80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للتواصل أن يكون لفظياً أو غير لفظي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-457200" algn="r" rtl="1">
              <a:spcAft>
                <a:spcPts val="1000"/>
              </a:spcAft>
              <a:buClrTx/>
              <a:buSzPct val="80000"/>
              <a:buFont typeface="Wingdings" panose="05000000000000000000" pitchFamily="2" charset="2"/>
              <a:buChar char="q"/>
            </a:pPr>
            <a:r>
              <a:rPr lang="ar-L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للتواصل أن يكون إيجابياً أو سلبياً، فعالاً أو غير 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فعال.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908;p35"/>
          <p:cNvSpPr txBox="1">
            <a:spLocks noGrp="1"/>
          </p:cNvSpPr>
          <p:nvPr>
            <p:ph type="body" idx="2"/>
          </p:nvPr>
        </p:nvSpPr>
        <p:spPr>
          <a:xfrm>
            <a:off x="228018" y="1504950"/>
            <a:ext cx="4343400" cy="289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>
              <a:spcAft>
                <a:spcPts val="10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Communication is the sending of information from one person to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another.</a:t>
            </a:r>
          </a:p>
          <a:p>
            <a:pPr marL="342900" lvl="0">
              <a:spcAft>
                <a:spcPts val="1000"/>
              </a:spcAft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Communication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can be verbal or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non-verbal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marL="342900" lvl="0"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Communication can be positive or negative, effective or ineffective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907;p35"/>
          <p:cNvSpPr txBox="1">
            <a:spLocks/>
          </p:cNvSpPr>
          <p:nvPr/>
        </p:nvSpPr>
        <p:spPr>
          <a:xfrm>
            <a:off x="4953000" y="193900"/>
            <a:ext cx="3810000" cy="62525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600" b="1" dirty="0" smtClean="0">
                <a:ln>
                  <a:solidFill>
                    <a:schemeClr val="bg1"/>
                  </a:solidFill>
                </a:ln>
              </a:rPr>
              <a:t>التواصل</a:t>
            </a:r>
            <a:endParaRPr lang="ar-LB" sz="3600" b="1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" grpId="0"/>
      <p:bldP spid="908" grpId="0" uiExpand="1" build="p"/>
      <p:bldP spid="8" grpId="0" uiExpand="1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body" idx="1"/>
          </p:nvPr>
        </p:nvSpPr>
        <p:spPr>
          <a:xfrm>
            <a:off x="152400" y="133495"/>
            <a:ext cx="8915400" cy="7618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Children </a:t>
            </a:r>
            <a:r>
              <a:rPr lang="e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learn how to communicate by watching their parents. 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Google Shape;916;p36"/>
          <p:cNvSpPr txBox="1">
            <a:spLocks/>
          </p:cNvSpPr>
          <p:nvPr/>
        </p:nvSpPr>
        <p:spPr>
          <a:xfrm>
            <a:off x="152400" y="1636519"/>
            <a:ext cx="8839200" cy="78283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If parents communicate openly and effectively, chances are that their children will, too.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916;p36"/>
          <p:cNvSpPr txBox="1">
            <a:spLocks/>
          </p:cNvSpPr>
          <p:nvPr/>
        </p:nvSpPr>
        <p:spPr>
          <a:xfrm>
            <a:off x="152400" y="3158665"/>
            <a:ext cx="8839200" cy="12005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In general, if communication between parents and their children is good, then their relationships are good as well. </a:t>
            </a:r>
          </a:p>
        </p:txBody>
      </p:sp>
      <p:sp>
        <p:nvSpPr>
          <p:cNvPr id="7" name="Google Shape;916;p36"/>
          <p:cNvSpPr txBox="1">
            <a:spLocks/>
          </p:cNvSpPr>
          <p:nvPr/>
        </p:nvSpPr>
        <p:spPr>
          <a:xfrm>
            <a:off x="0" y="971550"/>
            <a:ext cx="8991600" cy="533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يتعلم الأطفال التواصل عبر مراقبة أهاليهم</a:t>
            </a: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Google Shape;916;p36"/>
          <p:cNvSpPr txBox="1">
            <a:spLocks/>
          </p:cNvSpPr>
          <p:nvPr/>
        </p:nvSpPr>
        <p:spPr>
          <a:xfrm>
            <a:off x="457491" y="2550919"/>
            <a:ext cx="8534400" cy="60774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إذا تواصل الأهل بصراحة وفعالية، فإن أطفالهم سيفعلون ذلك على الأرجح.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Google Shape;916;p36"/>
          <p:cNvSpPr txBox="1">
            <a:spLocks/>
          </p:cNvSpPr>
          <p:nvPr/>
        </p:nvSpPr>
        <p:spPr>
          <a:xfrm>
            <a:off x="190500" y="4390735"/>
            <a:ext cx="8839200" cy="59607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Aft>
                <a:spcPts val="1000"/>
              </a:spcAft>
              <a:buClrTx/>
              <a:buFont typeface="Arial" panose="020B0604020202020204" pitchFamily="34" charset="0"/>
              <a:buNone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عموماً، إذا كان التواصل بين الأهل والأطفال جيداً، تكون العلاقة بينهم كذلك.</a:t>
            </a:r>
            <a:endParaRPr lang="ar-L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" grpId="0" uiExpand="1" build="p"/>
      <p:bldP spid="5" grpId="0"/>
      <p:bldP spid="6" grpId="0"/>
      <p:bldP spid="7" grpId="0" build="p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7"/>
          <p:cNvSpPr txBox="1">
            <a:spLocks noGrp="1"/>
          </p:cNvSpPr>
          <p:nvPr>
            <p:ph type="title"/>
          </p:nvPr>
        </p:nvSpPr>
        <p:spPr>
          <a:xfrm>
            <a:off x="0" y="209550"/>
            <a:ext cx="45720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Types of Communication</a:t>
            </a:r>
            <a:endParaRPr sz="2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24" name="Google Shape;924;p37"/>
          <p:cNvSpPr txBox="1"/>
          <p:nvPr/>
        </p:nvSpPr>
        <p:spPr>
          <a:xfrm>
            <a:off x="0" y="1178592"/>
            <a:ext cx="4572000" cy="5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Effective Communication</a:t>
            </a:r>
            <a:r>
              <a:rPr lang="e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…..</a:t>
            </a:r>
            <a:endParaRPr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922;p37"/>
          <p:cNvSpPr txBox="1">
            <a:spLocks/>
          </p:cNvSpPr>
          <p:nvPr/>
        </p:nvSpPr>
        <p:spPr>
          <a:xfrm>
            <a:off x="4572000" y="238397"/>
            <a:ext cx="4572000" cy="4605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rtl="1">
              <a:buClrTx/>
              <a:buFontTx/>
            </a:pPr>
            <a:r>
              <a:rPr lang="ar-LB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أنواع التواصل</a:t>
            </a:r>
            <a:endParaRPr lang="ar-LB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Google Shape;924;p37"/>
          <p:cNvSpPr txBox="1"/>
          <p:nvPr/>
        </p:nvSpPr>
        <p:spPr>
          <a:xfrm>
            <a:off x="4578398" y="1139514"/>
            <a:ext cx="4559203" cy="62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ar-L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التواصل الفعّال ...</a:t>
            </a:r>
          </a:p>
        </p:txBody>
      </p:sp>
      <p:sp>
        <p:nvSpPr>
          <p:cNvPr id="8" name="Google Shape;924;p37"/>
          <p:cNvSpPr txBox="1"/>
          <p:nvPr/>
        </p:nvSpPr>
        <p:spPr>
          <a:xfrm>
            <a:off x="0" y="2048268"/>
            <a:ext cx="4533900" cy="98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Good </a:t>
            </a:r>
            <a:r>
              <a:rPr lang="e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communication skills will benefit children for their entire lives</a:t>
            </a: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Google Shape;924;p37"/>
          <p:cNvSpPr txBox="1"/>
          <p:nvPr/>
        </p:nvSpPr>
        <p:spPr>
          <a:xfrm>
            <a:off x="0" y="3141742"/>
            <a:ext cx="4572000" cy="12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Children </a:t>
            </a:r>
            <a:r>
              <a:rPr lang="e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then begin to feel that they are heard and understood by their parents, which is a boost to self-esteem. 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Google Shape;924;p37"/>
          <p:cNvSpPr txBox="1"/>
          <p:nvPr/>
        </p:nvSpPr>
        <p:spPr>
          <a:xfrm>
            <a:off x="4560366" y="2002916"/>
            <a:ext cx="4559203" cy="96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  <a:buChar char="●"/>
            </a:pPr>
            <a:r>
              <a:rPr lang="ar-LB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تفيد مهارات التواصل الجيدة الأطفال طوال حياتهم.</a:t>
            </a:r>
          </a:p>
        </p:txBody>
      </p:sp>
      <p:sp>
        <p:nvSpPr>
          <p:cNvPr id="11" name="Google Shape;924;p37"/>
          <p:cNvSpPr txBox="1"/>
          <p:nvPr/>
        </p:nvSpPr>
        <p:spPr>
          <a:xfrm>
            <a:off x="4583051" y="3088648"/>
            <a:ext cx="4572000" cy="13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ar-LB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يبدأ الأطفال عندها بالشعور بأن أهاليهم يسمعونهم ويفهمونهم، مما يعزز تقدير الذات لديهم.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" grpId="0"/>
      <p:bldP spid="92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094379" y="24003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1" name="Google Shape;781;p17"/>
          <p:cNvSpPr txBox="1">
            <a:spLocks noGrp="1"/>
          </p:cNvSpPr>
          <p:nvPr>
            <p:ph type="title"/>
          </p:nvPr>
        </p:nvSpPr>
        <p:spPr>
          <a:xfrm>
            <a:off x="0" y="286402"/>
            <a:ext cx="3368540" cy="9525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School</a:t>
            </a:r>
            <a:b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Introductions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Google Shape;783;p17"/>
          <p:cNvSpPr txBox="1">
            <a:spLocks/>
          </p:cNvSpPr>
          <p:nvPr/>
        </p:nvSpPr>
        <p:spPr>
          <a:xfrm>
            <a:off x="191259" y="1788644"/>
            <a:ext cx="3962400" cy="457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683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✘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Mr. Martin - Principal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  <a:ea typeface="Bitter"/>
              <a:cs typeface="Bitter"/>
              <a:sym typeface="Bitter"/>
            </a:endParaRPr>
          </a:p>
          <a:p>
            <a:pPr marL="0" indent="0"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Google Shape;783;p17"/>
          <p:cNvSpPr txBox="1">
            <a:spLocks/>
          </p:cNvSpPr>
          <p:nvPr/>
        </p:nvSpPr>
        <p:spPr>
          <a:xfrm>
            <a:off x="186528" y="3361775"/>
            <a:ext cx="3962400" cy="4159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683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✘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Ms. Kanso </a:t>
            </a: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- ELL Specialist</a:t>
            </a:r>
          </a:p>
          <a:p>
            <a:pPr marL="0" indent="0"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Google Shape;783;p17"/>
          <p:cNvSpPr txBox="1">
            <a:spLocks/>
          </p:cNvSpPr>
          <p:nvPr/>
        </p:nvSpPr>
        <p:spPr>
          <a:xfrm>
            <a:off x="184974" y="2546692"/>
            <a:ext cx="3962400" cy="47332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683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✘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???????? - Asst. Principal</a:t>
            </a: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  <a:ea typeface="Bitter"/>
              <a:cs typeface="Bitter"/>
              <a:sym typeface="Bitter"/>
            </a:endParaRPr>
          </a:p>
          <a:p>
            <a:pPr marL="0" indent="0"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Google Shape;783;p17"/>
          <p:cNvSpPr txBox="1">
            <a:spLocks/>
          </p:cNvSpPr>
          <p:nvPr/>
        </p:nvSpPr>
        <p:spPr>
          <a:xfrm>
            <a:off x="184974" y="4119485"/>
            <a:ext cx="3962400" cy="47068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683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✘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-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●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○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683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Mr. Sabra - Student Liaison</a:t>
            </a:r>
          </a:p>
          <a:p>
            <a:pPr marL="0" indent="0">
              <a:buClrTx/>
              <a:buFont typeface="Arial" panose="020B0604020202020204" pitchFamily="34" charset="0"/>
              <a:buNone/>
            </a:pPr>
            <a:endParaRPr lang="en-US" sz="2000" dirty="0" smtClean="0">
              <a:solidFill>
                <a:schemeClr val="bg1"/>
              </a:solidFill>
              <a:latin typeface="Arial Black" panose="020B0A04020102020204" pitchFamily="34" charset="0"/>
              <a:ea typeface="Bitter"/>
              <a:cs typeface="Bitter"/>
              <a:sym typeface="Bitter"/>
            </a:endParaRPr>
          </a:p>
          <a:p>
            <a:pPr marL="0" indent="0"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9420" y="1703625"/>
            <a:ext cx="323037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L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السيد </a:t>
            </a: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مارتن </a:t>
            </a:r>
            <a:r>
              <a:rPr lang="ar-L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- مدير المدرسة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22627" y="2461144"/>
            <a:ext cx="46027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؟؟؟؟؟؟؟؟؟؟؟؟؟؟ - مساعدة مدير </a:t>
            </a:r>
            <a:r>
              <a:rPr lang="ar-LB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المدرسة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94379" y="3333750"/>
            <a:ext cx="503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L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السيدة قانصو – أخصائية متعلمي اللغة الإنكليزية</a:t>
            </a:r>
            <a:endParaRPr lang="ar-L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itter"/>
              <a:cs typeface="Bitter"/>
              <a:sym typeface="Bitte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7828" y="4119485"/>
            <a:ext cx="35875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LB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السيد صبرا – علاقات الطلاب</a:t>
            </a:r>
            <a:endParaRPr lang="ar-LB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itter"/>
              <a:cs typeface="Bitter"/>
              <a:sym typeface="Bitter"/>
            </a:endParaRPr>
          </a:p>
        </p:txBody>
      </p:sp>
      <p:sp>
        <p:nvSpPr>
          <p:cNvPr id="17" name="Google Shape;781;p17"/>
          <p:cNvSpPr txBox="1">
            <a:spLocks/>
          </p:cNvSpPr>
          <p:nvPr/>
        </p:nvSpPr>
        <p:spPr>
          <a:xfrm>
            <a:off x="5676712" y="209549"/>
            <a:ext cx="3467288" cy="1130017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rtl="1">
              <a:buClrTx/>
              <a:buFontTx/>
            </a:pPr>
            <a:r>
              <a:rPr lang="ar-L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تـقـديم </a:t>
            </a:r>
          </a:p>
          <a:p>
            <a:pPr algn="ctr" rtl="1">
              <a:buClrTx/>
              <a:buFontTx/>
            </a:pPr>
            <a:r>
              <a:rPr lang="ar-L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المدرسة</a:t>
            </a:r>
            <a:endParaRPr lang="ar-L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41" y="214154"/>
            <a:ext cx="2308172" cy="11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" grpId="0"/>
      <p:bldP spid="8" grpId="0"/>
      <p:bldP spid="9" grpId="0"/>
      <p:bldP spid="10" grpId="0"/>
      <p:bldP spid="4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22;p37"/>
          <p:cNvSpPr txBox="1">
            <a:spLocks noGrp="1"/>
          </p:cNvSpPr>
          <p:nvPr>
            <p:ph type="title"/>
          </p:nvPr>
        </p:nvSpPr>
        <p:spPr>
          <a:xfrm>
            <a:off x="25593" y="209261"/>
            <a:ext cx="45720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Types of Communication</a:t>
            </a:r>
            <a:endParaRPr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Google Shape;922;p37"/>
          <p:cNvSpPr txBox="1">
            <a:spLocks/>
          </p:cNvSpPr>
          <p:nvPr/>
        </p:nvSpPr>
        <p:spPr>
          <a:xfrm>
            <a:off x="4572000" y="238397"/>
            <a:ext cx="4572000" cy="4605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rtl="1">
              <a:buClrTx/>
              <a:buFontTx/>
            </a:pPr>
            <a:r>
              <a:rPr lang="ar-LB" sz="32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أنواع التواصل</a:t>
            </a:r>
            <a:endParaRPr lang="ar-LB" sz="32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Google Shape;924;p37"/>
          <p:cNvSpPr txBox="1"/>
          <p:nvPr/>
        </p:nvSpPr>
        <p:spPr>
          <a:xfrm>
            <a:off x="0" y="1178592"/>
            <a:ext cx="4572000" cy="5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Inffective </a:t>
            </a:r>
            <a:r>
              <a:rPr lang="en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Communication</a:t>
            </a:r>
            <a:r>
              <a:rPr lang="en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…..</a:t>
            </a:r>
            <a:endParaRPr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Google Shape;924;p37"/>
          <p:cNvSpPr txBox="1"/>
          <p:nvPr/>
        </p:nvSpPr>
        <p:spPr>
          <a:xfrm>
            <a:off x="0" y="2048268"/>
            <a:ext cx="4533900" cy="98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Can lead children to believe that they are unimportant, unheard,or misunderstood.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Google Shape;924;p37"/>
          <p:cNvSpPr txBox="1"/>
          <p:nvPr/>
        </p:nvSpPr>
        <p:spPr>
          <a:xfrm>
            <a:off x="0" y="3401112"/>
            <a:ext cx="4572000" cy="12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Such children may also come to see their parents as unhelpful and untrustworthy.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Google Shape;924;p37"/>
          <p:cNvSpPr txBox="1"/>
          <p:nvPr/>
        </p:nvSpPr>
        <p:spPr>
          <a:xfrm>
            <a:off x="4578398" y="1139514"/>
            <a:ext cx="4559203" cy="62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ar-L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التواصل الغير فعّال ...</a:t>
            </a:r>
          </a:p>
        </p:txBody>
      </p:sp>
      <p:sp>
        <p:nvSpPr>
          <p:cNvPr id="17" name="Google Shape;924;p37"/>
          <p:cNvSpPr txBox="1"/>
          <p:nvPr/>
        </p:nvSpPr>
        <p:spPr>
          <a:xfrm>
            <a:off x="4558040" y="1956471"/>
            <a:ext cx="4559203" cy="964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ts val="1800"/>
              <a:buChar char="●"/>
            </a:pPr>
            <a:r>
              <a:rPr lang="ar-LB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يمكن أن يدفع بالأطفال إلى الإعتقاد بأنهم غ</a:t>
            </a:r>
            <a:r>
              <a:rPr lang="ar-LB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ي</a:t>
            </a:r>
            <a:r>
              <a:rPr lang="ar-LB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ر مهمين، غير مسموعين، أو غير مفهومين.</a:t>
            </a:r>
          </a:p>
        </p:txBody>
      </p:sp>
      <p:sp>
        <p:nvSpPr>
          <p:cNvPr id="18" name="Google Shape;924;p37"/>
          <p:cNvSpPr txBox="1"/>
          <p:nvPr/>
        </p:nvSpPr>
        <p:spPr>
          <a:xfrm>
            <a:off x="4578398" y="3333750"/>
            <a:ext cx="4572000" cy="135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ar-LB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ويمكن لهكذا أطفال أن يروا إهاليهم غير مساعدين وغير جديرين بالثقة.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8"/>
          <p:cNvSpPr txBox="1">
            <a:spLocks noGrp="1"/>
          </p:cNvSpPr>
          <p:nvPr>
            <p:ph type="title"/>
          </p:nvPr>
        </p:nvSpPr>
        <p:spPr>
          <a:xfrm>
            <a:off x="76200" y="133350"/>
            <a:ext cx="6902100" cy="460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TIPS FOR BETTER COMMUNICATION BETWEEN PARENTS AND CHILDREN</a:t>
            </a:r>
            <a:endParaRPr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Google Shape;930;p38"/>
          <p:cNvSpPr txBox="1">
            <a:spLocks/>
          </p:cNvSpPr>
          <p:nvPr/>
        </p:nvSpPr>
        <p:spPr>
          <a:xfrm>
            <a:off x="2819400" y="742950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LB" sz="3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نصائح لتواصل أفضل بين الأهل والأطفال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775301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Initiate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conversations by sharing what you have been thinking about rather than beginning a conversation with a question.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-7468"/>
            <a:ext cx="4572000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21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 available for your </a:t>
            </a:r>
            <a:r>
              <a:rPr lang="en-US" sz="21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children</a:t>
            </a:r>
            <a:endParaRPr lang="en-US" sz="21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640131"/>
            <a:ext cx="457200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Notice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times when your kids are most likely to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talk</a:t>
            </a:r>
            <a:r>
              <a:rPr lang="ar-L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be available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324249"/>
            <a:ext cx="4572000" cy="375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Start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conversation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582" y="1758149"/>
            <a:ext cx="4572000" cy="12249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Find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time each week for a one-on-one activity with each child, and avoid scheduling other activities during that time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582" y="3041512"/>
            <a:ext cx="4572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Learn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about your children's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interests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1385" y="3587647"/>
            <a:ext cx="4563197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تعلم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إهتمامات وهوايات طفلك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ar-LB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2693" y="17326"/>
            <a:ext cx="4581307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0000"/>
              </a:lnSpc>
              <a:spcAft>
                <a:spcPts val="1200"/>
              </a:spcAft>
            </a:pPr>
            <a:r>
              <a:rPr lang="ar-LB" sz="2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كن متوفراً لأطفالك</a:t>
            </a:r>
          </a:p>
        </p:txBody>
      </p:sp>
      <p:sp>
        <p:nvSpPr>
          <p:cNvPr id="6" name="Rectangle 5"/>
          <p:cNvSpPr/>
          <p:nvPr/>
        </p:nvSpPr>
        <p:spPr>
          <a:xfrm>
            <a:off x="4607560" y="523487"/>
            <a:ext cx="4572000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كن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حاضراً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في الأوقات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التي يُرجح أن يتكلم أطفالك 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فيها (قبل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النوم، 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في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السيارة، 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بعد العشاء) </a:t>
            </a:r>
            <a:endParaRPr lang="ar-LB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62111" y="1793177"/>
            <a:ext cx="4581889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إبدأ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المحادثة 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بنفسك</a:t>
            </a:r>
            <a:endParaRPr lang="ar-LB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62693" y="2312420"/>
            <a:ext cx="4572000" cy="1227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خصص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وقتاً كل أسبوع للقيام بنشاط مخصص لكل طفل 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لوحده وتجنب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جدولة أية نشاطات أُخرى خلال هذا الوقت</a:t>
            </a: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ar-LB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582" y="4182033"/>
            <a:ext cx="4572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إبدأ </a:t>
            </a:r>
            <a:r>
              <a:rPr lang="ar-LB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المحادثة بمشاركة طفلك بما تفكر فيه بدل البدء بطرح سؤال.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3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4" grpId="0"/>
      <p:bldP spid="5" grpId="0"/>
      <p:bldP spid="6" grpId="0"/>
      <p:bldP spid="24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307" y="3994735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Repeat what you heard them say to ensure that you understand them correctly.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104923"/>
            <a:ext cx="4572000" cy="38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Let your kids know you’re listening</a:t>
            </a:r>
            <a:endParaRPr lang="en-US" sz="1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640131"/>
            <a:ext cx="457200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When your children are talking about concerns, stop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listen.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408472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Express interest in what they are saying without being intrusive.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9307" y="2218656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Listen to their point of view, even if it's difficult to hear.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104" y="3104604"/>
            <a:ext cx="4572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115000"/>
              </a:lnSpc>
              <a:spcBef>
                <a:spcPts val="100"/>
              </a:spcBef>
              <a:buSzPts val="1800"/>
              <a:buFont typeface="Arial"/>
              <a:buChar char="●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Let them complete their point before you respond.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2693" y="3215658"/>
            <a:ext cx="4572000" cy="4809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دعهم يكملون نقطتهم قبل أن تجيبهم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5800" y="78497"/>
            <a:ext cx="4638893" cy="46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0000"/>
              </a:lnSpc>
              <a:spcAft>
                <a:spcPts val="1200"/>
              </a:spcAft>
            </a:pPr>
            <a:r>
              <a:rPr lang="ar-LB" sz="2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دع أطفالك يعرفون أنك تستمع لهم</a:t>
            </a:r>
            <a:endParaRPr lang="ar-LB" sz="24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0162" y="638088"/>
            <a:ext cx="464383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عندما يتحدث أطفالك عن قلقهم، أوقف كل ما تفعله واستمع إليهم</a:t>
            </a:r>
            <a:r>
              <a:rPr lang="ar-LB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ar-L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62062" y="1653091"/>
            <a:ext cx="468193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عبّر عن إهتمامك بما يقولونه بدون تطفل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87074" y="2311733"/>
            <a:ext cx="465692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إستمع إلى وجهة نظرهم، حتى لو كان الإستماع إليها صعباً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3026" y="3924784"/>
            <a:ext cx="461097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كرّر ما سمعته منهم للتأكد من أنك فهتهم بشكل صحيح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4" grpId="0"/>
      <p:bldP spid="5" grpId="0"/>
      <p:bldP spid="6" grpId="0"/>
      <p:bldP spid="24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76200" y="0"/>
            <a:ext cx="4495800" cy="819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Respond in a way your children will </a:t>
            </a:r>
            <a:r>
              <a:rPr lang="en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hear</a:t>
            </a:r>
            <a:endParaRPr sz="1800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51;p41"/>
          <p:cNvSpPr txBox="1">
            <a:spLocks/>
          </p:cNvSpPr>
          <p:nvPr/>
        </p:nvSpPr>
        <p:spPr>
          <a:xfrm>
            <a:off x="1" y="895350"/>
            <a:ext cx="4495799" cy="8382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lnSpc>
                <a:spcPct val="115000"/>
              </a:lnSpc>
              <a:spcBef>
                <a:spcPts val="10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6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Soften strong reactions; kids will tune you out if you appear angry or defensive.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7" name="Google Shape;951;p41"/>
          <p:cNvSpPr txBox="1">
            <a:spLocks/>
          </p:cNvSpPr>
          <p:nvPr/>
        </p:nvSpPr>
        <p:spPr>
          <a:xfrm>
            <a:off x="1" y="1923231"/>
            <a:ext cx="4495799" cy="91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lnSpc>
                <a:spcPct val="115000"/>
              </a:lnSpc>
              <a:spcBef>
                <a:spcPts val="10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6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Express your opinion without putting down theirs; acknowledge that it's okay to disagree.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18" name="Google Shape;951;p41"/>
          <p:cNvSpPr txBox="1">
            <a:spLocks/>
          </p:cNvSpPr>
          <p:nvPr/>
        </p:nvSpPr>
        <p:spPr>
          <a:xfrm>
            <a:off x="21813" y="2997485"/>
            <a:ext cx="4473988" cy="938394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lnSpc>
                <a:spcPct val="115000"/>
              </a:lnSpc>
              <a:spcBef>
                <a:spcPts val="10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6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Resist arguing about who is right. Instead say, "I know you disagree with me, but this is what I think."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sp>
        <p:nvSpPr>
          <p:cNvPr id="27" name="Google Shape;951;p41"/>
          <p:cNvSpPr txBox="1">
            <a:spLocks/>
          </p:cNvSpPr>
          <p:nvPr/>
        </p:nvSpPr>
        <p:spPr>
          <a:xfrm>
            <a:off x="1" y="4125544"/>
            <a:ext cx="4495799" cy="118193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lnSpc>
                <a:spcPct val="115000"/>
              </a:lnSpc>
              <a:spcBef>
                <a:spcPts val="10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6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Focus on your child's feelings rather than your own during your conversation.</a:t>
            </a:r>
            <a:endParaRPr lang="en-US" sz="1600" b="1" dirty="0">
              <a:latin typeface="Arial Black" panose="020B0A040201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565176" y="76200"/>
            <a:ext cx="4426423" cy="6667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إستجب بطريقة يسمعها أطفالك</a:t>
            </a:r>
            <a:endParaRPr sz="3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641376" y="752502"/>
            <a:ext cx="4483506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latin typeface="Arial"/>
                <a:ea typeface="Arial"/>
                <a:cs typeface="Arial"/>
                <a:sym typeface="Arial"/>
              </a:rPr>
              <a:t>خفف ردود الفعل القوية لأن الأطفال لن يكترثوا لك إذا بدوت غاضباً أو دفاعياً</a:t>
            </a:r>
            <a:r>
              <a:rPr lang="en-US" sz="22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2200" b="1" dirty="0"/>
          </a:p>
        </p:txBody>
      </p:sp>
      <p:sp>
        <p:nvSpPr>
          <p:cNvPr id="31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641376" y="1782273"/>
            <a:ext cx="4493064" cy="9516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latin typeface="Arial"/>
                <a:ea typeface="Arial"/>
                <a:cs typeface="Arial"/>
                <a:sym typeface="Arial"/>
              </a:rPr>
              <a:t>عبر عن وجهة نظرك بدون الحط من وجهة نظرهم؛ إعترف بالحق في الإختلاف</a:t>
            </a:r>
            <a:r>
              <a:rPr lang="en-US" sz="22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2200" b="1" dirty="0"/>
          </a:p>
        </p:txBody>
      </p:sp>
      <p:sp>
        <p:nvSpPr>
          <p:cNvPr id="32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641376" y="4222356"/>
            <a:ext cx="4502624" cy="9211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latin typeface="Arial"/>
                <a:ea typeface="Arial"/>
                <a:cs typeface="Arial"/>
                <a:sym typeface="Arial"/>
              </a:rPr>
              <a:t>ركز على أحاسيس طفلك بدلاً من أحاسيسك خلال المحادثة.</a:t>
            </a:r>
            <a:endParaRPr sz="2200" b="1" dirty="0"/>
          </a:p>
        </p:txBody>
      </p:sp>
      <p:sp>
        <p:nvSpPr>
          <p:cNvPr id="33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724400" y="2837631"/>
            <a:ext cx="4416188" cy="13847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latin typeface="Arial"/>
                <a:ea typeface="Arial"/>
                <a:cs typeface="Arial"/>
                <a:sym typeface="Arial"/>
              </a:rPr>
              <a:t>قاوم الجدال حول من هو على حق وقل بدلاً من ذلك، «أعرف أنك لا توافق معي، لكن هذا رأيي</a:t>
            </a:r>
            <a:r>
              <a:rPr lang="en-US" sz="2200" b="1" dirty="0" smtClean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ar-LB" sz="2200" b="1" dirty="0" smtClean="0">
                <a:latin typeface="Arial"/>
                <a:ea typeface="Arial"/>
                <a:cs typeface="Arial"/>
                <a:sym typeface="Arial"/>
              </a:rPr>
              <a:t>»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15455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/>
      <p:bldP spid="18" grpId="0"/>
      <p:bldP spid="27" grpId="0"/>
      <p:bldP spid="29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383"/>
            <a:ext cx="4572000" cy="6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444444"/>
                </a:solidFill>
                <a:latin typeface="Arial Black" panose="020B0A04020102020204" pitchFamily="34" charset="0"/>
              </a:rPr>
              <a:t>Remember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444444"/>
                </a:solidFill>
                <a:latin typeface="Arial Black" panose="020B0A04020102020204" pitchFamily="34" charset="0"/>
              </a:rPr>
              <a:t>: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3" y="83480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just">
              <a:buSzPts val="1600"/>
              <a:buFont typeface="Arial"/>
              <a:buChar char="●"/>
            </a:pPr>
            <a:r>
              <a:rPr lang="en-US" sz="1800" dirty="0" smtClean="0">
                <a:latin typeface="Arial Black" panose="020B0A04020102020204" pitchFamily="34" charset="0"/>
              </a:rPr>
              <a:t>Ask </a:t>
            </a:r>
            <a:r>
              <a:rPr lang="en-US" sz="1800" dirty="0">
                <a:latin typeface="Arial Black" panose="020B0A04020102020204" pitchFamily="34" charset="0"/>
              </a:rPr>
              <a:t>your children what they may want or need from you in a conversation</a:t>
            </a:r>
            <a:r>
              <a:rPr lang="en-US" sz="1800" dirty="0" smtClean="0">
                <a:latin typeface="Arial Black" panose="020B0A04020102020204" pitchFamily="34" charset="0"/>
              </a:rPr>
              <a:t>.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3" y="394335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just">
              <a:buSzPts val="1600"/>
              <a:buFont typeface="Arial"/>
              <a:buChar char="●"/>
            </a:pPr>
            <a:r>
              <a:rPr lang="en-US" sz="1800" dirty="0" smtClean="0">
                <a:latin typeface="Arial Black" panose="020B0A04020102020204" pitchFamily="34" charset="0"/>
              </a:rPr>
              <a:t>Talk </a:t>
            </a:r>
            <a:r>
              <a:rPr lang="en-US" sz="1800" dirty="0">
                <a:latin typeface="Arial Black" panose="020B0A04020102020204" pitchFamily="34" charset="0"/>
              </a:rPr>
              <a:t>to your children — don't lecture, criticize, threaten or say hurtful things</a:t>
            </a:r>
            <a:r>
              <a:rPr lang="en-US" sz="1800" dirty="0" smtClean="0">
                <a:latin typeface="Arial Black" panose="020B0A04020102020204" pitchFamily="34" charset="0"/>
              </a:rPr>
              <a:t>.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33580" y="2112079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just">
              <a:buSzPts val="1600"/>
              <a:buFont typeface="Arial"/>
              <a:buChar char="●"/>
            </a:pPr>
            <a:r>
              <a:rPr lang="en-US" sz="1800" dirty="0" smtClean="0">
                <a:latin typeface="Arial Black" panose="020B0A04020102020204" pitchFamily="34" charset="0"/>
              </a:rPr>
              <a:t>Kids </a:t>
            </a:r>
            <a:r>
              <a:rPr lang="en-US" sz="1800" dirty="0">
                <a:latin typeface="Arial Black" panose="020B0A04020102020204" pitchFamily="34" charset="0"/>
              </a:rPr>
              <a:t>learn by imitating. Most often, they will follow your lead in how they deal with anger, solve </a:t>
            </a:r>
            <a:r>
              <a:rPr lang="en-US" sz="1800" dirty="0" smtClean="0">
                <a:latin typeface="Arial Black" panose="020B0A04020102020204" pitchFamily="34" charset="0"/>
              </a:rPr>
              <a:t>problems, </a:t>
            </a:r>
            <a:r>
              <a:rPr lang="en-US" sz="1800" dirty="0">
                <a:latin typeface="Arial Black" panose="020B0A04020102020204" pitchFamily="34" charset="0"/>
              </a:rPr>
              <a:t>and work through difficult feelings</a:t>
            </a:r>
            <a:r>
              <a:rPr lang="en-US" sz="1800" dirty="0" smtClean="0">
                <a:latin typeface="Arial Black" panose="020B0A04020102020204" pitchFamily="34" charset="0"/>
              </a:rPr>
              <a:t>.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7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565176" y="76200"/>
            <a:ext cx="4426423" cy="6667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تذكر:</a:t>
            </a:r>
            <a:endParaRPr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641376" y="802090"/>
            <a:ext cx="4483506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latin typeface="Arial"/>
                <a:ea typeface="Arial"/>
                <a:cs typeface="Arial"/>
                <a:sym typeface="Arial"/>
              </a:rPr>
              <a:t>إسأل أطفالك عما يريدونه أو يحتاجونه منك خلال المحادثة.</a:t>
            </a:r>
            <a:endParaRPr sz="2400" b="1" dirty="0"/>
          </a:p>
        </p:txBody>
      </p:sp>
      <p:sp>
        <p:nvSpPr>
          <p:cNvPr id="9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650936" y="2038350"/>
            <a:ext cx="4493064" cy="17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latin typeface="Arial"/>
                <a:ea typeface="Arial"/>
                <a:cs typeface="Arial"/>
                <a:sym typeface="Arial"/>
              </a:rPr>
              <a:t>يتعلم الأولاد من المحاكاة وغالباً ما يتبعون مثالك في كيفية التعامل مع الغضب، حل المشاكل، والعمل مع المشاعر الصعبة.</a:t>
            </a:r>
            <a:endParaRPr sz="2400" b="1" dirty="0"/>
          </a:p>
        </p:txBody>
      </p:sp>
      <p:sp>
        <p:nvSpPr>
          <p:cNvPr id="11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636597" y="3923866"/>
            <a:ext cx="4493064" cy="94281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just" rtl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latin typeface="Arial"/>
                <a:cs typeface="Arial"/>
                <a:sym typeface="Arial"/>
              </a:rPr>
              <a:t>تحدّث إلى أطفالك – لا تحاضر، تنتقد، تهدد، أو تقول أشياء مؤذية.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194404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build="p"/>
      <p:bldP spid="8" grpId="0" build="p"/>
      <p:bldP spid="9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10" y="89535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just">
              <a:buSzPts val="1600"/>
              <a:buFont typeface="Arial"/>
              <a:buChar char="●"/>
            </a:pPr>
            <a:r>
              <a:rPr lang="en-US" sz="1800" dirty="0" smtClean="0">
                <a:latin typeface="Arial Black" panose="020B0A04020102020204" pitchFamily="34" charset="0"/>
              </a:rPr>
              <a:t>kids </a:t>
            </a:r>
            <a:r>
              <a:rPr lang="en-US" sz="1800" dirty="0">
                <a:latin typeface="Arial Black" panose="020B0A04020102020204" pitchFamily="34" charset="0"/>
              </a:rPr>
              <a:t>learn from their own choices. As long as the consequences are not dangerous, don't feel you have to step in</a:t>
            </a:r>
            <a:r>
              <a:rPr lang="en-US" sz="1800" dirty="0" smtClean="0">
                <a:latin typeface="Arial Black" panose="020B0A04020102020204" pitchFamily="34" charset="0"/>
              </a:rPr>
              <a:t>.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10" y="272415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just">
              <a:buSzPts val="1600"/>
              <a:buFont typeface="Arial"/>
              <a:buChar char="●"/>
            </a:pPr>
            <a:r>
              <a:rPr lang="en-US" sz="1800" dirty="0" smtClean="0">
                <a:latin typeface="Arial Black" panose="020B0A04020102020204" pitchFamily="34" charset="0"/>
              </a:rPr>
              <a:t>Realize </a:t>
            </a:r>
            <a:r>
              <a:rPr lang="en-US" sz="1800" dirty="0">
                <a:latin typeface="Arial Black" panose="020B0A04020102020204" pitchFamily="34" charset="0"/>
              </a:rPr>
              <a:t>your children may test you by telling you a small part of what is bothering them. Listen carefully to what they say, encourage them to talk and they may share the rest of the story.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" y="0"/>
            <a:ext cx="4572000" cy="6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444444"/>
                </a:solidFill>
                <a:latin typeface="Arial Black" panose="020B0A04020102020204" pitchFamily="34" charset="0"/>
              </a:rPr>
              <a:t>Remember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444444"/>
                </a:solidFill>
                <a:latin typeface="Arial Black" panose="020B0A04020102020204" pitchFamily="34" charset="0"/>
              </a:rPr>
              <a:t>: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4510" y="2655652"/>
            <a:ext cx="455949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ct val="65000"/>
              <a:buFont typeface="Arial"/>
              <a:buChar char="●"/>
            </a:pPr>
            <a:r>
              <a:rPr lang="ar-LB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أدرِك </a:t>
            </a:r>
            <a:r>
              <a:rPr lang="ar-LB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أن اطفالك قد يختبرونك ويعلموك بجزءٍ بسيط مما يضايقهم. إصغِ لما يقولونه بانتباه وشجعهم على التحدث فربما يشاركونك بقية القصة. </a:t>
            </a:r>
            <a:endParaRPr lang="ar-LB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65176" y="820809"/>
            <a:ext cx="4559490" cy="143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r" rtl="1">
              <a:lnSpc>
                <a:spcPct val="115000"/>
              </a:lnSpc>
              <a:spcBef>
                <a:spcPts val="100"/>
              </a:spcBef>
              <a:buClr>
                <a:schemeClr val="tx1"/>
              </a:buClr>
              <a:buSzPct val="65000"/>
              <a:buFont typeface="Arial"/>
              <a:buChar char="●"/>
            </a:pPr>
            <a:r>
              <a:rPr lang="ar-LB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يتعلم الأطفال من خياراتهم. ويجب ألا تشعر بضرورة التدخل إلا إذا كانت العواقب خطيرة</a:t>
            </a:r>
            <a:r>
              <a:rPr lang="ar-LB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ar-LB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Google Shape;951;p41"/>
          <p:cNvSpPr txBox="1">
            <a:spLocks noGrp="1"/>
          </p:cNvSpPr>
          <p:nvPr>
            <p:ph type="body" idx="4294967295"/>
          </p:nvPr>
        </p:nvSpPr>
        <p:spPr>
          <a:xfrm>
            <a:off x="4565176" y="76200"/>
            <a:ext cx="4426423" cy="6667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LB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تذكر:</a:t>
            </a:r>
            <a:endParaRPr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5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3" grpId="0"/>
      <p:bldP spid="7" grpId="0"/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4568588" y="113390"/>
            <a:ext cx="0" cy="49377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963;p43"/>
          <p:cNvSpPr txBox="1">
            <a:spLocks/>
          </p:cNvSpPr>
          <p:nvPr/>
        </p:nvSpPr>
        <p:spPr>
          <a:xfrm>
            <a:off x="152400" y="0"/>
            <a:ext cx="4416187" cy="115887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Thanks!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Google Shape;964;p43"/>
          <p:cNvSpPr txBox="1">
            <a:spLocks/>
          </p:cNvSpPr>
          <p:nvPr/>
        </p:nvSpPr>
        <p:spPr>
          <a:xfrm>
            <a:off x="-12259" y="1885950"/>
            <a:ext cx="4572000" cy="180498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any questions</a:t>
            </a:r>
          </a:p>
          <a:p>
            <a:pPr marL="0" indent="0" algn="ctr">
              <a:spcBef>
                <a:spcPts val="1000"/>
              </a:spcBef>
              <a:buClrTx/>
              <a:buFont typeface="Arial" panose="020B0604020202020204" pitchFamily="34" charset="0"/>
              <a:buNone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Call Dearborn High School</a:t>
            </a:r>
          </a:p>
          <a:p>
            <a:pPr marL="0" indent="0" algn="ctr">
              <a:spcBef>
                <a:spcPts val="1000"/>
              </a:spcBef>
              <a:spcAft>
                <a:spcPts val="1000"/>
              </a:spcAft>
              <a:buClrTx/>
              <a:buFont typeface="Arial" panose="020B0604020202020204" pitchFamily="34" charset="0"/>
              <a:buNone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Phone: 313-827-</a:t>
            </a:r>
            <a:r>
              <a:rPr lang="ar-LB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600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Google Shape;963;p43"/>
          <p:cNvSpPr txBox="1">
            <a:spLocks/>
          </p:cNvSpPr>
          <p:nvPr/>
        </p:nvSpPr>
        <p:spPr>
          <a:xfrm>
            <a:off x="4568586" y="0"/>
            <a:ext cx="4575413" cy="127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 rtl="1"/>
            <a:r>
              <a:rPr lang="ar-LB" sz="8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شكراً</a:t>
            </a:r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6283" y="1804660"/>
            <a:ext cx="4557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buFont typeface="Nunito Light"/>
              <a:buNone/>
            </a:pPr>
            <a:r>
              <a:rPr lang="ar-LB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Nunito"/>
              </a:rPr>
              <a:t>إذا كانت لديكم أسئلة</a:t>
            </a:r>
          </a:p>
          <a:p>
            <a:pPr marL="0" indent="0" algn="ctr" rtl="1">
              <a:buFont typeface="Nunito Light"/>
              <a:buNone/>
            </a:pPr>
            <a:r>
              <a:rPr lang="ar-LB" sz="32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Nunito"/>
              </a:rPr>
              <a:t>إتصلوا بثانوية ديربورن </a:t>
            </a:r>
            <a:r>
              <a:rPr lang="ar-LB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Nunito"/>
              </a:rPr>
              <a:t>هاي</a:t>
            </a:r>
          </a:p>
          <a:p>
            <a:pPr marL="0" indent="0" algn="ctr" rtl="1">
              <a:buFont typeface="Nunito Light"/>
              <a:buNone/>
            </a:pPr>
            <a:r>
              <a:rPr lang="ar-LB" sz="32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sym typeface="Nunito"/>
              </a:rPr>
              <a:t>هاتف: 1600-827 (313)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3303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4"/>
          <p:cNvSpPr txBox="1">
            <a:spLocks noGrp="1"/>
          </p:cNvSpPr>
          <p:nvPr>
            <p:ph type="title"/>
          </p:nvPr>
        </p:nvSpPr>
        <p:spPr>
          <a:xfrm>
            <a:off x="0" y="361950"/>
            <a:ext cx="45720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References</a:t>
            </a:r>
            <a:endParaRPr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72" name="Google Shape;972;p44"/>
          <p:cNvSpPr txBox="1"/>
          <p:nvPr/>
        </p:nvSpPr>
        <p:spPr>
          <a:xfrm>
            <a:off x="0" y="1504950"/>
            <a:ext cx="9144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u="sng" dirty="0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https://parenting-ed.org/wp-content/themes/parenting-ed/files/handouts/communication-parent-to-child.pdf</a:t>
            </a:r>
            <a:endParaRPr sz="2000" b="1" i="1" u="sng" dirty="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https://www.slideshare.net/srgeorgi/parenting-styles-slides</a:t>
            </a:r>
            <a:endParaRPr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</a:t>
            </a:r>
            <a:r>
              <a:rPr lang="en" sz="1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www.apa.org/helpcenter/communication-parents</a:t>
            </a:r>
            <a:endParaRPr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970;p44"/>
          <p:cNvSpPr txBox="1">
            <a:spLocks/>
          </p:cNvSpPr>
          <p:nvPr/>
        </p:nvSpPr>
        <p:spPr>
          <a:xfrm>
            <a:off x="4572000" y="286575"/>
            <a:ext cx="4572000" cy="611250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المراجع</a:t>
            </a:r>
            <a:r>
              <a:rPr lang="ar-LB" sz="2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ar-LB" sz="2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572000" y="112692"/>
            <a:ext cx="0" cy="4745058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81" name="Google Shape;781;p17"/>
          <p:cNvSpPr txBox="1">
            <a:spLocks noGrp="1"/>
          </p:cNvSpPr>
          <p:nvPr>
            <p:ph type="title"/>
          </p:nvPr>
        </p:nvSpPr>
        <p:spPr>
          <a:xfrm>
            <a:off x="0" y="165128"/>
            <a:ext cx="3417914" cy="86989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Parents’ </a:t>
            </a: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Introductions 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82" name="Google Shape;782;p17"/>
          <p:cNvSpPr txBox="1">
            <a:spLocks noGrp="1"/>
          </p:cNvSpPr>
          <p:nvPr>
            <p:ph type="body" idx="2"/>
          </p:nvPr>
        </p:nvSpPr>
        <p:spPr>
          <a:xfrm>
            <a:off x="363900" y="4399823"/>
            <a:ext cx="3217500" cy="3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Introduce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yourself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Bitter"/>
              <a:cs typeface="Bitter"/>
              <a:sym typeface="Bitter"/>
            </a:endParaRPr>
          </a:p>
          <a:p>
            <a:pPr marL="0" indent="0"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Google Shape;781;p17"/>
          <p:cNvSpPr txBox="1">
            <a:spLocks/>
          </p:cNvSpPr>
          <p:nvPr/>
        </p:nvSpPr>
        <p:spPr>
          <a:xfrm>
            <a:off x="5726086" y="93246"/>
            <a:ext cx="3412097" cy="1125412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 rtl="1">
              <a:buClrTx/>
              <a:buFontTx/>
            </a:pPr>
            <a:r>
              <a:rPr lang="ar-L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تـقـديم</a:t>
            </a:r>
            <a:r>
              <a:rPr lang="ar-L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 rtl="1">
              <a:buClrTx/>
              <a:buFontTx/>
            </a:pPr>
            <a:r>
              <a:rPr lang="ar-L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الأهالي</a:t>
            </a:r>
            <a:endParaRPr lang="ar-L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14" y="93246"/>
            <a:ext cx="2308172" cy="1125413"/>
          </a:xfrm>
          <a:prstGeom prst="rect">
            <a:avLst/>
          </a:prstGeom>
        </p:spPr>
      </p:pic>
      <p:sp>
        <p:nvSpPr>
          <p:cNvPr id="13" name="Google Shape;782;p17"/>
          <p:cNvSpPr txBox="1">
            <a:spLocks noGrp="1"/>
          </p:cNvSpPr>
          <p:nvPr>
            <p:ph type="body" idx="2"/>
          </p:nvPr>
        </p:nvSpPr>
        <p:spPr>
          <a:xfrm>
            <a:off x="76200" y="1246031"/>
            <a:ext cx="3217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C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reate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a name tag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: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Google Shape;782;p17"/>
          <p:cNvSpPr txBox="1">
            <a:spLocks noGrp="1"/>
          </p:cNvSpPr>
          <p:nvPr>
            <p:ph type="body" idx="2"/>
          </p:nvPr>
        </p:nvSpPr>
        <p:spPr>
          <a:xfrm>
            <a:off x="363900" y="1859851"/>
            <a:ext cx="32175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l" rtl="0">
              <a:spcBef>
                <a:spcPts val="6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Fold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paper in 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thirds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Google Shape;782;p17"/>
          <p:cNvSpPr txBox="1">
            <a:spLocks noGrp="1"/>
          </p:cNvSpPr>
          <p:nvPr>
            <p:ph type="body" idx="2"/>
          </p:nvPr>
        </p:nvSpPr>
        <p:spPr>
          <a:xfrm>
            <a:off x="363900" y="2664171"/>
            <a:ext cx="3217500" cy="35591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Write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you 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name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Google Shape;782;p17"/>
          <p:cNvSpPr txBox="1">
            <a:spLocks noGrp="1"/>
          </p:cNvSpPr>
          <p:nvPr>
            <p:ph type="body" idx="2"/>
          </p:nvPr>
        </p:nvSpPr>
        <p:spPr>
          <a:xfrm>
            <a:off x="363901" y="3480248"/>
            <a:ext cx="3217500" cy="5492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ü"/>
            </a:pP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Write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your 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children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’s 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names </a:t>
            </a: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and 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itter"/>
                <a:cs typeface="Bitter"/>
                <a:sym typeface="Bitter"/>
              </a:rPr>
              <a:t>ages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Google Shape;782;p17"/>
          <p:cNvSpPr txBox="1">
            <a:spLocks noGrp="1"/>
          </p:cNvSpPr>
          <p:nvPr>
            <p:ph type="body" idx="2"/>
          </p:nvPr>
        </p:nvSpPr>
        <p:spPr>
          <a:xfrm>
            <a:off x="7010400" y="1273964"/>
            <a:ext cx="2051583" cy="5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L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itter"/>
                <a:cs typeface="Arial" panose="020B0604020202020204" pitchFamily="34" charset="0"/>
                <a:sym typeface="Bitter"/>
              </a:rPr>
              <a:t>إنشاء بطاقة الإسم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itter"/>
                <a:cs typeface="Arial" panose="020B0604020202020204" pitchFamily="34" charset="0"/>
                <a:sym typeface="Bitter"/>
              </a:rPr>
              <a:t>: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782;p17"/>
          <p:cNvSpPr txBox="1">
            <a:spLocks noGrp="1"/>
          </p:cNvSpPr>
          <p:nvPr>
            <p:ph type="body" idx="2"/>
          </p:nvPr>
        </p:nvSpPr>
        <p:spPr>
          <a:xfrm>
            <a:off x="5219700" y="4323623"/>
            <a:ext cx="35814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ü"/>
            </a:pPr>
            <a:r>
              <a:rPr lang="ar-L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itter"/>
                <a:cs typeface="Arial" panose="020B0604020202020204" pitchFamily="34" charset="0"/>
                <a:sym typeface="Bitter"/>
              </a:rPr>
              <a:t>عرف عن نفسك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Bitter"/>
              <a:cs typeface="Arial" panose="020B0604020202020204" pitchFamily="34" charset="0"/>
              <a:sym typeface="Bitter"/>
            </a:endParaRPr>
          </a:p>
          <a:p>
            <a:pPr marL="342900" lvl="0" indent="-342900" algn="r" rtl="0">
              <a:spcBef>
                <a:spcPts val="600"/>
              </a:spcBef>
              <a:spcAft>
                <a:spcPts val="1000"/>
              </a:spcAft>
              <a:buSzPct val="90000"/>
              <a:buFont typeface="Wingdings" panose="05000000000000000000" pitchFamily="2" charset="2"/>
              <a:buChar char="ü"/>
            </a:pP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782;p17"/>
          <p:cNvSpPr txBox="1">
            <a:spLocks noGrp="1"/>
          </p:cNvSpPr>
          <p:nvPr>
            <p:ph type="body" idx="2"/>
          </p:nvPr>
        </p:nvSpPr>
        <p:spPr>
          <a:xfrm>
            <a:off x="5192652" y="1860424"/>
            <a:ext cx="3581400" cy="5530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r" rtl="1">
              <a:spcBef>
                <a:spcPts val="60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ü"/>
            </a:pPr>
            <a:r>
              <a:rPr lang="ar-L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itter"/>
                <a:cs typeface="Arial" panose="020B0604020202020204" pitchFamily="34" charset="0"/>
                <a:sym typeface="Bitter"/>
              </a:rPr>
              <a:t>إطوِ الورقة إلى 3 أقسام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782;p17"/>
          <p:cNvSpPr txBox="1">
            <a:spLocks noGrp="1"/>
          </p:cNvSpPr>
          <p:nvPr>
            <p:ph type="body" idx="2"/>
          </p:nvPr>
        </p:nvSpPr>
        <p:spPr>
          <a:xfrm>
            <a:off x="5192652" y="2645626"/>
            <a:ext cx="3581400" cy="4375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r" rtl="1">
              <a:spcBef>
                <a:spcPts val="0"/>
              </a:spcBef>
              <a:spcAft>
                <a:spcPts val="0"/>
              </a:spcAft>
              <a:buSzPct val="90000"/>
              <a:buFont typeface="Wingdings" panose="05000000000000000000" pitchFamily="2" charset="2"/>
              <a:buChar char="ü"/>
            </a:pPr>
            <a:r>
              <a:rPr lang="ar-L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itter"/>
                <a:cs typeface="Arial" panose="020B0604020202020204" pitchFamily="34" charset="0"/>
                <a:sym typeface="Bitter"/>
              </a:rPr>
              <a:t>إكتب إسمك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782;p17"/>
          <p:cNvSpPr txBox="1">
            <a:spLocks noGrp="1"/>
          </p:cNvSpPr>
          <p:nvPr>
            <p:ph type="body" idx="2"/>
          </p:nvPr>
        </p:nvSpPr>
        <p:spPr>
          <a:xfrm>
            <a:off x="6096000" y="3315364"/>
            <a:ext cx="2610577" cy="85128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r" rtl="1">
              <a:buSzPct val="90000"/>
              <a:buFont typeface="Wingdings" panose="05000000000000000000" pitchFamily="2" charset="2"/>
              <a:buChar char="ü"/>
            </a:pPr>
            <a:r>
              <a:rPr lang="ar-L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itter"/>
                <a:cs typeface="Arial" panose="020B0604020202020204" pitchFamily="34" charset="0"/>
                <a:sym typeface="Bitter"/>
              </a:rPr>
              <a:t>إكتب أسماء أولادك وبناتك وأعمارهم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Bitter"/>
              <a:cs typeface="Arial" panose="020B0604020202020204" pitchFamily="34" charset="0"/>
              <a:sym typeface="Bitter"/>
            </a:endParaRPr>
          </a:p>
          <a:p>
            <a:pPr marL="342900" indent="-342900" algn="r" rtl="1">
              <a:spcAft>
                <a:spcPts val="1000"/>
              </a:spcAft>
              <a:buSzPct val="90000"/>
              <a:buFont typeface="Wingdings" panose="05000000000000000000" pitchFamily="2" charset="2"/>
              <a:buChar char="ü"/>
            </a:pP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782" grpId="0" build="p"/>
      <p:bldP spid="11" grpId="0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7"/>
          <p:cNvSpPr txBox="1">
            <a:spLocks noGrp="1"/>
          </p:cNvSpPr>
          <p:nvPr>
            <p:ph type="title"/>
          </p:nvPr>
        </p:nvSpPr>
        <p:spPr>
          <a:xfrm>
            <a:off x="17022" y="102458"/>
            <a:ext cx="4554977" cy="689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Parenting Styles</a:t>
            </a:r>
            <a:endParaRPr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Google Shape;783;p17"/>
          <p:cNvSpPr txBox="1">
            <a:spLocks noGrp="1"/>
          </p:cNvSpPr>
          <p:nvPr>
            <p:ph type="body" idx="1"/>
          </p:nvPr>
        </p:nvSpPr>
        <p:spPr>
          <a:xfrm>
            <a:off x="17023" y="1343547"/>
            <a:ext cx="4554977" cy="15570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>
              <a:buSzPts val="1800"/>
              <a:buNone/>
            </a:pP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parenting style is a set of strategies that parents use to raise their children. 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ogle Shape;781;p17"/>
          <p:cNvSpPr txBox="1">
            <a:spLocks/>
          </p:cNvSpPr>
          <p:nvPr/>
        </p:nvSpPr>
        <p:spPr>
          <a:xfrm>
            <a:off x="4572000" y="131965"/>
            <a:ext cx="4572000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أساليب تربية الأطفال</a:t>
            </a:r>
            <a:endParaRPr lang="ar-LB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oogle Shape;783;p17"/>
          <p:cNvSpPr txBox="1">
            <a:spLocks noGrp="1"/>
          </p:cNvSpPr>
          <p:nvPr>
            <p:ph type="body" idx="1"/>
          </p:nvPr>
        </p:nvSpPr>
        <p:spPr>
          <a:xfrm>
            <a:off x="4572000" y="1373054"/>
            <a:ext cx="4560794" cy="14307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r" rtl="1">
              <a:buSzPts val="1800"/>
              <a:buNone/>
            </a:pPr>
            <a:r>
              <a:rPr lang="ar-L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تربية الأطفال هو عدد من الخطط التي يستعملها الأهالي لتربية أطفالهم. </a:t>
            </a:r>
          </a:p>
        </p:txBody>
      </p:sp>
      <p:sp>
        <p:nvSpPr>
          <p:cNvPr id="18" name="Google Shape;783;p17"/>
          <p:cNvSpPr txBox="1">
            <a:spLocks noGrp="1"/>
          </p:cNvSpPr>
          <p:nvPr>
            <p:ph type="body" idx="1"/>
          </p:nvPr>
        </p:nvSpPr>
        <p:spPr>
          <a:xfrm>
            <a:off x="22840" y="3362630"/>
            <a:ext cx="4549160" cy="9453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>
              <a:spcBef>
                <a:spcPts val="0"/>
              </a:spcBef>
              <a:buSzPts val="1800"/>
              <a:buNone/>
            </a:pP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4 main parenting styles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Google Shape;783;p17"/>
          <p:cNvSpPr txBox="1">
            <a:spLocks noGrp="1"/>
          </p:cNvSpPr>
          <p:nvPr>
            <p:ph type="body" idx="1"/>
          </p:nvPr>
        </p:nvSpPr>
        <p:spPr>
          <a:xfrm>
            <a:off x="4572000" y="3362630"/>
            <a:ext cx="4572000" cy="50452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r" rtl="1">
              <a:spcBef>
                <a:spcPts val="0"/>
              </a:spcBef>
              <a:buSzPts val="1800"/>
              <a:buNone/>
            </a:pPr>
            <a:r>
              <a:rPr lang="ar-LB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هناك </a:t>
            </a:r>
            <a:r>
              <a:rPr lang="ar-L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أساليب لتربية </a:t>
            </a:r>
            <a:r>
              <a:rPr lang="ar-LB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الأطفال.</a:t>
            </a:r>
            <a:endParaRPr lang="ar-LB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69029" y="24003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01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" grpId="0"/>
      <p:bldP spid="8" grpId="0" build="p"/>
      <p:bldP spid="13" grpId="0"/>
      <p:bldP spid="15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body" idx="1"/>
          </p:nvPr>
        </p:nvSpPr>
        <p:spPr>
          <a:xfrm>
            <a:off x="9093" y="2696979"/>
            <a:ext cx="4583847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Neglectful/Uninvolved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Google Shape;783;p17"/>
          <p:cNvSpPr txBox="1">
            <a:spLocks noGrp="1"/>
          </p:cNvSpPr>
          <p:nvPr>
            <p:ph type="body" idx="1"/>
          </p:nvPr>
        </p:nvSpPr>
        <p:spPr>
          <a:xfrm>
            <a:off x="0" y="209550"/>
            <a:ext cx="4572000" cy="3955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Authoritarian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Google Shape;783;p17"/>
          <p:cNvSpPr txBox="1">
            <a:spLocks noGrp="1"/>
          </p:cNvSpPr>
          <p:nvPr>
            <p:ph type="body" idx="1"/>
          </p:nvPr>
        </p:nvSpPr>
        <p:spPr>
          <a:xfrm>
            <a:off x="-2113" y="997700"/>
            <a:ext cx="4576226" cy="4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Authoritative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Google Shape;783;p17"/>
          <p:cNvSpPr txBox="1">
            <a:spLocks noGrp="1"/>
          </p:cNvSpPr>
          <p:nvPr>
            <p:ph type="body" idx="1"/>
          </p:nvPr>
        </p:nvSpPr>
        <p:spPr>
          <a:xfrm>
            <a:off x="9093" y="1794985"/>
            <a:ext cx="4583206" cy="3485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1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Permissive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Google Shape;783;p17"/>
          <p:cNvSpPr txBox="1">
            <a:spLocks noGrp="1"/>
          </p:cNvSpPr>
          <p:nvPr>
            <p:ph type="body" idx="1"/>
          </p:nvPr>
        </p:nvSpPr>
        <p:spPr>
          <a:xfrm>
            <a:off x="-2113" y="3496836"/>
            <a:ext cx="914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ctr">
              <a:spcBef>
                <a:spcPts val="0"/>
              </a:spcBef>
              <a:buSzPts val="1800"/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the quiz to identify your parenting style.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Google Shape;783;p17"/>
          <p:cNvSpPr txBox="1">
            <a:spLocks noGrp="1"/>
          </p:cNvSpPr>
          <p:nvPr>
            <p:ph type="body" idx="1"/>
          </p:nvPr>
        </p:nvSpPr>
        <p:spPr>
          <a:xfrm>
            <a:off x="0" y="2629662"/>
            <a:ext cx="9144000" cy="38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457200" algn="r" rtl="1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مهمل / غير مهتم</a:t>
            </a:r>
          </a:p>
        </p:txBody>
      </p:sp>
      <p:sp>
        <p:nvSpPr>
          <p:cNvPr id="16" name="Google Shape;783;p17"/>
          <p:cNvSpPr txBox="1">
            <a:spLocks noGrp="1"/>
          </p:cNvSpPr>
          <p:nvPr>
            <p:ph type="body" idx="1"/>
          </p:nvPr>
        </p:nvSpPr>
        <p:spPr>
          <a:xfrm>
            <a:off x="20299" y="182475"/>
            <a:ext cx="9132794" cy="3955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457200" algn="r" rtl="1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إستبدادي </a:t>
            </a:r>
          </a:p>
        </p:txBody>
      </p:sp>
      <p:sp>
        <p:nvSpPr>
          <p:cNvPr id="17" name="Google Shape;783;p17"/>
          <p:cNvSpPr txBox="1">
            <a:spLocks noGrp="1"/>
          </p:cNvSpPr>
          <p:nvPr>
            <p:ph type="body" idx="1"/>
          </p:nvPr>
        </p:nvSpPr>
        <p:spPr>
          <a:xfrm>
            <a:off x="0" y="951431"/>
            <a:ext cx="9144000" cy="4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457200" algn="r" rtl="1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حازم</a:t>
            </a:r>
          </a:p>
        </p:txBody>
      </p:sp>
      <p:sp>
        <p:nvSpPr>
          <p:cNvPr id="18" name="Google Shape;783;p17"/>
          <p:cNvSpPr txBox="1">
            <a:spLocks noGrp="1"/>
          </p:cNvSpPr>
          <p:nvPr>
            <p:ph type="body" idx="1"/>
          </p:nvPr>
        </p:nvSpPr>
        <p:spPr>
          <a:xfrm>
            <a:off x="0" y="1768009"/>
            <a:ext cx="9144000" cy="3485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28700" lvl="1" indent="-457200" algn="r" rtl="1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ar-L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أسلوب متساهل </a:t>
            </a:r>
          </a:p>
        </p:txBody>
      </p:sp>
      <p:sp>
        <p:nvSpPr>
          <p:cNvPr id="19" name="Google Shape;783;p17"/>
          <p:cNvSpPr txBox="1">
            <a:spLocks noGrp="1"/>
          </p:cNvSpPr>
          <p:nvPr>
            <p:ph type="body" idx="1"/>
          </p:nvPr>
        </p:nvSpPr>
        <p:spPr>
          <a:xfrm>
            <a:off x="20299" y="4238317"/>
            <a:ext cx="9132794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ctr" rtl="1">
              <a:spcBef>
                <a:spcPts val="0"/>
              </a:spcBef>
              <a:buSzPts val="1800"/>
              <a:buNone/>
            </a:pPr>
            <a:r>
              <a:rPr lang="ar-LB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أكمل هذا الإختبار لمعرفة أسلوبك في التربية.</a:t>
            </a:r>
            <a:endParaRPr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12692"/>
            <a:ext cx="0" cy="3068658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" grpId="0" build="p"/>
      <p:bldP spid="10" grpId="0" build="p"/>
      <p:bldP spid="11" grpId="0" build="p"/>
      <p:bldP spid="12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9"/>
          <p:cNvSpPr txBox="1">
            <a:spLocks noGrp="1"/>
          </p:cNvSpPr>
          <p:nvPr>
            <p:ph type="title"/>
          </p:nvPr>
        </p:nvSpPr>
        <p:spPr>
          <a:xfrm>
            <a:off x="582" y="57150"/>
            <a:ext cx="9144000" cy="4137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What influences a parent’s choice of parenting style?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99" name="Google Shape;799;p19"/>
          <p:cNvSpPr txBox="1">
            <a:spLocks noGrp="1"/>
          </p:cNvSpPr>
          <p:nvPr>
            <p:ph type="body" idx="1"/>
          </p:nvPr>
        </p:nvSpPr>
        <p:spPr>
          <a:xfrm>
            <a:off x="581" y="1195350"/>
            <a:ext cx="4571417" cy="39481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way their parents raised them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The family structure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Ethnic background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Skills and knowledge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Personality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Family size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Parental background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Socio</a:t>
            </a:r>
            <a:r>
              <a:rPr lang="ar-LB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economic </a:t>
            </a: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status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Education level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Religion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Culture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98;p19"/>
          <p:cNvSpPr txBox="1">
            <a:spLocks/>
          </p:cNvSpPr>
          <p:nvPr/>
        </p:nvSpPr>
        <p:spPr>
          <a:xfrm>
            <a:off x="-18032" y="564948"/>
            <a:ext cx="9144000" cy="46564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lnSpc>
                <a:spcPct val="100000"/>
              </a:lnSpc>
              <a:buClrTx/>
              <a:buFontTx/>
            </a:pPr>
            <a:endParaRPr lang="ar-LB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100000"/>
              </a:lnSpc>
              <a:buClrTx/>
              <a:buFontTx/>
            </a:pPr>
            <a:endParaRPr lang="ar-LB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100000"/>
              </a:lnSpc>
              <a:buClrTx/>
              <a:buFontTx/>
            </a:pPr>
            <a:endParaRPr lang="ar-LB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ctr" rtl="1">
              <a:lnSpc>
                <a:spcPct val="100000"/>
              </a:lnSpc>
              <a:buClrTx/>
              <a:buFontTx/>
            </a:pPr>
            <a:r>
              <a:rPr lang="ar-LB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ما هي المؤثرات في إختيار الأهل لأسلوب تربيتهم ؟</a:t>
            </a:r>
            <a:endParaRPr lang="ar-L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799;p19"/>
          <p:cNvSpPr txBox="1">
            <a:spLocks/>
          </p:cNvSpPr>
          <p:nvPr/>
        </p:nvSpPr>
        <p:spPr>
          <a:xfrm>
            <a:off x="4572000" y="1195351"/>
            <a:ext cx="4572582" cy="3948148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457200" lvl="0" indent="-31750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✘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●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○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81000" algn="l" defTabSz="6858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 panose="020B0604020202020204" pitchFamily="34" charset="0"/>
              <a:buChar char="■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الطريقة التي تربوا عليها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البنية العائلية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الخلفية العرقية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المهارات والمعرفة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الشخصية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حجم العائلة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خلفية الأهالي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الوضع الإجتماعي والإقتصادي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المستوى التعليمي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الديانة</a:t>
            </a:r>
          </a:p>
          <a:p>
            <a:pPr indent="-342900" algn="r" rtl="1">
              <a:lnSpc>
                <a:spcPts val="28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Arial"/>
              <a:buChar char="●"/>
            </a:pPr>
            <a:r>
              <a:rPr lang="ar-LB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الثقافة</a:t>
            </a:r>
            <a:endParaRPr lang="ar-LB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276350"/>
            <a:ext cx="0" cy="381000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7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7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" grpId="0"/>
      <p:bldP spid="799" grpId="0" uiExpand="1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20955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0" y="94940"/>
            <a:ext cx="4572000" cy="480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Authoritarian Parenting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06" name="Google Shape;806;p20"/>
          <p:cNvSpPr txBox="1">
            <a:spLocks noGrp="1"/>
          </p:cNvSpPr>
          <p:nvPr>
            <p:ph type="body" idx="1"/>
          </p:nvPr>
        </p:nvSpPr>
        <p:spPr>
          <a:xfrm>
            <a:off x="76200" y="1122750"/>
            <a:ext cx="4495800" cy="36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9BB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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Parents...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Establish strict rules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Expect children to always follow rules 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Use punishment more than reinforcement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Do not discuss rules with their children and why they </a:t>
            </a:r>
            <a:r>
              <a:rPr lang="e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exist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Parental response, “because I said </a:t>
            </a:r>
            <a:r>
              <a:rPr lang="e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so</a:t>
            </a:r>
            <a:r>
              <a:rPr lang="ar-LB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r>
              <a:rPr lang="en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 panose="020B0604020202020204" pitchFamily="34" charset="0"/>
                <a:sym typeface="Arial"/>
              </a:rPr>
              <a:t>”</a:t>
            </a:r>
            <a:endParaRPr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Google Shape;808;p20"/>
          <p:cNvPicPr preferRelativeResize="0"/>
          <p:nvPr/>
        </p:nvPicPr>
        <p:blipFill rotWithShape="1">
          <a:blip r:embed="rId3">
            <a:alphaModFix/>
          </a:blip>
          <a:srcRect l="15779" t="12009" r="15247" b="13929"/>
          <a:stretch/>
        </p:blipFill>
        <p:spPr>
          <a:xfrm>
            <a:off x="3886200" y="655591"/>
            <a:ext cx="1371600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81;p17"/>
          <p:cNvSpPr txBox="1">
            <a:spLocks/>
          </p:cNvSpPr>
          <p:nvPr/>
        </p:nvSpPr>
        <p:spPr>
          <a:xfrm>
            <a:off x="4572000" y="-9451"/>
            <a:ext cx="4572000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التربية السلطوية / الإستبدادية</a:t>
            </a:r>
            <a:endParaRPr lang="ar-LB" sz="3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047750"/>
            <a:ext cx="4419600" cy="362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</a:pPr>
            <a:r>
              <a:rPr lang="ar-LB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الأهالي ...</a:t>
            </a:r>
          </a:p>
          <a:p>
            <a:pPr marL="457200" lvl="0" indent="-368300" algn="r" rtl="1">
              <a:lnSpc>
                <a:spcPct val="115000"/>
              </a:lnSpc>
              <a:spcBef>
                <a:spcPts val="1000"/>
              </a:spcBef>
              <a:buSzPts val="2200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تأسيس قواعد صارمة</a:t>
            </a:r>
          </a:p>
          <a:p>
            <a:pPr marL="457200" lvl="0" indent="-368300" algn="r" rtl="1">
              <a:lnSpc>
                <a:spcPct val="115000"/>
              </a:lnSpc>
              <a:buSzPts val="2200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توقع إلتزام الأطفال الدائم بهذه القواعد</a:t>
            </a:r>
          </a:p>
          <a:p>
            <a:pPr marL="457200" lvl="0" indent="-368300" algn="r" rtl="1">
              <a:lnSpc>
                <a:spcPct val="115000"/>
              </a:lnSpc>
              <a:buSzPts val="2200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إستخدام العقوبات أكثر من التعزيز والتقوية</a:t>
            </a:r>
          </a:p>
          <a:p>
            <a:pPr marL="457200" lvl="0" indent="-368300" algn="r" rtl="1">
              <a:lnSpc>
                <a:spcPct val="115000"/>
              </a:lnSpc>
              <a:buSzPts val="2200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عدم مناقشة القواعد مع أطفالهم ولماذا وجدت</a:t>
            </a:r>
          </a:p>
          <a:p>
            <a:pPr marL="457200" lvl="0" indent="-368300" algn="r" rtl="1">
              <a:lnSpc>
                <a:spcPct val="115000"/>
              </a:lnSpc>
              <a:buSzPts val="2200"/>
              <a:buChar char="●"/>
            </a:pPr>
            <a:r>
              <a:rPr lang="ar-L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رد الأهالي «لأنني قلت ذلك!»</a:t>
            </a:r>
          </a:p>
        </p:txBody>
      </p:sp>
    </p:spTree>
    <p:extLst>
      <p:ext uri="{BB962C8B-B14F-4D97-AF65-F5344CB8AC3E}">
        <p14:creationId xmlns:p14="http://schemas.microsoft.com/office/powerpoint/2010/main" val="4277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806" grpId="0" build="p"/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572000" y="209550"/>
            <a:ext cx="0" cy="4663440"/>
          </a:xfrm>
          <a:prstGeom prst="line">
            <a:avLst/>
          </a:prstGeom>
          <a:ln w="50800" cap="sq" cmpd="sng">
            <a:solidFill>
              <a:schemeClr val="bg1"/>
            </a:solidFill>
            <a:beve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0" y="94940"/>
            <a:ext cx="4572000" cy="4803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Authoritarian Parenting</a:t>
            </a: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Google Shape;781;p17"/>
          <p:cNvSpPr txBox="1">
            <a:spLocks/>
          </p:cNvSpPr>
          <p:nvPr/>
        </p:nvSpPr>
        <p:spPr>
          <a:xfrm>
            <a:off x="4572000" y="-9451"/>
            <a:ext cx="4572000" cy="6891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ClrTx/>
              <a:buFontTx/>
            </a:pPr>
            <a:r>
              <a:rPr lang="ar-LB" sz="3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التربية السلطوية / الإستبدادية</a:t>
            </a:r>
            <a:endParaRPr lang="ar-LB" sz="3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Google Shape;809;p20"/>
          <p:cNvSpPr txBox="1">
            <a:spLocks noGrp="1"/>
          </p:cNvSpPr>
          <p:nvPr>
            <p:ph type="body" idx="2"/>
          </p:nvPr>
        </p:nvSpPr>
        <p:spPr>
          <a:xfrm>
            <a:off x="152400" y="819150"/>
            <a:ext cx="3217500" cy="38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30000"/>
              <a:buNone/>
            </a:pPr>
            <a:r>
              <a:rPr lang="e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"/>
                <a:cs typeface="Arial"/>
                <a:sym typeface="Arial"/>
              </a:rPr>
              <a:t>Children…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Obedient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Distrustful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Discontent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Withdrawn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Unhappy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Hostile</a:t>
            </a:r>
            <a:endParaRPr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ct val="13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Often </a:t>
            </a:r>
            <a:r>
              <a:rPr lang="e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Rebel</a:t>
            </a:r>
            <a:endParaRPr sz="2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09;p20"/>
          <p:cNvSpPr txBox="1">
            <a:spLocks noGrp="1"/>
          </p:cNvSpPr>
          <p:nvPr>
            <p:ph type="body" idx="2"/>
          </p:nvPr>
        </p:nvSpPr>
        <p:spPr>
          <a:xfrm>
            <a:off x="6248400" y="1047750"/>
            <a:ext cx="2590800" cy="36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ar-L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الأطفال ...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مطيعون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مرتابون / قليلو الثقة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ساخطون / مستاؤون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منعزلون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غير سعداء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عدائيون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/>
              <a:buChar char="●"/>
            </a:pPr>
            <a:r>
              <a:rPr lang="ar-LB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غالباً ما يتمردون</a:t>
            </a:r>
            <a:endParaRPr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r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  <a:buNone/>
            </a:pP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808;p20"/>
          <p:cNvPicPr preferRelativeResize="0"/>
          <p:nvPr/>
        </p:nvPicPr>
        <p:blipFill rotWithShape="1">
          <a:blip r:embed="rId3">
            <a:alphaModFix/>
          </a:blip>
          <a:srcRect l="15779" t="12009" r="15247" b="13929"/>
          <a:stretch/>
        </p:blipFill>
        <p:spPr>
          <a:xfrm>
            <a:off x="3429000" y="1657350"/>
            <a:ext cx="2133600" cy="1916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0"/>
      <p:bldP spid="6" grpId="0"/>
      <p:bldP spid="18" grpId="0" build="p"/>
      <p:bldP spid="19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2896</TotalTime>
  <Words>3076</Words>
  <Application>Microsoft Office PowerPoint</Application>
  <PresentationFormat>On-screen Show (16:9)</PresentationFormat>
  <Paragraphs>456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Mali SemiBold</vt:lpstr>
      <vt:lpstr>Nunito</vt:lpstr>
      <vt:lpstr>Wingdings</vt:lpstr>
      <vt:lpstr>Bitter</vt:lpstr>
      <vt:lpstr>Mali</vt:lpstr>
      <vt:lpstr>Arial Black</vt:lpstr>
      <vt:lpstr>Trebuchet MS</vt:lpstr>
      <vt:lpstr>Calibri</vt:lpstr>
      <vt:lpstr>Love Ya Like A Sister</vt:lpstr>
      <vt:lpstr>Arial</vt:lpstr>
      <vt:lpstr>Times New Roman</vt:lpstr>
      <vt:lpstr>Nunito Light</vt:lpstr>
      <vt:lpstr>Berlin</vt:lpstr>
      <vt:lpstr>What’s your parenting style?</vt:lpstr>
      <vt:lpstr>Dearborn High School Parent Ed Agenda</vt:lpstr>
      <vt:lpstr>School Introductions </vt:lpstr>
      <vt:lpstr>Parents’ Introductions </vt:lpstr>
      <vt:lpstr>Parenting Styles</vt:lpstr>
      <vt:lpstr>PowerPoint Presentation</vt:lpstr>
      <vt:lpstr>   What influences a parent’s choice of parenting style?</vt:lpstr>
      <vt:lpstr>Authoritarian Parenting</vt:lpstr>
      <vt:lpstr>Authoritarian Parenting</vt:lpstr>
      <vt:lpstr>Authoritative Parenting</vt:lpstr>
      <vt:lpstr>Authoritative Parenting</vt:lpstr>
      <vt:lpstr>Permissive Parenting</vt:lpstr>
      <vt:lpstr>Permissive Parenting</vt:lpstr>
      <vt:lpstr>Uninvolved Parenting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</vt:lpstr>
      <vt:lpstr>PowerPoint Presentation</vt:lpstr>
      <vt:lpstr>Types of Communication</vt:lpstr>
      <vt:lpstr>Types of Communication</vt:lpstr>
      <vt:lpstr>TIPS FOR BETTER COMMUNICATION BETWEEN PARENTS AND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parenting style?</dc:title>
  <dc:creator>Sabra, Mohamad D</dc:creator>
  <cp:lastModifiedBy>Sabra, Mohamad D</cp:lastModifiedBy>
  <cp:revision>181</cp:revision>
  <dcterms:modified xsi:type="dcterms:W3CDTF">2020-02-13T15:06:40Z</dcterms:modified>
</cp:coreProperties>
</file>