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70" r:id="rId8"/>
    <p:sldId id="268" r:id="rId9"/>
    <p:sldId id="267" r:id="rId10"/>
    <p:sldId id="269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FE7526C-7C6E-4516-A51C-A70255A9C862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E7526C-7C6E-4516-A51C-A70255A9C862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E7526C-7C6E-4516-A51C-A70255A9C862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7526C-7C6E-4516-A51C-A70255A9C862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FE7526C-7C6E-4516-A51C-A70255A9C862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DC3DCC1-9437-4F3E-A077-D13918FB2C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Language Arts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Mrs. </a:t>
            </a:r>
            <a:r>
              <a:rPr lang="en-US" sz="3200" dirty="0" err="1" smtClean="0"/>
              <a:t>Dailing</a:t>
            </a:r>
            <a:endParaRPr lang="en-US" sz="3200" dirty="0" smtClean="0"/>
          </a:p>
          <a:p>
            <a:r>
              <a:rPr lang="en-US" sz="3200" dirty="0" smtClean="0"/>
              <a:t>Room 15</a:t>
            </a:r>
            <a:endParaRPr lang="en-US" sz="32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531118" y="5334000"/>
            <a:ext cx="5114778" cy="644048"/>
          </a:xfrm>
          <a:prstGeom prst="rect">
            <a:avLst/>
          </a:prstGeom>
        </p:spPr>
        <p:txBody>
          <a:bodyPr vert="horz" lIns="45720" tIns="0" rIns="45720" bIns="0">
            <a:normAutofit fontScale="92500" lnSpcReduction="20000"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800" b="1" i="1" dirty="0" smtClean="0"/>
              <a:t>Please sign in </a:t>
            </a:r>
            <a:r>
              <a:rPr lang="en-US" sz="2800" b="1" i="1" dirty="0" smtClean="0"/>
              <a:t>outside of my 	 </a:t>
            </a:r>
            <a:r>
              <a:rPr lang="en-US" sz="2800" b="1" i="1" dirty="0" smtClean="0"/>
              <a:t>door!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4011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Scholastic Book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239000" cy="4846320"/>
          </a:xfrm>
        </p:spPr>
        <p:txBody>
          <a:bodyPr/>
          <a:lstStyle/>
          <a:p>
            <a:r>
              <a:rPr lang="en-US" dirty="0" smtClean="0"/>
              <a:t>We are getting books!</a:t>
            </a:r>
          </a:p>
          <a:p>
            <a:endParaRPr lang="en-US" dirty="0" smtClean="0"/>
          </a:p>
          <a:p>
            <a:r>
              <a:rPr lang="en-US" dirty="0" smtClean="0"/>
              <a:t>Fundraised by 6</a:t>
            </a:r>
            <a:r>
              <a:rPr lang="en-US" baseline="30000" dirty="0" smtClean="0"/>
              <a:t>th</a:t>
            </a:r>
            <a:r>
              <a:rPr lang="en-US" dirty="0" smtClean="0"/>
              <a:t> grade LA teachers</a:t>
            </a:r>
          </a:p>
          <a:p>
            <a:endParaRPr lang="en-US" dirty="0" smtClean="0"/>
          </a:p>
          <a:p>
            <a:r>
              <a:rPr lang="en-US" dirty="0" smtClean="0"/>
              <a:t>1 new book per child per month </a:t>
            </a:r>
          </a:p>
          <a:p>
            <a:pPr lvl="1"/>
            <a:r>
              <a:rPr lang="en-US" dirty="0" smtClean="0"/>
              <a:t>September through May</a:t>
            </a:r>
          </a:p>
          <a:p>
            <a:endParaRPr lang="en-US" dirty="0" smtClean="0"/>
          </a:p>
          <a:p>
            <a:r>
              <a:rPr lang="en-US" dirty="0" smtClean="0"/>
              <a:t>Student owns book</a:t>
            </a:r>
            <a:endParaRPr lang="en-US" dirty="0"/>
          </a:p>
        </p:txBody>
      </p:sp>
      <p:pic>
        <p:nvPicPr>
          <p:cNvPr id="1026" name="Picture 2" descr="Image result for scholastic boo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336352"/>
            <a:ext cx="3124200" cy="2397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36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/>
              <a:t>Questions</a:t>
            </a:r>
            <a:endParaRPr lang="en-US" sz="7200" dirty="0"/>
          </a:p>
        </p:txBody>
      </p:sp>
      <p:pic>
        <p:nvPicPr>
          <p:cNvPr id="5122" name="Picture 2" descr="Image result for someone thinking with a question bubble clip 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905" y="1981200"/>
            <a:ext cx="3119438" cy="4038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190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Advocate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independent</a:t>
            </a:r>
          </a:p>
          <a:p>
            <a:endParaRPr lang="en-US" dirty="0" smtClean="0"/>
          </a:p>
          <a:p>
            <a:r>
              <a:rPr lang="en-US" dirty="0" smtClean="0"/>
              <a:t>Speak up </a:t>
            </a:r>
            <a:r>
              <a:rPr lang="en-US" dirty="0"/>
              <a:t>f</a:t>
            </a:r>
            <a:r>
              <a:rPr lang="en-US" dirty="0" smtClean="0"/>
              <a:t>or yourself</a:t>
            </a:r>
          </a:p>
          <a:p>
            <a:endParaRPr lang="en-US" dirty="0" smtClean="0"/>
          </a:p>
          <a:p>
            <a:r>
              <a:rPr lang="en-US" dirty="0" smtClean="0"/>
              <a:t>Problem solving on their own</a:t>
            </a:r>
          </a:p>
          <a:p>
            <a:endParaRPr lang="en-US" dirty="0" smtClean="0"/>
          </a:p>
          <a:p>
            <a:r>
              <a:rPr lang="en-US" dirty="0" smtClean="0"/>
              <a:t>Staying organized</a:t>
            </a:r>
            <a:endParaRPr lang="en-US" dirty="0"/>
          </a:p>
        </p:txBody>
      </p:sp>
      <p:pic>
        <p:nvPicPr>
          <p:cNvPr id="1026" name="Picture 2" descr="Image result for student advocating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8600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50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160337"/>
            <a:ext cx="7239000" cy="1143000"/>
          </a:xfrm>
        </p:spPr>
        <p:txBody>
          <a:bodyPr/>
          <a:lstStyle/>
          <a:p>
            <a:r>
              <a:rPr lang="en-US" dirty="0" smtClean="0"/>
              <a:t>Contacting the 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Email first – </a:t>
            </a:r>
            <a:r>
              <a:rPr lang="en-US" sz="3500" b="1" dirty="0" smtClean="0">
                <a:solidFill>
                  <a:schemeClr val="tx2">
                    <a:lumMod val="75000"/>
                  </a:schemeClr>
                </a:solidFill>
              </a:rPr>
              <a:t>dailine@dearbornschools.org</a:t>
            </a:r>
          </a:p>
          <a:p>
            <a:pPr lvl="1"/>
            <a:r>
              <a:rPr lang="en-US" dirty="0" smtClean="0"/>
              <a:t>24 Hours to respond</a:t>
            </a:r>
          </a:p>
          <a:p>
            <a:endParaRPr lang="en-US" dirty="0" smtClean="0"/>
          </a:p>
          <a:p>
            <a:r>
              <a:rPr lang="en-US" dirty="0" smtClean="0"/>
              <a:t>Meetings will be scheduled by appointment </a:t>
            </a:r>
            <a:r>
              <a:rPr lang="en-US" dirty="0" smtClean="0"/>
              <a:t>only </a:t>
            </a:r>
          </a:p>
          <a:p>
            <a:pPr lvl="1"/>
            <a:r>
              <a:rPr lang="en-US" dirty="0" smtClean="0"/>
              <a:t>All teachers will try to be in attendance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Contact any teacher to schedule a meeting</a:t>
            </a:r>
          </a:p>
          <a:p>
            <a:endParaRPr lang="en-US" dirty="0" smtClean="0"/>
          </a:p>
          <a:p>
            <a:r>
              <a:rPr lang="en-US" dirty="0" smtClean="0"/>
              <a:t>Meetings times: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efore school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etween 2:00-2:55</a:t>
            </a:r>
          </a:p>
          <a:p>
            <a:pPr lvl="1"/>
            <a:r>
              <a:rPr lang="en-US" dirty="0" smtClean="0"/>
              <a:t>3:05-3:30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AutoShape 2" descr="Image result for contact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contact clip ar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495800"/>
            <a:ext cx="2438400" cy="2230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44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Ways to </a:t>
            </a:r>
            <a:r>
              <a:rPr lang="en-US" dirty="0" smtClean="0"/>
              <a:t>Stay in the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543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Blog-No Response</a:t>
            </a:r>
          </a:p>
          <a:p>
            <a:pPr lvl="1"/>
            <a:r>
              <a:rPr lang="en-US" sz="3200" b="1" dirty="0" smtClean="0">
                <a:solidFill>
                  <a:schemeClr val="tx2"/>
                </a:solidFill>
              </a:rPr>
              <a:t>iblog.dearbornschools.org/</a:t>
            </a:r>
            <a:r>
              <a:rPr lang="en-US" sz="3200" b="1" dirty="0" err="1" smtClean="0">
                <a:solidFill>
                  <a:schemeClr val="tx2"/>
                </a:solidFill>
              </a:rPr>
              <a:t>dailing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r>
              <a:rPr lang="en-US" dirty="0" smtClean="0"/>
              <a:t>Remind </a:t>
            </a:r>
            <a:r>
              <a:rPr lang="en-US" dirty="0" smtClean="0"/>
              <a:t>101 – directions on syllabus sent home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Email </a:t>
            </a:r>
            <a:r>
              <a:rPr lang="en-US" dirty="0" smtClean="0"/>
              <a:t>(fastest) - </a:t>
            </a:r>
            <a:r>
              <a:rPr lang="en-US" dirty="0" smtClean="0"/>
              <a:t>dailine@dearbornschools.org</a:t>
            </a:r>
          </a:p>
          <a:p>
            <a:endParaRPr lang="en-US" dirty="0"/>
          </a:p>
          <a:p>
            <a:r>
              <a:rPr lang="en-US" dirty="0" smtClean="0"/>
              <a:t>Please contact teachers with your concerns prior to </a:t>
            </a:r>
            <a:r>
              <a:rPr lang="en-US" dirty="0" smtClean="0"/>
              <a:t>contacting office/administration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8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Formative v. Summative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Formative Grades</a:t>
            </a:r>
          </a:p>
          <a:p>
            <a:pPr lvl="1"/>
            <a:r>
              <a:rPr lang="en-US" dirty="0" smtClean="0"/>
              <a:t>Homework assignments</a:t>
            </a:r>
          </a:p>
          <a:p>
            <a:pPr lvl="1"/>
            <a:r>
              <a:rPr lang="en-US" dirty="0" smtClean="0"/>
              <a:t>20% of </a:t>
            </a:r>
            <a:r>
              <a:rPr lang="en-US" dirty="0"/>
              <a:t>s</a:t>
            </a:r>
            <a:r>
              <a:rPr lang="en-US" dirty="0" smtClean="0"/>
              <a:t>tudents’ grade</a:t>
            </a:r>
          </a:p>
          <a:p>
            <a:pPr lvl="1"/>
            <a:r>
              <a:rPr lang="en-US" dirty="0" smtClean="0"/>
              <a:t>Typically worked on in class and sent home if not completed</a:t>
            </a:r>
          </a:p>
          <a:p>
            <a:r>
              <a:rPr lang="en-US" dirty="0" smtClean="0"/>
              <a:t>Summative Grades</a:t>
            </a:r>
          </a:p>
          <a:p>
            <a:pPr lvl="1"/>
            <a:r>
              <a:rPr lang="en-US" dirty="0" smtClean="0"/>
              <a:t>Tests</a:t>
            </a:r>
          </a:p>
          <a:p>
            <a:pPr lvl="1"/>
            <a:r>
              <a:rPr lang="en-US" dirty="0" smtClean="0"/>
              <a:t>Major Projects</a:t>
            </a:r>
          </a:p>
          <a:p>
            <a:pPr lvl="1"/>
            <a:r>
              <a:rPr lang="en-US" dirty="0" smtClean="0"/>
              <a:t>Quizzes</a:t>
            </a:r>
          </a:p>
          <a:p>
            <a:pPr lvl="1"/>
            <a:r>
              <a:rPr lang="en-US" dirty="0" smtClean="0"/>
              <a:t>80% of students’ grade</a:t>
            </a:r>
          </a:p>
          <a:p>
            <a:pPr lvl="1"/>
            <a:r>
              <a:rPr lang="en-US" dirty="0" smtClean="0"/>
              <a:t>Given a significant amount of time and notice to prepare for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7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239000" cy="1143000"/>
          </a:xfrm>
        </p:spPr>
        <p:txBody>
          <a:bodyPr/>
          <a:lstStyle/>
          <a:p>
            <a:r>
              <a:rPr lang="en-US" dirty="0" smtClean="0"/>
              <a:t>Assessment Retakes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0010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Quizzes</a:t>
            </a:r>
          </a:p>
          <a:p>
            <a:pPr lvl="1"/>
            <a:r>
              <a:rPr lang="en-US" b="1" u="sng" dirty="0" smtClean="0"/>
              <a:t>No</a:t>
            </a:r>
            <a:r>
              <a:rPr lang="en-US" dirty="0" smtClean="0"/>
              <a:t> retakes</a:t>
            </a:r>
          </a:p>
          <a:p>
            <a:pPr lvl="1"/>
            <a:r>
              <a:rPr lang="en-US" dirty="0" smtClean="0"/>
              <a:t>Aren’t given often</a:t>
            </a:r>
          </a:p>
          <a:p>
            <a:r>
              <a:rPr lang="en-US" dirty="0" smtClean="0"/>
              <a:t>Tests</a:t>
            </a:r>
          </a:p>
          <a:p>
            <a:pPr lvl="1"/>
            <a:r>
              <a:rPr lang="en-US" dirty="0" smtClean="0"/>
              <a:t>Students are notified in class and on the blog of retake dates</a:t>
            </a:r>
          </a:p>
          <a:p>
            <a:pPr lvl="1"/>
            <a:r>
              <a:rPr lang="en-US" dirty="0" smtClean="0"/>
              <a:t>Students </a:t>
            </a:r>
            <a:r>
              <a:rPr lang="en-US" b="1" u="sng" dirty="0" smtClean="0"/>
              <a:t>must</a:t>
            </a:r>
            <a:r>
              <a:rPr lang="en-US" dirty="0" smtClean="0"/>
              <a:t> have original test signed and meet assessment retake </a:t>
            </a:r>
            <a:r>
              <a:rPr lang="en-US" dirty="0" smtClean="0"/>
              <a:t>requirements (posted in class and on blog)</a:t>
            </a:r>
            <a:endParaRPr lang="en-US" dirty="0" smtClean="0"/>
          </a:p>
          <a:p>
            <a:pPr lvl="1"/>
            <a:r>
              <a:rPr lang="en-US" dirty="0" smtClean="0"/>
              <a:t>Students </a:t>
            </a:r>
            <a:r>
              <a:rPr lang="en-US" b="1" u="sng" dirty="0" smtClean="0"/>
              <a:t>must </a:t>
            </a:r>
            <a:r>
              <a:rPr lang="en-US" dirty="0" smtClean="0"/>
              <a:t>show up for scheduled assessment retake time</a:t>
            </a:r>
          </a:p>
          <a:p>
            <a:pPr lvl="1"/>
            <a:r>
              <a:rPr lang="en-US" dirty="0" smtClean="0"/>
              <a:t>Students </a:t>
            </a:r>
            <a:r>
              <a:rPr lang="en-US" b="1" u="sng" dirty="0" smtClean="0"/>
              <a:t>must </a:t>
            </a:r>
            <a:r>
              <a:rPr lang="en-US" dirty="0" smtClean="0"/>
              <a:t>have no missing assignments from the unit in order to be eligible for a retake</a:t>
            </a:r>
          </a:p>
          <a:p>
            <a:r>
              <a:rPr lang="en-US" dirty="0" smtClean="0"/>
              <a:t>Rewrites for </a:t>
            </a:r>
            <a:r>
              <a:rPr lang="en-US" dirty="0" smtClean="0"/>
              <a:t>Essays and </a:t>
            </a:r>
            <a:r>
              <a:rPr lang="en-US" dirty="0" smtClean="0"/>
              <a:t>Projects</a:t>
            </a:r>
          </a:p>
          <a:p>
            <a:pPr lvl="1"/>
            <a:r>
              <a:rPr lang="en-US" dirty="0" smtClean="0"/>
              <a:t>Retakes will </a:t>
            </a:r>
            <a:r>
              <a:rPr lang="en-US" b="1" u="sng" dirty="0" smtClean="0"/>
              <a:t>not</a:t>
            </a:r>
            <a:r>
              <a:rPr lang="en-US" dirty="0" smtClean="0"/>
              <a:t> be given for papers and projects</a:t>
            </a:r>
          </a:p>
          <a:p>
            <a:pPr lvl="1"/>
            <a:r>
              <a:rPr lang="en-US" dirty="0" smtClean="0"/>
              <a:t>Teachers spend an extensive amount of time providing feedback throughout the process </a:t>
            </a:r>
          </a:p>
          <a:p>
            <a:pPr lvl="1"/>
            <a:r>
              <a:rPr lang="en-US" dirty="0" smtClean="0"/>
              <a:t>Students should utilize the feedback given by the teacher and classmates throughout the process to show their academic 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52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239000" cy="1143000"/>
          </a:xfrm>
        </p:spPr>
        <p:txBody>
          <a:bodyPr/>
          <a:lstStyle/>
          <a:p>
            <a:r>
              <a:rPr lang="en-US" dirty="0" smtClean="0"/>
              <a:t>Language Arts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4864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Reader’s Apprenticeship Framework</a:t>
            </a:r>
          </a:p>
          <a:p>
            <a:pPr lvl="1"/>
            <a:r>
              <a:rPr lang="en-US" dirty="0" smtClean="0"/>
              <a:t>Reading Daily</a:t>
            </a:r>
          </a:p>
          <a:p>
            <a:pPr lvl="1"/>
            <a:r>
              <a:rPr lang="en-US" dirty="0" smtClean="0"/>
              <a:t>Writer’s Workshop Daily</a:t>
            </a:r>
          </a:p>
          <a:p>
            <a:r>
              <a:rPr lang="en-US" b="1" dirty="0" smtClean="0"/>
              <a:t>Reading Comprehension</a:t>
            </a:r>
          </a:p>
          <a:p>
            <a:pPr lvl="1"/>
            <a:r>
              <a:rPr lang="en-US" dirty="0" smtClean="0"/>
              <a:t>Texts from literature book at grade level</a:t>
            </a:r>
          </a:p>
          <a:p>
            <a:pPr lvl="1"/>
            <a:r>
              <a:rPr lang="en-US" dirty="0" err="1" smtClean="0"/>
              <a:t>NewsELA</a:t>
            </a:r>
            <a:r>
              <a:rPr lang="en-US" dirty="0" smtClean="0"/>
              <a:t>-Article of the Week</a:t>
            </a:r>
          </a:p>
          <a:p>
            <a:pPr lvl="1"/>
            <a:r>
              <a:rPr lang="en-US" dirty="0" smtClean="0"/>
              <a:t>Read Theory-Non-Fiction</a:t>
            </a:r>
          </a:p>
          <a:p>
            <a:r>
              <a:rPr lang="en-US" b="1" dirty="0" smtClean="0"/>
              <a:t>Vocabulary</a:t>
            </a:r>
          </a:p>
          <a:p>
            <a:r>
              <a:rPr lang="en-US" b="1" dirty="0" smtClean="0"/>
              <a:t>Writer’s Workshop</a:t>
            </a:r>
          </a:p>
          <a:p>
            <a:pPr lvl="1"/>
            <a:r>
              <a:rPr lang="en-US" dirty="0" smtClean="0"/>
              <a:t>Narrative</a:t>
            </a:r>
          </a:p>
          <a:p>
            <a:pPr lvl="1"/>
            <a:r>
              <a:rPr lang="en-US" dirty="0" smtClean="0"/>
              <a:t>Argumentative</a:t>
            </a:r>
          </a:p>
          <a:p>
            <a:pPr lvl="1"/>
            <a:r>
              <a:rPr lang="en-US" dirty="0" smtClean="0"/>
              <a:t>Compare/Contrast</a:t>
            </a:r>
          </a:p>
          <a:p>
            <a:pPr lvl="1"/>
            <a:r>
              <a:rPr lang="en-US" dirty="0" smtClean="0"/>
              <a:t>Literary Analysis</a:t>
            </a:r>
          </a:p>
          <a:p>
            <a:pPr lvl="1"/>
            <a:r>
              <a:rPr lang="en-US" dirty="0" smtClean="0"/>
              <a:t>CER Constructed Responses</a:t>
            </a:r>
          </a:p>
          <a:p>
            <a:r>
              <a:rPr lang="en-US" b="1" dirty="0" smtClean="0"/>
              <a:t>Grammar</a:t>
            </a:r>
          </a:p>
          <a:p>
            <a:r>
              <a:rPr lang="en-US" b="1" dirty="0" smtClean="0"/>
              <a:t>Interactive </a:t>
            </a:r>
            <a:r>
              <a:rPr lang="en-US" b="1" dirty="0" smtClean="0"/>
              <a:t>Notebook (ISN)</a:t>
            </a:r>
            <a:endParaRPr lang="en-US" b="1" dirty="0" smtClean="0"/>
          </a:p>
          <a:p>
            <a:pPr lvl="1"/>
            <a:r>
              <a:rPr lang="en-US" dirty="0" smtClean="0"/>
              <a:t>Used to keep track of all of students’ notes</a:t>
            </a:r>
            <a:r>
              <a:rPr lang="en-US" dirty="0"/>
              <a:t> </a:t>
            </a:r>
            <a:r>
              <a:rPr lang="en-US" dirty="0" smtClean="0"/>
              <a:t>and in class learning</a:t>
            </a:r>
          </a:p>
          <a:p>
            <a:pPr lvl="1"/>
            <a:r>
              <a:rPr lang="en-US" dirty="0" smtClean="0"/>
              <a:t>Study guide for all assessments</a:t>
            </a:r>
          </a:p>
        </p:txBody>
      </p:sp>
      <p:pic>
        <p:nvPicPr>
          <p:cNvPr id="4098" name="Picture 2" descr="Image result for books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2806735" cy="245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549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239000" cy="1143000"/>
          </a:xfrm>
        </p:spPr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0772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Moby Max-Language Section</a:t>
            </a:r>
          </a:p>
          <a:p>
            <a:pPr lvl="1"/>
            <a:r>
              <a:rPr lang="en-US" dirty="0" smtClean="0"/>
              <a:t>Lessons are assigned to correspond with grammar units </a:t>
            </a:r>
          </a:p>
          <a:p>
            <a:pPr lvl="1"/>
            <a:r>
              <a:rPr lang="en-US" dirty="0" smtClean="0"/>
              <a:t>2-3 weeks to complete</a:t>
            </a:r>
          </a:p>
          <a:p>
            <a:pPr lvl="1"/>
            <a:r>
              <a:rPr lang="en-US" b="1" dirty="0" smtClean="0"/>
              <a:t>Must score 80% or higher or lesson must be redone</a:t>
            </a:r>
          </a:p>
          <a:p>
            <a:r>
              <a:rPr lang="en-US" b="1" dirty="0" smtClean="0"/>
              <a:t>2 good fit books </a:t>
            </a:r>
            <a:r>
              <a:rPr lang="en-US" dirty="0" smtClean="0"/>
              <a:t>per marking period</a:t>
            </a:r>
          </a:p>
          <a:p>
            <a:pPr lvl="1"/>
            <a:r>
              <a:rPr lang="en-US" dirty="0" smtClean="0"/>
              <a:t>Students should be reading a minimum of 100 minutes each week outside of the school day</a:t>
            </a:r>
          </a:p>
          <a:p>
            <a:pPr lvl="1"/>
            <a:r>
              <a:rPr lang="en-US" dirty="0" smtClean="0"/>
              <a:t>Students will create a one-pager for each book they have read</a:t>
            </a:r>
          </a:p>
          <a:p>
            <a:pPr lvl="1"/>
            <a:r>
              <a:rPr lang="en-US" dirty="0" err="1" smtClean="0"/>
              <a:t>Bellwork</a:t>
            </a:r>
            <a:r>
              <a:rPr lang="en-US" dirty="0" smtClean="0"/>
              <a:t> on Fridays will be a constructed response focusing on reading comprehension and relating to their good fit book</a:t>
            </a:r>
          </a:p>
          <a:p>
            <a:pPr lvl="1"/>
            <a:r>
              <a:rPr lang="en-US" b="1" dirty="0" smtClean="0"/>
              <a:t>Due October 26</a:t>
            </a:r>
            <a:r>
              <a:rPr lang="en-US" b="1" baseline="30000" dirty="0" smtClean="0"/>
              <a:t>th</a:t>
            </a:r>
            <a:r>
              <a:rPr lang="en-US" b="1" dirty="0" smtClean="0"/>
              <a:t>, January 11</a:t>
            </a:r>
            <a:r>
              <a:rPr lang="en-US" b="1" baseline="30000" dirty="0" smtClean="0"/>
              <a:t>th</a:t>
            </a:r>
            <a:r>
              <a:rPr lang="en-US" b="1" dirty="0" smtClean="0"/>
              <a:t>, March 22</a:t>
            </a:r>
            <a:r>
              <a:rPr lang="en-US" b="1" baseline="30000" dirty="0" smtClean="0"/>
              <a:t>nd</a:t>
            </a:r>
            <a:r>
              <a:rPr lang="en-US" b="1" dirty="0" smtClean="0"/>
              <a:t>, and June </a:t>
            </a:r>
            <a:r>
              <a:rPr lang="en-US" b="1" dirty="0"/>
              <a:t>7</a:t>
            </a:r>
            <a:r>
              <a:rPr lang="en-US" b="1" baseline="30000" dirty="0" smtClean="0"/>
              <a:t>th</a:t>
            </a:r>
            <a:r>
              <a:rPr lang="en-US" b="1" dirty="0" smtClean="0"/>
              <a:t> at 3:05 pm</a:t>
            </a:r>
          </a:p>
          <a:p>
            <a:r>
              <a:rPr lang="en-US" dirty="0" smtClean="0"/>
              <a:t>Article of the Week</a:t>
            </a:r>
          </a:p>
          <a:p>
            <a:pPr lvl="1"/>
            <a:r>
              <a:rPr lang="en-US" dirty="0" err="1" smtClean="0"/>
              <a:t>NewsELA</a:t>
            </a:r>
            <a:r>
              <a:rPr lang="en-US" dirty="0" smtClean="0"/>
              <a:t> (Biweekly)</a:t>
            </a:r>
          </a:p>
          <a:p>
            <a:pPr lvl="1"/>
            <a:r>
              <a:rPr lang="en-US" b="1" dirty="0" smtClean="0"/>
              <a:t>Due Friday at the end of class</a:t>
            </a:r>
          </a:p>
          <a:p>
            <a:r>
              <a:rPr lang="en-US" dirty="0" err="1" smtClean="0"/>
              <a:t>ReadTheory</a:t>
            </a:r>
            <a:endParaRPr lang="en-US" dirty="0" smtClean="0"/>
          </a:p>
          <a:p>
            <a:pPr lvl="1"/>
            <a:r>
              <a:rPr lang="en-US" dirty="0"/>
              <a:t>5</a:t>
            </a:r>
            <a:r>
              <a:rPr lang="en-US" dirty="0" smtClean="0"/>
              <a:t> quizzes per week</a:t>
            </a:r>
          </a:p>
          <a:p>
            <a:pPr lvl="1"/>
            <a:r>
              <a:rPr lang="en-US" dirty="0" smtClean="0"/>
              <a:t>Must pass quizzes</a:t>
            </a:r>
          </a:p>
          <a:p>
            <a:pPr lvl="1"/>
            <a:r>
              <a:rPr lang="en-US" b="1" dirty="0" smtClean="0"/>
              <a:t>Due Friday at the end of class</a:t>
            </a:r>
          </a:p>
          <a:p>
            <a:r>
              <a:rPr lang="en-US" dirty="0" smtClean="0"/>
              <a:t>Anything not completed during class </a:t>
            </a:r>
            <a:r>
              <a:rPr lang="en-US" dirty="0" smtClean="0"/>
              <a:t>time is homework – need access to internet outside of school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861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21761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One-Pager</a:t>
            </a:r>
            <a:br>
              <a:rPr lang="en-US" dirty="0" smtClean="0"/>
            </a:br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2050" name="Picture 2" descr="Image result for avid one pager nov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49703"/>
            <a:ext cx="3429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novel one-pag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264461"/>
            <a:ext cx="2743200" cy="365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Image result for avid one pager nov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4571999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932241" y="3244334"/>
            <a:ext cx="1279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Homework</a:t>
            </a:r>
          </a:p>
        </p:txBody>
      </p:sp>
    </p:spTree>
    <p:extLst>
      <p:ext uri="{BB962C8B-B14F-4D97-AF65-F5344CB8AC3E}">
        <p14:creationId xmlns:p14="http://schemas.microsoft.com/office/powerpoint/2010/main" val="180282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402</TotalTime>
  <Words>494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Language Arts</vt:lpstr>
      <vt:lpstr>Advocate</vt:lpstr>
      <vt:lpstr>Contacting the Teacher</vt:lpstr>
      <vt:lpstr>Ways to Stay in the loop</vt:lpstr>
      <vt:lpstr>Formative v. Summative</vt:lpstr>
      <vt:lpstr>Assessment Retakes</vt:lpstr>
      <vt:lpstr>Language Arts Curriculum</vt:lpstr>
      <vt:lpstr>Homework</vt:lpstr>
      <vt:lpstr>One-Pager Examples</vt:lpstr>
      <vt:lpstr>Scholastic Book Order</vt:lpstr>
      <vt:lpstr>Questions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Arts</dc:title>
  <dc:creator>Windows User</dc:creator>
  <cp:lastModifiedBy>Windows User</cp:lastModifiedBy>
  <cp:revision>22</cp:revision>
  <dcterms:created xsi:type="dcterms:W3CDTF">2017-09-12T18:13:41Z</dcterms:created>
  <dcterms:modified xsi:type="dcterms:W3CDTF">2018-09-12T23:30:18Z</dcterms:modified>
</cp:coreProperties>
</file>