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4D011E5-2DF1-4591-B6A5-B03FACD6EA64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CD6A60A5-B316-41C4-9D7A-54F69F075ADA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011E5-2DF1-4591-B6A5-B03FACD6EA64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A60A5-B316-41C4-9D7A-54F69F075A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011E5-2DF1-4591-B6A5-B03FACD6EA64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A60A5-B316-41C4-9D7A-54F69F075A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011E5-2DF1-4591-B6A5-B03FACD6EA64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A60A5-B316-41C4-9D7A-54F69F075A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011E5-2DF1-4591-B6A5-B03FACD6EA64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A60A5-B316-41C4-9D7A-54F69F075A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011E5-2DF1-4591-B6A5-B03FACD6EA64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A60A5-B316-41C4-9D7A-54F69F075AD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011E5-2DF1-4591-B6A5-B03FACD6EA64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A60A5-B316-41C4-9D7A-54F69F075A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011E5-2DF1-4591-B6A5-B03FACD6EA64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A60A5-B316-41C4-9D7A-54F69F075A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011E5-2DF1-4591-B6A5-B03FACD6EA64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A60A5-B316-41C4-9D7A-54F69F075A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011E5-2DF1-4591-B6A5-B03FACD6EA64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A60A5-B316-41C4-9D7A-54F69F075ADA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011E5-2DF1-4591-B6A5-B03FACD6EA64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A60A5-B316-41C4-9D7A-54F69F075A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4D011E5-2DF1-4591-B6A5-B03FACD6EA64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D6A60A5-B316-41C4-9D7A-54F69F075AD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4400" y="2819400"/>
            <a:ext cx="3313355" cy="2819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“Flowers for Algernon”–</a:t>
            </a:r>
            <a:br>
              <a:rPr lang="en-US" dirty="0" smtClean="0"/>
            </a:br>
            <a:r>
              <a:rPr lang="en-US" dirty="0" smtClean="0"/>
              <a:t>Pre-Reading</a:t>
            </a:r>
            <a:br>
              <a:rPr lang="en-US" dirty="0" smtClean="0"/>
            </a:br>
            <a:r>
              <a:rPr lang="en-US" dirty="0" smtClean="0"/>
              <a:t>and Vocabulary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84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Pre-Reading</a:t>
            </a:r>
            <a:br>
              <a:rPr lang="en-US" dirty="0" smtClean="0"/>
            </a:br>
            <a:r>
              <a:rPr lang="en-US" dirty="0" smtClean="0"/>
              <a:t>Activity #1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209800"/>
            <a:ext cx="2667000" cy="3714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962400" y="1143000"/>
            <a:ext cx="44196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TABLE#1</a:t>
            </a:r>
            <a:r>
              <a:rPr lang="en-US" dirty="0"/>
              <a:t>. What are the advantages and disadvantages of popularity</a:t>
            </a:r>
            <a:r>
              <a:rPr lang="en-US" dirty="0" smtClean="0"/>
              <a:t>?</a:t>
            </a:r>
          </a:p>
          <a:p>
            <a:r>
              <a:rPr lang="en-US" b="1" dirty="0" smtClean="0"/>
              <a:t> </a:t>
            </a:r>
            <a:r>
              <a:rPr lang="en-US" b="1" dirty="0"/>
              <a:t>T-chart </a:t>
            </a:r>
            <a:endParaRPr lang="en-US" b="1" dirty="0" smtClean="0"/>
          </a:p>
          <a:p>
            <a:r>
              <a:rPr lang="en-US" dirty="0" smtClean="0"/>
              <a:t>TABLE #2</a:t>
            </a:r>
            <a:r>
              <a:rPr lang="en-US" dirty="0"/>
              <a:t>. What are the advantages and disadvantages of intelligence? </a:t>
            </a:r>
            <a:endParaRPr lang="en-US" dirty="0" smtClean="0"/>
          </a:p>
          <a:p>
            <a:r>
              <a:rPr lang="en-US" b="1" dirty="0" smtClean="0"/>
              <a:t>T-chart </a:t>
            </a:r>
          </a:p>
          <a:p>
            <a:r>
              <a:rPr lang="en-US" dirty="0" smtClean="0"/>
              <a:t>TABLE #3</a:t>
            </a:r>
            <a:r>
              <a:rPr lang="en-US" dirty="0"/>
              <a:t>. What sacrifices do people make to fit in? </a:t>
            </a:r>
            <a:endParaRPr lang="en-US" dirty="0" smtClean="0"/>
          </a:p>
          <a:p>
            <a:r>
              <a:rPr lang="en-US" b="1" dirty="0" smtClean="0"/>
              <a:t>List</a:t>
            </a:r>
          </a:p>
          <a:p>
            <a:r>
              <a:rPr lang="en-US" dirty="0" smtClean="0"/>
              <a:t>TABLE #4</a:t>
            </a:r>
            <a:r>
              <a:rPr lang="en-US" dirty="0"/>
              <a:t>. What is good or bad about being </a:t>
            </a:r>
            <a:r>
              <a:rPr lang="en-US" dirty="0" smtClean="0"/>
              <a:t>unusual/different? </a:t>
            </a:r>
            <a:endParaRPr lang="en-US" dirty="0" smtClean="0"/>
          </a:p>
          <a:p>
            <a:r>
              <a:rPr lang="en-US" b="1" dirty="0" smtClean="0"/>
              <a:t>T-chart </a:t>
            </a:r>
          </a:p>
          <a:p>
            <a:r>
              <a:rPr lang="en-US" dirty="0" smtClean="0"/>
              <a:t>TABLE #5 What are some different ways a person can be “intelligent”?</a:t>
            </a:r>
          </a:p>
          <a:p>
            <a:r>
              <a:rPr lang="en-US" b="1" dirty="0" smtClean="0"/>
              <a:t>List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9227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Pre-Reading Activity #2</a:t>
            </a:r>
            <a:br>
              <a:rPr lang="en-US" dirty="0" smtClean="0"/>
            </a:br>
            <a:r>
              <a:rPr lang="en-US" b="1" u="sng" dirty="0" smtClean="0"/>
              <a:t>Smart </a:t>
            </a:r>
            <a:r>
              <a:rPr lang="en-US" b="1" u="sng" dirty="0"/>
              <a:t>Test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US" dirty="0" smtClean="0"/>
              <a:t>Read </a:t>
            </a:r>
            <a:r>
              <a:rPr lang="en-US" dirty="0"/>
              <a:t>the following sentence once out loud</a:t>
            </a:r>
            <a:r>
              <a:rPr lang="en-US" dirty="0" smtClean="0"/>
              <a:t>.</a:t>
            </a:r>
          </a:p>
          <a:p>
            <a:pPr marL="68580" indent="0" algn="ctr">
              <a:buNone/>
            </a:pPr>
            <a:r>
              <a:rPr lang="en-US" dirty="0" smtClean="0"/>
              <a:t> </a:t>
            </a:r>
            <a:r>
              <a:rPr lang="en-US" b="1" u="sng" dirty="0"/>
              <a:t>FINISHED FILES ARE THE RESULT OF YEARS OF SCIENTIFIC STUDY COMBINED WITH THE EXPERIENCE OF YEARS.</a:t>
            </a:r>
            <a:r>
              <a:rPr lang="en-US" dirty="0"/>
              <a:t> </a:t>
            </a:r>
            <a:endParaRPr lang="en-US" dirty="0" smtClean="0"/>
          </a:p>
          <a:p>
            <a:pPr marL="68580" indent="0" algn="ctr">
              <a:buNone/>
            </a:pPr>
            <a:r>
              <a:rPr lang="en-US" dirty="0" smtClean="0"/>
              <a:t>Now</a:t>
            </a:r>
            <a:r>
              <a:rPr lang="en-US" dirty="0"/>
              <a:t>, count </a:t>
            </a:r>
            <a:r>
              <a:rPr lang="en-US" dirty="0" smtClean="0"/>
              <a:t>on your fingers </a:t>
            </a:r>
            <a:r>
              <a:rPr lang="en-US" dirty="0"/>
              <a:t>the F’s in that sentence. Count them only once; do not go back and count them again. </a:t>
            </a:r>
          </a:p>
        </p:txBody>
      </p:sp>
    </p:spTree>
    <p:extLst>
      <p:ext uri="{BB962C8B-B14F-4D97-AF65-F5344CB8AC3E}">
        <p14:creationId xmlns:p14="http://schemas.microsoft.com/office/powerpoint/2010/main" val="141427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4873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Smart Test</a:t>
            </a:r>
            <a:r>
              <a:rPr lang="en-US" dirty="0" smtClean="0"/>
              <a:t>”-Answers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752600"/>
            <a:ext cx="6777317" cy="4419600"/>
          </a:xfrm>
        </p:spPr>
        <p:txBody>
          <a:bodyPr>
            <a:normAutofit fontScale="70000" lnSpcReduction="20000"/>
          </a:bodyPr>
          <a:lstStyle/>
          <a:p>
            <a:pPr marL="68580" indent="0" algn="ctr">
              <a:buNone/>
            </a:pPr>
            <a:r>
              <a:rPr lang="en-US" dirty="0" smtClean="0"/>
              <a:t>Read </a:t>
            </a:r>
            <a:r>
              <a:rPr lang="en-US" dirty="0"/>
              <a:t>the following sentence once out loud. </a:t>
            </a:r>
            <a:endParaRPr lang="en-US" dirty="0" smtClean="0"/>
          </a:p>
          <a:p>
            <a:pPr marL="68580" indent="0" algn="ctr">
              <a:buNone/>
            </a:pPr>
            <a:endParaRPr lang="en-US" dirty="0" smtClean="0"/>
          </a:p>
          <a:p>
            <a:pPr marL="68580" indent="0" algn="ctr">
              <a:buNone/>
            </a:pPr>
            <a:r>
              <a:rPr lang="en-US" b="1" dirty="0" smtClean="0"/>
              <a:t>FINISHED </a:t>
            </a:r>
            <a:r>
              <a:rPr lang="en-US" b="1" dirty="0"/>
              <a:t>FILES ARE THE RESULT OF YEARS OF </a:t>
            </a:r>
            <a:endParaRPr lang="en-US" b="1" dirty="0" smtClean="0"/>
          </a:p>
          <a:p>
            <a:pPr marL="68580" indent="0" algn="ctr">
              <a:buNone/>
            </a:pPr>
            <a:r>
              <a:rPr lang="en-US" b="1" dirty="0" smtClean="0"/>
              <a:t>SCIENTIFIC </a:t>
            </a:r>
            <a:r>
              <a:rPr lang="en-US" b="1" dirty="0"/>
              <a:t>STUDY COMBINED </a:t>
            </a:r>
            <a:r>
              <a:rPr lang="en-US" b="1" dirty="0" smtClean="0"/>
              <a:t>WITH</a:t>
            </a:r>
          </a:p>
          <a:p>
            <a:pPr marL="68580" indent="0" algn="ctr">
              <a:buNone/>
            </a:pPr>
            <a:r>
              <a:rPr lang="en-US" b="1" dirty="0" smtClean="0"/>
              <a:t> </a:t>
            </a:r>
            <a:r>
              <a:rPr lang="en-US" b="1" dirty="0"/>
              <a:t>THE EXPERIENCE OF YEARS. </a:t>
            </a:r>
            <a:endParaRPr lang="en-US" b="1" dirty="0" smtClean="0"/>
          </a:p>
          <a:p>
            <a:pPr marL="68580" indent="0" algn="ctr">
              <a:buNone/>
            </a:pPr>
            <a:endParaRPr lang="en-US" b="1" dirty="0" smtClean="0"/>
          </a:p>
          <a:p>
            <a:pPr marL="68580" indent="0">
              <a:buNone/>
            </a:pPr>
            <a:r>
              <a:rPr lang="en-US" dirty="0" smtClean="0"/>
              <a:t>Now</a:t>
            </a:r>
            <a:r>
              <a:rPr lang="en-US" dirty="0"/>
              <a:t>, count aloud the F’s in that sentence. </a:t>
            </a:r>
            <a:endParaRPr lang="en-US" dirty="0" smtClean="0"/>
          </a:p>
          <a:p>
            <a:pPr marL="68580" indent="0">
              <a:buNone/>
            </a:pPr>
            <a:r>
              <a:rPr lang="en-US" dirty="0" smtClean="0"/>
              <a:t>Count </a:t>
            </a:r>
            <a:r>
              <a:rPr lang="en-US" dirty="0"/>
              <a:t>them only once; do not go back and count them again. </a:t>
            </a:r>
            <a:endParaRPr lang="en-US" dirty="0" smtClean="0"/>
          </a:p>
          <a:p>
            <a:pPr marL="6858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	      There </a:t>
            </a:r>
            <a:r>
              <a:rPr lang="en-US" b="1" dirty="0">
                <a:solidFill>
                  <a:srgbClr val="FF0000"/>
                </a:solidFill>
              </a:rPr>
              <a:t>are 6 F’s in the sentence. </a:t>
            </a:r>
            <a:endParaRPr lang="en-US" dirty="0" smtClean="0"/>
          </a:p>
          <a:p>
            <a:pPr marL="6858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Finding </a:t>
            </a:r>
            <a:r>
              <a:rPr lang="en-US" dirty="0">
                <a:solidFill>
                  <a:srgbClr val="FF0000"/>
                </a:solidFill>
              </a:rPr>
              <a:t>3 of them is average. </a:t>
            </a:r>
            <a:endParaRPr lang="en-US" dirty="0" smtClean="0">
              <a:solidFill>
                <a:srgbClr val="FF0000"/>
              </a:solidFill>
            </a:endParaRPr>
          </a:p>
          <a:p>
            <a:pPr marL="6858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Spotting </a:t>
            </a:r>
            <a:r>
              <a:rPr lang="en-US" dirty="0">
                <a:solidFill>
                  <a:srgbClr val="FF0000"/>
                </a:solidFill>
              </a:rPr>
              <a:t>4 is above average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 marL="6858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If </a:t>
            </a:r>
            <a:r>
              <a:rPr lang="en-US" dirty="0">
                <a:solidFill>
                  <a:srgbClr val="FF0000"/>
                </a:solidFill>
              </a:rPr>
              <a:t>you got 5, you can brag to most anyone. </a:t>
            </a:r>
            <a:endParaRPr lang="en-US" dirty="0" smtClean="0">
              <a:solidFill>
                <a:srgbClr val="FF0000"/>
              </a:solidFill>
            </a:endParaRPr>
          </a:p>
          <a:p>
            <a:pPr marL="6858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If </a:t>
            </a:r>
            <a:r>
              <a:rPr lang="en-US" dirty="0">
                <a:solidFill>
                  <a:srgbClr val="FF0000"/>
                </a:solidFill>
              </a:rPr>
              <a:t>you </a:t>
            </a:r>
            <a:r>
              <a:rPr lang="en-US" dirty="0" smtClean="0">
                <a:solidFill>
                  <a:srgbClr val="FF0000"/>
                </a:solidFill>
              </a:rPr>
              <a:t>found all </a:t>
            </a:r>
            <a:r>
              <a:rPr lang="en-US" dirty="0">
                <a:solidFill>
                  <a:srgbClr val="FF0000"/>
                </a:solidFill>
              </a:rPr>
              <a:t>6, you’re a genius. </a:t>
            </a:r>
            <a:endParaRPr lang="en-US" dirty="0" smtClean="0">
              <a:solidFill>
                <a:srgbClr val="FF0000"/>
              </a:solidFill>
            </a:endParaRPr>
          </a:p>
          <a:p>
            <a:pPr marL="6858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Many </a:t>
            </a:r>
            <a:r>
              <a:rPr lang="en-US" dirty="0">
                <a:solidFill>
                  <a:srgbClr val="FF0000"/>
                </a:solidFill>
              </a:rPr>
              <a:t>people miss “OF.” The human brain tends to see V’s and not F’s</a:t>
            </a:r>
          </a:p>
        </p:txBody>
      </p:sp>
    </p:spTree>
    <p:extLst>
      <p:ext uri="{BB962C8B-B14F-4D97-AF65-F5344CB8AC3E}">
        <p14:creationId xmlns:p14="http://schemas.microsoft.com/office/powerpoint/2010/main" val="251149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“Simply Amazing” </a:t>
            </a:r>
            <a:br>
              <a:rPr lang="en-US" dirty="0" smtClean="0"/>
            </a:br>
            <a:r>
              <a:rPr lang="en-US" sz="2700" dirty="0">
                <a:solidFill>
                  <a:schemeClr val="tx1"/>
                </a:solidFill>
              </a:rPr>
              <a:t>Let’s read this </a:t>
            </a:r>
            <a:r>
              <a:rPr lang="en-US" sz="2700" dirty="0" smtClean="0">
                <a:solidFill>
                  <a:schemeClr val="tx1"/>
                </a:solidFill>
              </a:rPr>
              <a:t>passage together, aloud.</a:t>
            </a:r>
            <a:endParaRPr lang="en-US" sz="27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en-US" dirty="0" err="1" smtClean="0"/>
              <a:t>Aoccdrnig</a:t>
            </a:r>
            <a:r>
              <a:rPr lang="en-US" dirty="0" smtClean="0"/>
              <a:t> </a:t>
            </a:r>
            <a:r>
              <a:rPr lang="en-US" dirty="0"/>
              <a:t>to a </a:t>
            </a:r>
            <a:r>
              <a:rPr lang="en-US" dirty="0" err="1"/>
              <a:t>rsheearch</a:t>
            </a:r>
            <a:r>
              <a:rPr lang="en-US" dirty="0"/>
              <a:t> at </a:t>
            </a:r>
            <a:r>
              <a:rPr lang="en-US" dirty="0" err="1"/>
              <a:t>Cmabrigde</a:t>
            </a:r>
            <a:r>
              <a:rPr lang="en-US" dirty="0"/>
              <a:t> </a:t>
            </a:r>
            <a:r>
              <a:rPr lang="en-US" dirty="0" err="1"/>
              <a:t>Uinervtisy</a:t>
            </a:r>
            <a:r>
              <a:rPr lang="en-US" dirty="0"/>
              <a:t>, it </a:t>
            </a:r>
            <a:r>
              <a:rPr lang="en-US" dirty="0" err="1"/>
              <a:t>deosn’t</a:t>
            </a:r>
            <a:r>
              <a:rPr lang="en-US" dirty="0"/>
              <a:t> </a:t>
            </a:r>
            <a:r>
              <a:rPr lang="en-US" dirty="0" err="1"/>
              <a:t>mttaer</a:t>
            </a:r>
            <a:r>
              <a:rPr lang="en-US" dirty="0"/>
              <a:t> in what </a:t>
            </a:r>
            <a:r>
              <a:rPr lang="en-US" dirty="0" err="1"/>
              <a:t>oerdr</a:t>
            </a:r>
            <a:r>
              <a:rPr lang="en-US" dirty="0"/>
              <a:t> the </a:t>
            </a:r>
            <a:r>
              <a:rPr lang="en-US" dirty="0" err="1"/>
              <a:t>ltteers</a:t>
            </a:r>
            <a:r>
              <a:rPr lang="en-US" dirty="0"/>
              <a:t> in a </a:t>
            </a:r>
            <a:r>
              <a:rPr lang="en-US" dirty="0" err="1"/>
              <a:t>wrod</a:t>
            </a:r>
            <a:r>
              <a:rPr lang="en-US" dirty="0"/>
              <a:t> are, the </a:t>
            </a:r>
            <a:r>
              <a:rPr lang="en-US" dirty="0" err="1"/>
              <a:t>olny</a:t>
            </a:r>
            <a:r>
              <a:rPr lang="en-US" dirty="0"/>
              <a:t> </a:t>
            </a:r>
            <a:r>
              <a:rPr lang="en-US" dirty="0" err="1"/>
              <a:t>iprmoetnt</a:t>
            </a:r>
            <a:r>
              <a:rPr lang="en-US" dirty="0"/>
              <a:t> </a:t>
            </a:r>
            <a:r>
              <a:rPr lang="en-US" dirty="0" err="1"/>
              <a:t>tihng</a:t>
            </a:r>
            <a:r>
              <a:rPr lang="en-US" dirty="0"/>
              <a:t> is </a:t>
            </a:r>
            <a:r>
              <a:rPr lang="en-US" dirty="0" err="1"/>
              <a:t>taht</a:t>
            </a:r>
            <a:r>
              <a:rPr lang="en-US" dirty="0"/>
              <a:t> the </a:t>
            </a:r>
            <a:r>
              <a:rPr lang="en-US" dirty="0" err="1"/>
              <a:t>frist</a:t>
            </a:r>
            <a:r>
              <a:rPr lang="en-US" dirty="0"/>
              <a:t> and </a:t>
            </a:r>
            <a:r>
              <a:rPr lang="en-US" dirty="0" err="1"/>
              <a:t>lsat</a:t>
            </a:r>
            <a:r>
              <a:rPr lang="en-US" dirty="0"/>
              <a:t> </a:t>
            </a:r>
            <a:r>
              <a:rPr lang="en-US" dirty="0" err="1"/>
              <a:t>ltteer</a:t>
            </a:r>
            <a:r>
              <a:rPr lang="en-US" dirty="0"/>
              <a:t> be at the </a:t>
            </a:r>
            <a:r>
              <a:rPr lang="en-US" dirty="0" err="1"/>
              <a:t>rghit</a:t>
            </a:r>
            <a:r>
              <a:rPr lang="en-US" dirty="0"/>
              <a:t> </a:t>
            </a:r>
            <a:r>
              <a:rPr lang="en-US" dirty="0" err="1"/>
              <a:t>pclae</a:t>
            </a:r>
            <a:r>
              <a:rPr lang="en-US" dirty="0"/>
              <a:t>. The </a:t>
            </a:r>
            <a:r>
              <a:rPr lang="en-US" dirty="0" err="1"/>
              <a:t>rset</a:t>
            </a:r>
            <a:r>
              <a:rPr lang="en-US" dirty="0"/>
              <a:t> can be a total </a:t>
            </a:r>
            <a:r>
              <a:rPr lang="en-US" dirty="0" err="1"/>
              <a:t>mses</a:t>
            </a:r>
            <a:r>
              <a:rPr lang="en-US" dirty="0"/>
              <a:t> and you can </a:t>
            </a:r>
            <a:r>
              <a:rPr lang="en-US" dirty="0" err="1"/>
              <a:t>sitll</a:t>
            </a:r>
            <a:r>
              <a:rPr lang="en-US" dirty="0"/>
              <a:t> </a:t>
            </a:r>
            <a:r>
              <a:rPr lang="en-US" dirty="0" err="1"/>
              <a:t>raed</a:t>
            </a:r>
            <a:r>
              <a:rPr lang="en-US" dirty="0"/>
              <a:t> it </a:t>
            </a:r>
            <a:r>
              <a:rPr lang="en-US" dirty="0" err="1"/>
              <a:t>wouthit</a:t>
            </a:r>
            <a:r>
              <a:rPr lang="en-US" dirty="0"/>
              <a:t> problem. </a:t>
            </a:r>
            <a:r>
              <a:rPr lang="en-US" dirty="0" err="1"/>
              <a:t>Tihs</a:t>
            </a:r>
            <a:r>
              <a:rPr lang="en-US" dirty="0"/>
              <a:t> is </a:t>
            </a:r>
            <a:r>
              <a:rPr lang="en-US" dirty="0" err="1"/>
              <a:t>bcuseae</a:t>
            </a:r>
            <a:r>
              <a:rPr lang="en-US" dirty="0"/>
              <a:t> the </a:t>
            </a:r>
            <a:r>
              <a:rPr lang="en-US" dirty="0" err="1"/>
              <a:t>huamn</a:t>
            </a:r>
            <a:r>
              <a:rPr lang="en-US" dirty="0"/>
              <a:t> </a:t>
            </a:r>
            <a:r>
              <a:rPr lang="en-US" dirty="0" err="1"/>
              <a:t>mnid</a:t>
            </a:r>
            <a:r>
              <a:rPr lang="en-US" dirty="0"/>
              <a:t> </a:t>
            </a:r>
            <a:r>
              <a:rPr lang="en-US" dirty="0" err="1"/>
              <a:t>deos</a:t>
            </a:r>
            <a:r>
              <a:rPr lang="en-US" dirty="0"/>
              <a:t> not </a:t>
            </a:r>
            <a:r>
              <a:rPr lang="en-US" dirty="0" err="1"/>
              <a:t>raed</a:t>
            </a:r>
            <a:r>
              <a:rPr lang="en-US" dirty="0"/>
              <a:t> </a:t>
            </a:r>
            <a:r>
              <a:rPr lang="en-US" dirty="0" err="1"/>
              <a:t>ervey</a:t>
            </a:r>
            <a:r>
              <a:rPr lang="en-US" dirty="0"/>
              <a:t> </a:t>
            </a:r>
            <a:r>
              <a:rPr lang="en-US" dirty="0" err="1"/>
              <a:t>lteter</a:t>
            </a:r>
            <a:r>
              <a:rPr lang="en-US" dirty="0"/>
              <a:t> by </a:t>
            </a:r>
            <a:r>
              <a:rPr lang="en-US" dirty="0" err="1"/>
              <a:t>istlef</a:t>
            </a:r>
            <a:r>
              <a:rPr lang="en-US" dirty="0"/>
              <a:t>, but the </a:t>
            </a:r>
            <a:r>
              <a:rPr lang="en-US" dirty="0" err="1"/>
              <a:t>wrod</a:t>
            </a:r>
            <a:r>
              <a:rPr lang="en-US" dirty="0"/>
              <a:t> as a </a:t>
            </a:r>
            <a:r>
              <a:rPr lang="en-US" dirty="0" err="1"/>
              <a:t>wlohe</a:t>
            </a:r>
            <a:r>
              <a:rPr lang="en-US" dirty="0"/>
              <a:t>. </a:t>
            </a:r>
            <a:endParaRPr lang="en-US" dirty="0" smtClean="0"/>
          </a:p>
          <a:p>
            <a:pPr marL="68580" indent="0">
              <a:buNone/>
            </a:pPr>
            <a:r>
              <a:rPr lang="en-US" dirty="0" err="1" smtClean="0"/>
              <a:t>Smiply</a:t>
            </a:r>
            <a:r>
              <a:rPr lang="en-US" dirty="0" smtClean="0"/>
              <a:t> </a:t>
            </a:r>
            <a:r>
              <a:rPr lang="en-US" dirty="0" err="1"/>
              <a:t>amzanig</a:t>
            </a:r>
            <a:r>
              <a:rPr lang="en-US" dirty="0"/>
              <a:t>, huh?</a:t>
            </a:r>
          </a:p>
        </p:txBody>
      </p:sp>
    </p:spTree>
    <p:extLst>
      <p:ext uri="{BB962C8B-B14F-4D97-AF65-F5344CB8AC3E}">
        <p14:creationId xmlns:p14="http://schemas.microsoft.com/office/powerpoint/2010/main" val="145335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Flowers for Algernon </a:t>
            </a:r>
            <a:r>
              <a:rPr lang="en-US" b="1" dirty="0" smtClean="0"/>
              <a:t>Vocabulary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3"/>
            <a:ext cx="6777317" cy="724348"/>
          </a:xfrm>
        </p:spPr>
        <p:txBody>
          <a:bodyPr>
            <a:normAutofit fontScale="77500" lnSpcReduction="20000"/>
          </a:bodyPr>
          <a:lstStyle/>
          <a:p>
            <a:pPr marL="68580" indent="0">
              <a:buNone/>
            </a:pPr>
            <a:r>
              <a:rPr lang="en-US" sz="2000" dirty="0" smtClean="0"/>
              <a:t>Write down the following words on loose leaf and follow the “table” guidelines (next page)for completion of the vocabulary work. </a:t>
            </a:r>
            <a:r>
              <a:rPr lang="en-US" sz="2000" b="1" u="sng" dirty="0" smtClean="0"/>
              <a:t>This will be due when you walk through the door tomorrow.</a:t>
            </a:r>
          </a:p>
          <a:p>
            <a:pPr marL="68580" indent="0">
              <a:buNone/>
            </a:pPr>
            <a:endParaRPr lang="en-US" sz="2000" dirty="0"/>
          </a:p>
          <a:p>
            <a:pPr marL="68580" indent="0">
              <a:buNone/>
            </a:pPr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1066800" y="3200400"/>
            <a:ext cx="198120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sz="2000" dirty="0" smtClean="0"/>
              <a:t>Sensation</a:t>
            </a:r>
          </a:p>
          <a:p>
            <a:r>
              <a:rPr lang="en-US" sz="2000" dirty="0" smtClean="0"/>
              <a:t>Specialization</a:t>
            </a:r>
          </a:p>
          <a:p>
            <a:r>
              <a:rPr lang="en-US" sz="2000" dirty="0" smtClean="0"/>
              <a:t>Proportional</a:t>
            </a:r>
          </a:p>
          <a:p>
            <a:r>
              <a:rPr lang="en-US" sz="2000" dirty="0" smtClean="0"/>
              <a:t>Motivation</a:t>
            </a:r>
          </a:p>
          <a:p>
            <a:r>
              <a:rPr lang="en-US" sz="2000" dirty="0" smtClean="0"/>
              <a:t>Conscious (n)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3308930" y="3221299"/>
            <a:ext cx="217747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sz="2000" dirty="0" smtClean="0"/>
              <a:t>Assimilate</a:t>
            </a:r>
          </a:p>
          <a:p>
            <a:r>
              <a:rPr lang="en-US" sz="2000" dirty="0" smtClean="0"/>
              <a:t>Integrate</a:t>
            </a:r>
          </a:p>
          <a:p>
            <a:r>
              <a:rPr lang="en-US" sz="2000" dirty="0" smtClean="0"/>
              <a:t>Documentation</a:t>
            </a:r>
          </a:p>
          <a:p>
            <a:r>
              <a:rPr lang="en-US" sz="2000" dirty="0" smtClean="0"/>
              <a:t>Absurd</a:t>
            </a:r>
          </a:p>
          <a:p>
            <a:r>
              <a:rPr lang="en-US" sz="2000" dirty="0" smtClean="0"/>
              <a:t>Refute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15000" y="3505200"/>
            <a:ext cx="198120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Impair</a:t>
            </a:r>
          </a:p>
          <a:p>
            <a:r>
              <a:rPr lang="en-US" sz="2000" dirty="0" smtClean="0"/>
              <a:t>Intellect</a:t>
            </a:r>
          </a:p>
          <a:p>
            <a:r>
              <a:rPr lang="en-US" sz="2000" dirty="0" smtClean="0"/>
              <a:t>Justified</a:t>
            </a:r>
          </a:p>
          <a:p>
            <a:r>
              <a:rPr lang="en-US" sz="2000" dirty="0" smtClean="0"/>
              <a:t>Tendency</a:t>
            </a:r>
          </a:p>
          <a:p>
            <a:r>
              <a:rPr lang="en-US" sz="2000" dirty="0" smtClean="0"/>
              <a:t>Observation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9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 Format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6080326"/>
              </p:ext>
            </p:extLst>
          </p:nvPr>
        </p:nvGraphicFramePr>
        <p:xfrm>
          <a:off x="1042988" y="2362200"/>
          <a:ext cx="6858000" cy="32769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6812"/>
                <a:gridCol w="1256262"/>
                <a:gridCol w="1609073"/>
                <a:gridCol w="1478065"/>
                <a:gridCol w="1347788"/>
              </a:tblGrid>
              <a:tr h="8127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</a:rPr>
                        <a:t>Word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</a:rPr>
                        <a:t>Part of Speech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</a:rPr>
                        <a:t>Definition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</a:rPr>
                        <a:t>Synonym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Sentence using the word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1" marR="56791" marT="0" marB="0"/>
                </a:tc>
              </a:tr>
              <a:tr h="3638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1" marR="56791" marT="0" marB="0"/>
                </a:tc>
              </a:tr>
              <a:tr h="32602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1" marR="56791" marT="0" marB="0"/>
                </a:tc>
              </a:tr>
              <a:tr h="32602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1" marR="56791" marT="0" marB="0"/>
                </a:tc>
              </a:tr>
              <a:tr h="2786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1" marR="56791" marT="0" marB="0"/>
                </a:tc>
              </a:tr>
              <a:tr h="2786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1" marR="56791" marT="0" marB="0"/>
                </a:tc>
              </a:tr>
              <a:tr h="32602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1" marR="56791" marT="0" marB="0"/>
                </a:tc>
              </a:tr>
              <a:tr h="32602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1" marR="5679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467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743</TotalTime>
  <Words>341</Words>
  <Application>Microsoft Office PowerPoint</Application>
  <PresentationFormat>On-screen Show (4:3)</PresentationFormat>
  <Paragraphs>97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Austin</vt:lpstr>
      <vt:lpstr>“Flowers for Algernon”– Pre-Reading and Vocabulary </vt:lpstr>
      <vt:lpstr>Pre-Reading Activity #1</vt:lpstr>
      <vt:lpstr>Pre-Reading Activity #2 Smart Test </vt:lpstr>
      <vt:lpstr>Smart Test”-Answers </vt:lpstr>
      <vt:lpstr>“Simply Amazing”  Let’s read this passage together, aloud.</vt:lpstr>
      <vt:lpstr>Flowers for Algernon Vocabulary</vt:lpstr>
      <vt:lpstr>Vocabulary Format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“Flowers for Algernon”–Pre-Reading</dc:title>
  <dc:creator>Windows User</dc:creator>
  <cp:lastModifiedBy>Windows User</cp:lastModifiedBy>
  <cp:revision>15</cp:revision>
  <dcterms:created xsi:type="dcterms:W3CDTF">2020-02-12T15:23:48Z</dcterms:created>
  <dcterms:modified xsi:type="dcterms:W3CDTF">2020-02-25T15:14:35Z</dcterms:modified>
</cp:coreProperties>
</file>