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0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1" r:id="rId20"/>
    <p:sldId id="267" r:id="rId21"/>
    <p:sldId id="268" r:id="rId22"/>
    <p:sldId id="272" r:id="rId23"/>
    <p:sldId id="273" r:id="rId24"/>
    <p:sldId id="274" r:id="rId25"/>
    <p:sldId id="269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58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5A6AB-71E4-463D-BB88-1A8C3714CD1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563B1-27E4-4FC2-9DBF-C0A76D03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71E012-154D-4A0E-915D-F5DC7C61FBB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83F533-5372-4B79-AEA9-916B6699F19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59A62D-D9C7-4A5F-AC41-BDD2EF90D56E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DDEE-5CFF-408D-9037-00DF5E10D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B1F0-3804-47B3-85D7-25341B6B6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7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3254-7632-4EF6-A980-815CA77C7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2010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3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E727-C66E-4B85-98F1-E82C586220B5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7B39-5704-4743-A1C1-66CAE5F2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288" y="0"/>
            <a:ext cx="6324601" cy="1752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latin typeface="Elephant" pitchFamily="18" charset="0"/>
              </a:rPr>
              <a:t>Chapter 30:</a:t>
            </a:r>
            <a:r>
              <a:rPr lang="en-US" altLang="en-US" sz="3600" u="sng" smtClean="0">
                <a:latin typeface="Elephant" pitchFamily="18" charset="0"/>
              </a:rPr>
              <a:t/>
            </a:r>
            <a:br>
              <a:rPr lang="en-US" altLang="en-US" sz="3600" u="sng" smtClean="0">
                <a:latin typeface="Elephant" pitchFamily="18" charset="0"/>
              </a:rPr>
            </a:br>
            <a:r>
              <a:rPr lang="en-US" altLang="en-US" sz="3600" smtClean="0">
                <a:latin typeface="Elephant" pitchFamily="18" charset="0"/>
              </a:rPr>
              <a:t> Revolution &amp; Nationalism</a:t>
            </a:r>
            <a:br>
              <a:rPr lang="en-US" altLang="en-US" sz="3600" smtClean="0">
                <a:latin typeface="Elephant" pitchFamily="18" charset="0"/>
              </a:rPr>
            </a:br>
            <a:r>
              <a:rPr lang="en-US" altLang="en-US" sz="3600" smtClean="0">
                <a:latin typeface="Elephant" pitchFamily="18" charset="0"/>
              </a:rPr>
              <a:t>(1900-1939)</a:t>
            </a:r>
          </a:p>
        </p:txBody>
      </p:sp>
      <p:pic>
        <p:nvPicPr>
          <p:cNvPr id="23555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37036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733800"/>
            <a:ext cx="44624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7938"/>
            <a:ext cx="36242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C:\Users\Erin\AppData\Local\Microsoft\Windows\Temporary Internet Files\Content.IE5\I7HRAC51\russi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76200"/>
            <a:ext cx="1438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4800"/>
            <a:ext cx="4365625" cy="5186363"/>
          </a:xfrm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5052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2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925" y="3505200"/>
            <a:ext cx="2505075" cy="762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Elephant" pitchFamily="18" charset="0"/>
              </a:rPr>
              <a:t>Russia Industrializes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8600"/>
            <a:ext cx="6858000" cy="644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u="sng" smtClean="0">
                <a:latin typeface="Footlight MT Light" pitchFamily="18" charset="0"/>
              </a:rPr>
              <a:t>Rapid industrialization</a:t>
            </a:r>
            <a:r>
              <a:rPr lang="en-US" altLang="en-US" sz="2400" smtClean="0">
                <a:latin typeface="Footlight MT Light" pitchFamily="18" charset="0"/>
              </a:rPr>
              <a:t> changed the Russian economy.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The number of factories more than doubled from 1863-1900, but Russia was still behind Western Europe.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In the 1890s, Nicholas II’s most capable minister launched a new program.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To finance the build up of Russian industries, </a:t>
            </a:r>
            <a:r>
              <a:rPr lang="en-US" altLang="en-US" sz="2400" u="sng" smtClean="0">
                <a:latin typeface="Footlight MT Light" pitchFamily="18" charset="0"/>
              </a:rPr>
              <a:t>the government sought foreign investment &amp; raised taxes</a:t>
            </a:r>
            <a:r>
              <a:rPr lang="en-US" altLang="en-US" sz="2400" smtClean="0">
                <a:latin typeface="Footlight MT Light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These steps boosted the growth of heavy industry, particularly steel.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By 1900, Russia was the world’s fourth largest steel producer.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In 1891, work began on the world’s longest continuous rail line: </a:t>
            </a:r>
            <a:r>
              <a:rPr lang="en-US" altLang="en-US" sz="2400" u="sng" smtClean="0">
                <a:latin typeface="Footlight MT Light" pitchFamily="18" charset="0"/>
              </a:rPr>
              <a:t>the Trans-Siberian Railway</a:t>
            </a:r>
            <a:r>
              <a:rPr lang="en-US" altLang="en-US" sz="2400" smtClean="0">
                <a:latin typeface="Footlight MT Light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The railway was not complete until 1916.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It connected European Russia in the west with Russian ports on the Pacific Ocean in the east.</a:t>
            </a:r>
          </a:p>
        </p:txBody>
      </p:sp>
      <p:pic>
        <p:nvPicPr>
          <p:cNvPr id="46084" name="Picture 4" descr="220px-Magnitogorsk_steel_production_facility_1930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28600"/>
            <a:ext cx="1846263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6" descr="map-russia-transsiberian-462_custom-be08395a41e1931f4972fb7ca290527179ae9954-s6-c30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1300" y="5105400"/>
            <a:ext cx="2540000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Elephant" pitchFamily="18" charset="0"/>
              </a:rPr>
              <a:t>The Revolutionary Movement Grows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6400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The growth of factories brought new problems to Russia: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poor working conditions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low wages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child labor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government outlawing trade unions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Workers organized strikes.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Several revolutionary movements began to grow and compete for power.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latin typeface="Footlight MT Light" panose="0204060206030A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u="sng" dirty="0" smtClean="0">
                <a:latin typeface="Footlight MT Light" panose="0204060206030A020304" pitchFamily="18" charset="0"/>
              </a:rPr>
              <a:t>Karl Marx</a:t>
            </a:r>
            <a:r>
              <a:rPr lang="en-US" altLang="en-US" sz="2400" dirty="0" smtClean="0">
                <a:latin typeface="Footlight MT Light" panose="0204060206030A020304" pitchFamily="18" charset="0"/>
              </a:rPr>
              <a:t> established a following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They believed the industrial class of workers would overthrow the czar.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These workers would then form “a dictatorship of the proletariat.”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Footlight MT Light" panose="0204060206030A020304" pitchFamily="18" charset="0"/>
              </a:rPr>
              <a:t>This meant the </a:t>
            </a:r>
            <a:r>
              <a:rPr lang="en-US" altLang="en-US" sz="2400" b="1" u="sng" dirty="0" smtClean="0">
                <a:latin typeface="Footlight MT Light" panose="0204060206030A020304" pitchFamily="18" charset="0"/>
              </a:rPr>
              <a:t>proletariat</a:t>
            </a:r>
            <a:r>
              <a:rPr lang="en-US" altLang="en-US" sz="2400" dirty="0" smtClean="0">
                <a:latin typeface="Footlight MT Light" panose="0204060206030A020304" pitchFamily="18" charset="0"/>
              </a:rPr>
              <a:t>- workers- would rule the country.</a:t>
            </a:r>
          </a:p>
        </p:txBody>
      </p:sp>
      <p:pic>
        <p:nvPicPr>
          <p:cNvPr id="47108" name="Picture 4" descr="Karl_Marx_0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95400"/>
            <a:ext cx="2570163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Elephant" pitchFamily="18" charset="0"/>
              </a:rPr>
              <a:t>Mensheviks, Bolsheviks, &amp; Lenin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685800"/>
            <a:ext cx="58674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In 1903, Russian </a:t>
            </a:r>
            <a:r>
              <a:rPr lang="en-US" altLang="en-US" sz="2100" b="1" u="sng" dirty="0" smtClean="0">
                <a:latin typeface="Footlight MT Light" panose="0204060206030A020304" pitchFamily="18" charset="0"/>
              </a:rPr>
              <a:t>Marxists</a:t>
            </a:r>
            <a:r>
              <a:rPr lang="en-US" altLang="en-US" sz="2100" dirty="0" smtClean="0">
                <a:latin typeface="Footlight MT Light" panose="0204060206030A020304" pitchFamily="18" charset="0"/>
              </a:rPr>
              <a:t> split into two groups over revolutionary tactics.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moderate Mensheviks wanted a broad base of popular support for the revolution</a:t>
            </a:r>
            <a:endParaRPr lang="en-US" altLang="en-US" sz="2100" dirty="0">
              <a:latin typeface="Footlight MT Light" panose="0204060206030A020304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more radical </a:t>
            </a:r>
            <a:r>
              <a:rPr lang="en-US" altLang="en-US" sz="2100" b="1" u="sng" dirty="0" smtClean="0">
                <a:latin typeface="Footlight MT Light" panose="0204060206030A020304" pitchFamily="18" charset="0"/>
              </a:rPr>
              <a:t>Bolsheviks</a:t>
            </a:r>
            <a:r>
              <a:rPr lang="en-US" altLang="en-US" sz="2100" dirty="0" smtClean="0">
                <a:latin typeface="Footlight MT Light" panose="0204060206030A020304" pitchFamily="18" charset="0"/>
              </a:rPr>
              <a:t> supported a small number of committed revolutionaries willing to sacrifice everything for change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100" dirty="0" smtClean="0">
              <a:latin typeface="Footlight MT Light" panose="0204060206030A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The </a:t>
            </a:r>
            <a:r>
              <a:rPr lang="en-US" altLang="en-US" sz="2100" u="sng" dirty="0" smtClean="0">
                <a:latin typeface="Footlight MT Light" panose="0204060206030A020304" pitchFamily="18" charset="0"/>
              </a:rPr>
              <a:t>majority leader of the Bolsheviks </a:t>
            </a:r>
            <a:r>
              <a:rPr lang="en-US" altLang="en-US" sz="2100" dirty="0" smtClean="0">
                <a:latin typeface="Footlight MT Light" panose="0204060206030A020304" pitchFamily="18" charset="0"/>
              </a:rPr>
              <a:t>was Vladimir </a:t>
            </a:r>
            <a:r>
              <a:rPr lang="en-US" altLang="en-US" sz="2100" dirty="0" err="1" smtClean="0">
                <a:latin typeface="Footlight MT Light" panose="0204060206030A020304" pitchFamily="18" charset="0"/>
              </a:rPr>
              <a:t>Ilyich</a:t>
            </a:r>
            <a:r>
              <a:rPr lang="en-US" altLang="en-US" sz="2100" dirty="0" smtClean="0">
                <a:latin typeface="Footlight MT Light" panose="0204060206030A020304" pitchFamily="18" charset="0"/>
              </a:rPr>
              <a:t> Ulyanov. He adopted the last name of </a:t>
            </a:r>
            <a:r>
              <a:rPr lang="en-US" altLang="en-US" sz="2100" b="1" u="sng" dirty="0" smtClean="0">
                <a:latin typeface="Footlight MT Light" panose="0204060206030A020304" pitchFamily="18" charset="0"/>
              </a:rPr>
              <a:t>Lenin</a:t>
            </a:r>
            <a:r>
              <a:rPr lang="en-US" altLang="en-US" sz="2100" dirty="0" smtClean="0">
                <a:latin typeface="Footlight MT Light" panose="0204060206030A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b="1" u="sng" dirty="0" smtClean="0">
                <a:latin typeface="Footlight MT Light" panose="0204060206030A020304" pitchFamily="18" charset="0"/>
              </a:rPr>
              <a:t>Vladimir Lenin </a:t>
            </a:r>
            <a:r>
              <a:rPr lang="en-US" altLang="en-US" sz="2100" dirty="0" smtClean="0">
                <a:latin typeface="Footlight MT Light" panose="0204060206030A020304" pitchFamily="18" charset="0"/>
              </a:rPr>
              <a:t>had an engaging personality, was an excellent organizer, &amp; was very ruthless.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These traits helped him gain control of the Bolsheviks.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In the early 1900s, Lenin fled to western Europe to avoid arrest by the czarist regime.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 smtClean="0">
                <a:latin typeface="Footlight MT Light" panose="0204060206030A020304" pitchFamily="18" charset="0"/>
              </a:rPr>
              <a:t>For there he maintained contact with other Bolsheviks and waited until he could return safely to Russia.</a:t>
            </a:r>
          </a:p>
        </p:txBody>
      </p:sp>
      <p:pic>
        <p:nvPicPr>
          <p:cNvPr id="48132" name="Picture 4" descr="Lenin_C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762000"/>
            <a:ext cx="3248025" cy="481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1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latin typeface="Elephant" pitchFamily="18" charset="0"/>
              </a:rPr>
              <a:t>Crisis at Home and Abroad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8839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latin typeface="Footlight MT Light" panose="0204060206030A020304" pitchFamily="18" charset="0"/>
              </a:rPr>
              <a:t>Between 1904 and 1917, Russia faced a series of crises that showed the czar’s weakness &amp; paved the way for revolution.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3600" dirty="0" smtClean="0">
                <a:latin typeface="Footlight MT Light" panose="0204060206030A020304" pitchFamily="18" charset="0"/>
              </a:rPr>
              <a:t>a.) The Russo-Japanese War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3600" dirty="0" smtClean="0">
                <a:latin typeface="Footlight MT Light" panose="0204060206030A020304" pitchFamily="18" charset="0"/>
              </a:rPr>
              <a:t>b.) Bloody Sunday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3600" dirty="0" smtClean="0">
                <a:latin typeface="Footlight MT Light" panose="0204060206030A020304" pitchFamily="18" charset="0"/>
              </a:rPr>
              <a:t>c.) World War I</a:t>
            </a:r>
          </a:p>
        </p:txBody>
      </p:sp>
      <p:pic>
        <p:nvPicPr>
          <p:cNvPr id="49156" name="Picture 4" descr="Russian-revolution-2gt3nc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3276600"/>
            <a:ext cx="5024438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611188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Elephant" pitchFamily="18" charset="0"/>
              </a:rPr>
              <a:t>The Russo-Japanese War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0292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In the late 1800s, Russia &amp; Japan competed for control of Korea &amp; Manchuria.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The two nations signed a series of agreements over the territories, but Russia broke them.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Japan retaliated by attacking the Russians.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News of repeated Russian losses sparked unrest at home and led to a revolt in the midst of the war.</a:t>
            </a:r>
          </a:p>
        </p:txBody>
      </p:sp>
      <p:pic>
        <p:nvPicPr>
          <p:cNvPr id="50180" name="Picture 4" descr="800px-Assaut-Kin-Tchéou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95400"/>
            <a:ext cx="4067175" cy="2989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3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52400"/>
            <a:ext cx="4648200" cy="17526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Elephant" pitchFamily="18" charset="0"/>
              </a:rPr>
              <a:t>Bloody Sunday: </a:t>
            </a:r>
            <a:br>
              <a:rPr lang="en-US" altLang="en-US" sz="3600" b="1" smtClean="0">
                <a:latin typeface="Elephant" pitchFamily="18" charset="0"/>
              </a:rPr>
            </a:br>
            <a:r>
              <a:rPr lang="en-US" altLang="en-US" sz="3600" b="1" smtClean="0">
                <a:latin typeface="Elephant" pitchFamily="18" charset="0"/>
              </a:rPr>
              <a:t>The Revolution of 1905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"/>
            <a:ext cx="4953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On January 22, 1905, about 200,000 workers and their families approached the czar’s Winter Palace in St. Petersburg.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They petitioned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better working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more personal freedom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an elected national legislature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Nicholas II’s generals ordered soldiers to fire on the crowd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more than 1000 were wounded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several hundred were killed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latin typeface="Footlight MT Light" pitchFamily="18" charset="0"/>
              </a:rPr>
              <a:t>Bloody Sunday </a:t>
            </a:r>
            <a:r>
              <a:rPr lang="en-US" altLang="en-US" sz="2200" i="1" smtClean="0">
                <a:latin typeface="Footlight MT Light" pitchFamily="18" charset="0"/>
              </a:rPr>
              <a:t>provoked</a:t>
            </a:r>
            <a:r>
              <a:rPr lang="en-US" altLang="en-US" sz="2200" smtClean="0">
                <a:latin typeface="Footlight MT Light" pitchFamily="18" charset="0"/>
              </a:rPr>
              <a:t> a wave of strikes &amp; violence that spread across the country.</a:t>
            </a:r>
          </a:p>
        </p:txBody>
      </p:sp>
      <p:pic>
        <p:nvPicPr>
          <p:cNvPr id="51204" name="Picture 4" descr="bloody_sunday_-_russia_-_190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695700" cy="246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236538" y="4724400"/>
            <a:ext cx="87550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>
                <a:latin typeface="Footlight MT Light" pitchFamily="18" charset="0"/>
              </a:rPr>
              <a:t>In October 1905, Nicholas promised more freedom &amp; approved the creation of the </a:t>
            </a:r>
            <a:r>
              <a:rPr lang="en-US" altLang="en-US" sz="2400" b="1" u="sng">
                <a:latin typeface="Footlight MT Light" pitchFamily="18" charset="0"/>
              </a:rPr>
              <a:t>Duma</a:t>
            </a:r>
            <a:r>
              <a:rPr lang="en-US" altLang="en-US" sz="2400">
                <a:latin typeface="Footlight MT Light" pitchFamily="18" charset="0"/>
              </a:rPr>
              <a:t>- </a:t>
            </a:r>
            <a:r>
              <a:rPr lang="en-US" altLang="en-US" sz="2400" u="sng">
                <a:latin typeface="Footlight MT Light" pitchFamily="18" charset="0"/>
              </a:rPr>
              <a:t>Russia’s first parliament</a:t>
            </a:r>
            <a:r>
              <a:rPr lang="en-US" altLang="en-US" sz="2400">
                <a:latin typeface="Footlight MT Light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>
                <a:latin typeface="Footlight MT Light" pitchFamily="18" charset="0"/>
              </a:rPr>
              <a:t>The first Duma met in May 1906 and its leaders wanted Russia to become a constitutional monarchy like Britain.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>
                <a:latin typeface="Footlight MT Light" pitchFamily="18" charset="0"/>
              </a:rPr>
              <a:t>But because he was hesitant to share power, the czar dissolved the Duma after 10 weeks.</a:t>
            </a:r>
          </a:p>
        </p:txBody>
      </p:sp>
    </p:spTree>
    <p:extLst>
      <p:ext uri="{BB962C8B-B14F-4D97-AF65-F5344CB8AC3E}">
        <p14:creationId xmlns:p14="http://schemas.microsoft.com/office/powerpoint/2010/main" val="8275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762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Elephant" pitchFamily="18" charset="0"/>
              </a:rPr>
              <a:t>World War I: The Final Blow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762000"/>
            <a:ext cx="464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Footlight MT Light" pitchFamily="18" charset="0"/>
              </a:rPr>
              <a:t>In 1914, Nicholas II made the decision to drag Russia into WWI.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Footlight MT Light" pitchFamily="18" charset="0"/>
              </a:rPr>
              <a:t>Russia was unprepared for war financially.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Footlight MT Light" pitchFamily="18" charset="0"/>
              </a:rPr>
              <a:t>With weak generals and poorly trained troops, it was no match for the Germans.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Footlight MT Light" pitchFamily="18" charset="0"/>
              </a:rPr>
              <a:t>Before a year had passed more than 4 million Russian soldiers had been killed, wounded, or taken prisoner.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Footlight MT Light" pitchFamily="18" charset="0"/>
              </a:rPr>
              <a:t>Russia’s involvement in WWI revealed the weakness of czarist rule and military leadership.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latin typeface="Footlight MT Light" pitchFamily="18" charset="0"/>
              </a:rPr>
              <a:t>By 1917, the Russian will to continue fighting in the war had disappeared.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Footlight MT Light" pitchFamily="18" charset="0"/>
            </a:endParaRPr>
          </a:p>
        </p:txBody>
      </p:sp>
      <p:pic>
        <p:nvPicPr>
          <p:cNvPr id="52228" name="Picture 4" descr="RIAN_0041228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14400"/>
            <a:ext cx="4446588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6" descr="russian-trenche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3581400"/>
            <a:ext cx="4381500" cy="321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400" b="1" smtClean="0">
                <a:latin typeface="Elephant" pitchFamily="18" charset="0"/>
              </a:rPr>
              <a:t>Trouble at the War Front &amp; Home Front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565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Footlight MT Light" pitchFamily="18" charset="0"/>
              </a:rPr>
              <a:t>Meanwhile on the war front Russian troops mutinied, deserted, or ignored orders.</a:t>
            </a:r>
          </a:p>
          <a:p>
            <a:pPr eaLnBrk="1" hangingPunct="1"/>
            <a:r>
              <a:rPr lang="en-US" altLang="en-US" sz="2800" smtClean="0">
                <a:latin typeface="Footlight MT Light" pitchFamily="18" charset="0"/>
              </a:rPr>
              <a:t>On the home front, food and fuel supplies were dwindling and prices were inflated.</a:t>
            </a:r>
          </a:p>
          <a:p>
            <a:pPr eaLnBrk="1" hangingPunct="1"/>
            <a:r>
              <a:rPr lang="en-US" altLang="en-US" sz="2800" smtClean="0">
                <a:latin typeface="Footlight MT Light" pitchFamily="18" charset="0"/>
              </a:rPr>
              <a:t>People from all classes wanted change and to end the war.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181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>
                <a:latin typeface="Elephant" pitchFamily="18" charset="0"/>
              </a:rPr>
              <a:t>The March Revolution Questions</a:t>
            </a:r>
            <a:endParaRPr lang="en-US" altLang="en-US" sz="4000" smtClean="0">
              <a:latin typeface="Elephant" pitchFamily="18" charset="0"/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609600"/>
            <a:ext cx="8915400" cy="61722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sz="2800" u="sng" smtClean="0">
                <a:latin typeface="Footlight MT Light" pitchFamily="18" charset="0"/>
              </a:rPr>
              <a:t>Directions</a:t>
            </a:r>
            <a:r>
              <a:rPr lang="en-US" altLang="en-US" sz="2800" smtClean="0">
                <a:latin typeface="Footlight MT Light" pitchFamily="18" charset="0"/>
              </a:rPr>
              <a:t>: on p. 18 of your notebooks answer the following questions in complete sentences (pages 869-873)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1.) Summarize what happened with the March Revolution discussed on pages 869-870.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2.) What happened to the provisional government? Which person now takes over?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3.) What groups made up the Red Army &amp; the White Army?  What desire united the White Army?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4.) What did the Bolsheviks rename their party to? Why did they rename it that?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5.) Which events of the czarist rule do </a:t>
            </a:r>
            <a:r>
              <a:rPr lang="en-US" altLang="en-US" u="sng" smtClean="0">
                <a:latin typeface="Footlight MT Light" pitchFamily="18" charset="0"/>
              </a:rPr>
              <a:t>you</a:t>
            </a:r>
            <a:r>
              <a:rPr lang="en-US" altLang="en-US" smtClean="0">
                <a:latin typeface="Footlight MT Light" pitchFamily="18" charset="0"/>
              </a:rPr>
              <a:t> think was most responsible for the fall of the czar?</a:t>
            </a:r>
          </a:p>
        </p:txBody>
      </p:sp>
    </p:spTree>
    <p:extLst>
      <p:ext uri="{BB962C8B-B14F-4D97-AF65-F5344CB8AC3E}">
        <p14:creationId xmlns:p14="http://schemas.microsoft.com/office/powerpoint/2010/main" val="18149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95250" y="76200"/>
            <a:ext cx="89916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 smtClean="0">
                <a:solidFill>
                  <a:srgbClr val="002060"/>
                </a:solidFill>
                <a:latin typeface="Elephant" pitchFamily="18" charset="0"/>
              </a:rPr>
              <a:t>Chapter 30 Russia Revolution Vocabulary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4495800" cy="5562600"/>
          </a:xfrm>
        </p:spPr>
        <p:txBody>
          <a:bodyPr anchor="t"/>
          <a:lstStyle/>
          <a:p>
            <a:r>
              <a:rPr lang="en-US" altLang="en-US" smtClean="0">
                <a:latin typeface="Footlight MT Light" pitchFamily="18" charset="0"/>
              </a:rPr>
              <a:t>Your Table of Contents (TOC) MUST be updated with each assignment.</a:t>
            </a:r>
            <a:br>
              <a:rPr lang="en-US" altLang="en-US" smtClean="0">
                <a:latin typeface="Footlight MT Light" pitchFamily="18" charset="0"/>
              </a:rPr>
            </a:br>
            <a:endParaRPr lang="en-US" altLang="en-US" smtClean="0"/>
          </a:p>
        </p:txBody>
      </p:sp>
      <p:pic>
        <p:nvPicPr>
          <p:cNvPr id="36868" name="Picture 5" descr="C:\Users\connore\AppData\Local\Microsoft\Windows\Temporary Internet Files\Content.IE5\10Z1IMOP\two_side_notebook_ope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39763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457200" y="798513"/>
            <a:ext cx="4137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Chapter 30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Russian Revolution Vocabulary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723037"/>
            <a:ext cx="6849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230188" y="1487488"/>
            <a:ext cx="436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  <a:cs typeface="Times New Roman" pitchFamily="18" charset="0"/>
              </a:rPr>
              <a:t>1.) </a:t>
            </a:r>
            <a:r>
              <a:rPr lang="en-US" altLang="en-US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868  </a:t>
            </a:r>
            <a:r>
              <a:rPr lang="en-US" altLang="en-US" sz="1800" b="1" u="sng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proletariat</a:t>
            </a:r>
            <a:r>
              <a:rPr lang="en-US" altLang="en-US" sz="18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b="1">
                <a:solidFill>
                  <a:srgbClr val="0F0A50"/>
                </a:solidFill>
                <a:latin typeface="Times New Roman" pitchFamily="18" charset="0"/>
                <a:cs typeface="Times New Roman" pitchFamily="18" charset="0"/>
              </a:rPr>
              <a:t>workers in Russian that will take over Russia</a:t>
            </a:r>
            <a:endParaRPr lang="en-US" altLang="en-US" sz="18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5150" y="2133600"/>
            <a:ext cx="128588" cy="2971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388" y="3733800"/>
            <a:ext cx="283527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Footlight MT Light" panose="0204060206030A020304" pitchFamily="18" charset="0"/>
              </a:rPr>
              <a:t>Must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3300"/>
                </a:solidFill>
                <a:latin typeface="Footlight MT Light" panose="0204060206030A020304" pitchFamily="18" charset="0"/>
              </a:rPr>
              <a:t>Vocabulary word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F0A50"/>
                </a:solidFill>
                <a:latin typeface="Footlight MT Light" panose="0204060206030A020304" pitchFamily="18" charset="0"/>
              </a:rPr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Footlight MT Light" panose="0204060206030A020304" pitchFamily="18" charset="0"/>
              </a:rPr>
              <a:t>Page number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Footlight MT Light" panose="0204060206030A020304" pitchFamily="18" charset="0"/>
              </a:rPr>
              <a:t>Number the words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600200" y="2133600"/>
            <a:ext cx="1643063" cy="1981200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429000" y="1905000"/>
            <a:ext cx="482600" cy="2544763"/>
          </a:xfrm>
          <a:prstGeom prst="straightConnector1">
            <a:avLst/>
          </a:prstGeom>
          <a:ln w="57150">
            <a:solidFill>
              <a:srgbClr val="0F0A5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74925" y="4449763"/>
            <a:ext cx="1336675" cy="198437"/>
          </a:xfrm>
          <a:prstGeom prst="line">
            <a:avLst/>
          </a:prstGeom>
          <a:ln w="57150">
            <a:solidFill>
              <a:srgbClr val="0F0A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0" y="710625"/>
            <a:ext cx="6849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6878" name="TextBox 3"/>
          <p:cNvSpPr txBox="1">
            <a:spLocks noChangeArrowheads="1"/>
          </p:cNvSpPr>
          <p:nvPr/>
        </p:nvSpPr>
        <p:spPr bwMode="auto">
          <a:xfrm>
            <a:off x="4722813" y="801688"/>
            <a:ext cx="4137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Chapter 30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Russian Revolution Vocabulary</a:t>
            </a:r>
          </a:p>
        </p:txBody>
      </p:sp>
    </p:spTree>
    <p:extLst>
      <p:ext uri="{BB962C8B-B14F-4D97-AF65-F5344CB8AC3E}">
        <p14:creationId xmlns:p14="http://schemas.microsoft.com/office/powerpoint/2010/main" val="38733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latin typeface="Elephant" pitchFamily="18" charset="0"/>
              </a:rPr>
              <a:t>Stalin Becomes Dictator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6172200" cy="624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After Lenin suffered a stroke in 1922 there is a competition for leading the Communist Party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Footlight MT Light" pitchFamily="18" charset="0"/>
              </a:rPr>
              <a:t>Leon Trotsky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u="sng" smtClean="0">
                <a:latin typeface="Footlight MT Light" pitchFamily="18" charset="0"/>
              </a:rPr>
              <a:t>Joseph Stalin</a:t>
            </a:r>
            <a:endParaRPr lang="en-US" altLang="en-US" sz="2400" smtClean="0">
              <a:latin typeface="Footlight MT Light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Stalin was cold, hard, and impersonal.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Stalin began his ruthless climb to the head of the government between 1922 and 1927.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 As general secretary of the Communist Party, he worked behind the scenes to move his supporters into positions of power.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Lenin believed Stalin was a dangerous man.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Lenin died in 1924.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By 1928, Stalin was in total command of the Communist Party.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Footlight MT Light" pitchFamily="18" charset="0"/>
              </a:rPr>
              <a:t>Trotsky was forced into exile in 1929 and was no longer a threat. He was exiled to Mexico, where he was killed in 1940, probably on Stalin’s orders.</a:t>
            </a:r>
          </a:p>
        </p:txBody>
      </p:sp>
      <p:pic>
        <p:nvPicPr>
          <p:cNvPr id="20484" name="Picture 4" descr="downloa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762000"/>
            <a:ext cx="2873375" cy="3970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 descr="C:\Users\Erin\AppData\Local\Microsoft\Windows\Temporary Internet Files\Content.IE5\I7HRAC51\1200px-Communist_star_with_golden_border_and_red_rim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99025"/>
            <a:ext cx="1601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800" b="1" smtClean="0">
                <a:latin typeface="Elephant" pitchFamily="18" charset="0"/>
              </a:rPr>
              <a:t>Stalin as Dictator</a:t>
            </a:r>
            <a:endParaRPr lang="en-US" altLang="en-US" sz="4800" b="1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2667000" y="609600"/>
            <a:ext cx="6400800" cy="60960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latin typeface="Footlight MT Light" pitchFamily="18" charset="0"/>
              </a:rPr>
              <a:t>Stalin dramatically transformed the government of the Soviet Union.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Stalin’s goal was to make the Soviet Union as politically &amp; economically strong as the most powerful nations of the world.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Totalitarian tactics:</a:t>
            </a:r>
          </a:p>
          <a:p>
            <a:pPr lvl="1"/>
            <a:r>
              <a:rPr lang="en-US" altLang="en-US" sz="2400" b="1" u="sng" smtClean="0">
                <a:latin typeface="Footlight MT Light" pitchFamily="18" charset="0"/>
              </a:rPr>
              <a:t>Great Purge</a:t>
            </a:r>
            <a:r>
              <a:rPr lang="en-US" altLang="en-US" sz="2400" smtClean="0">
                <a:latin typeface="Footlight MT Light" pitchFamily="18" charset="0"/>
              </a:rPr>
              <a:t>: rid himself of opposition</a:t>
            </a:r>
          </a:p>
          <a:p>
            <a:pPr lvl="1"/>
            <a:r>
              <a:rPr lang="en-US" altLang="en-US" sz="2400" smtClean="0">
                <a:latin typeface="Footlight MT Light" pitchFamily="18" charset="0"/>
              </a:rPr>
              <a:t>propaganda &amp; censorship</a:t>
            </a:r>
          </a:p>
          <a:p>
            <a:pPr lvl="1"/>
            <a:r>
              <a:rPr lang="en-US" altLang="en-US" sz="2400" smtClean="0">
                <a:latin typeface="Footlight MT Light" pitchFamily="18" charset="0"/>
              </a:rPr>
              <a:t>religious persecution</a:t>
            </a:r>
          </a:p>
          <a:p>
            <a:pPr lvl="1"/>
            <a:r>
              <a:rPr lang="en-US" altLang="en-US" sz="2400" smtClean="0">
                <a:latin typeface="Footlight MT Light" pitchFamily="18" charset="0"/>
              </a:rPr>
              <a:t>education &amp; indoctrination</a:t>
            </a:r>
          </a:p>
          <a:p>
            <a:pPr lvl="1"/>
            <a:r>
              <a:rPr lang="en-US" altLang="en-US" sz="2400" smtClean="0">
                <a:latin typeface="Footlight MT Light" pitchFamily="18" charset="0"/>
              </a:rPr>
              <a:t>worked to establish total control of all aspects of life in the Soviet Union</a:t>
            </a:r>
          </a:p>
          <a:p>
            <a:pPr lvl="2"/>
            <a:r>
              <a:rPr lang="en-US" altLang="en-US" smtClean="0">
                <a:latin typeface="Footlight MT Light" pitchFamily="18" charset="0"/>
              </a:rPr>
              <a:t>the government</a:t>
            </a:r>
          </a:p>
          <a:p>
            <a:pPr lvl="2"/>
            <a:r>
              <a:rPr lang="en-US" altLang="en-US" smtClean="0">
                <a:latin typeface="Footlight MT Light" pitchFamily="18" charset="0"/>
              </a:rPr>
              <a:t>the economy; </a:t>
            </a:r>
            <a:r>
              <a:rPr lang="en-US" altLang="en-US" b="1" u="sng" smtClean="0">
                <a:latin typeface="Footlight MT Light" pitchFamily="18" charset="0"/>
              </a:rPr>
              <a:t>command economy</a:t>
            </a:r>
            <a:endParaRPr lang="en-US" altLang="en-US" smtClean="0">
              <a:latin typeface="Footlight MT Light" pitchFamily="18" charset="0"/>
            </a:endParaRPr>
          </a:p>
          <a:p>
            <a:pPr lvl="2"/>
            <a:r>
              <a:rPr lang="en-US" altLang="en-US" smtClean="0">
                <a:latin typeface="Footlight MT Light" pitchFamily="18" charset="0"/>
              </a:rPr>
              <a:t>many aspects of citizens’ private lives.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676400"/>
            <a:ext cx="25923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>
                <a:latin typeface="Elephant" pitchFamily="18" charset="0"/>
              </a:rPr>
              <a:t>Totalitarianism</a:t>
            </a:r>
            <a:endParaRPr lang="en-US" altLang="en-US" sz="4000" smtClean="0">
              <a:latin typeface="Elephant" pitchFamily="18" charset="0"/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14363"/>
            <a:ext cx="6316662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Placeholder 2"/>
          <p:cNvSpPr>
            <a:spLocks noGrp="1"/>
          </p:cNvSpPr>
          <p:nvPr>
            <p:ph type="body" sz="half" idx="1"/>
          </p:nvPr>
        </p:nvSpPr>
        <p:spPr>
          <a:xfrm>
            <a:off x="6400800" y="685800"/>
            <a:ext cx="2743200" cy="601503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latin typeface="Footlight MT Light" pitchFamily="18" charset="0"/>
              </a:rPr>
              <a:t>Create a Bubble Map using p. 875 and our discussion of Totalitarianism</a:t>
            </a: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latin typeface="Footlight MT Light" pitchFamily="18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Footlight MT Light" pitchFamily="18" charset="0"/>
              </a:rPr>
              <a:t>Use the paper provided.</a:t>
            </a:r>
          </a:p>
          <a:p>
            <a:pPr marL="0" indent="0">
              <a:buFontTx/>
              <a:buNone/>
              <a:defRPr/>
            </a:pPr>
            <a:endParaRPr lang="en-US" altLang="en-US" sz="2800" dirty="0">
              <a:latin typeface="Footlight MT Light" pitchFamily="18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Footlight MT Light" pitchFamily="18" charset="0"/>
              </a:rPr>
              <a:t>Answer the Frame Guiding Question, too!</a:t>
            </a:r>
          </a:p>
        </p:txBody>
      </p:sp>
    </p:spTree>
    <p:extLst>
      <p:ext uri="{BB962C8B-B14F-4D97-AF65-F5344CB8AC3E}">
        <p14:creationId xmlns:p14="http://schemas.microsoft.com/office/powerpoint/2010/main" val="34392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233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>
                <a:latin typeface="Elephant" pitchFamily="18" charset="0"/>
              </a:rPr>
              <a:t>Totalitarianism</a:t>
            </a:r>
            <a:endParaRPr lang="en-US" altLang="en-US" sz="4000" smtClean="0">
              <a:latin typeface="Elephant" pitchFamily="18" charset="0"/>
            </a:endParaRP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14363"/>
            <a:ext cx="6316662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Placeholder 2"/>
          <p:cNvSpPr>
            <a:spLocks noGrp="1"/>
          </p:cNvSpPr>
          <p:nvPr>
            <p:ph type="body" sz="half" idx="1"/>
          </p:nvPr>
        </p:nvSpPr>
        <p:spPr>
          <a:xfrm>
            <a:off x="6400800" y="685800"/>
            <a:ext cx="2743200" cy="60150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smtClean="0">
                <a:latin typeface="Footlight MT Light" pitchFamily="18" charset="0"/>
              </a:rPr>
              <a:t>With your table partner spend 2 minutes discussing how your life would change if you lived in a totalitarian state.</a:t>
            </a:r>
          </a:p>
          <a:p>
            <a:pPr marL="0" indent="0">
              <a:buFontTx/>
              <a:buNone/>
            </a:pPr>
            <a:endParaRPr lang="en-US" altLang="en-US" sz="2800" smtClean="0">
              <a:latin typeface="Footlight MT Light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2800" smtClean="0">
                <a:latin typeface="Footlight MT Light" pitchFamily="18" charset="0"/>
              </a:rPr>
              <a:t>Be prepared to share out an answer for each of you.</a:t>
            </a:r>
          </a:p>
        </p:txBody>
      </p:sp>
    </p:spTree>
    <p:extLst>
      <p:ext uri="{BB962C8B-B14F-4D97-AF65-F5344CB8AC3E}">
        <p14:creationId xmlns:p14="http://schemas.microsoft.com/office/powerpoint/2010/main" val="28447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800" b="1" smtClean="0">
                <a:latin typeface="Elephant" pitchFamily="18" charset="0"/>
              </a:rPr>
              <a:t>Stalin’s Totalitarian State</a:t>
            </a:r>
            <a:endParaRPr lang="en-US" altLang="en-US" sz="4800" b="1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8400" y="609600"/>
            <a:ext cx="2819400" cy="5935663"/>
          </a:xfrm>
        </p:spPr>
        <p:txBody>
          <a:bodyPr/>
          <a:lstStyle/>
          <a:p>
            <a:r>
              <a:rPr lang="en-US" altLang="en-US" sz="2800" smtClean="0">
                <a:latin typeface="Footlight MT Light" pitchFamily="18" charset="0"/>
              </a:rPr>
              <a:t>Complete graphic on your worksheet from Friday by filling in TWO details for each bubble.</a:t>
            </a:r>
          </a:p>
          <a:p>
            <a:r>
              <a:rPr lang="en-US" altLang="en-US" sz="2800" smtClean="0">
                <a:latin typeface="Footlight MT Light" pitchFamily="18" charset="0"/>
              </a:rPr>
              <a:t>Use </a:t>
            </a:r>
            <a:r>
              <a:rPr lang="en-US" altLang="en-US" sz="2800" b="1" smtClean="0">
                <a:latin typeface="Footlight MT Light" pitchFamily="18" charset="0"/>
              </a:rPr>
              <a:t>pages 876-879.</a:t>
            </a:r>
          </a:p>
          <a:p>
            <a:r>
              <a:rPr lang="en-US" altLang="en-US" sz="2800" smtClean="0">
                <a:latin typeface="Footlight MT Light" pitchFamily="18" charset="0"/>
              </a:rPr>
              <a:t>This is page 19 in your interactive notebook.</a:t>
            </a:r>
            <a:endParaRPr lang="en-US" altLang="en-US" sz="3600" smtClean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38200"/>
            <a:ext cx="60198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1628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What is Propaganda?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12725" y="990600"/>
            <a:ext cx="8618538" cy="29114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b="1" u="sng" smtClean="0">
                <a:latin typeface="Footlight MT Light" pitchFamily="18" charset="0"/>
              </a:rPr>
              <a:t>Propaganda</a:t>
            </a:r>
            <a:r>
              <a:rPr lang="en-US" altLang="en-US" sz="4000" smtClean="0">
                <a:latin typeface="Footlight MT Light" pitchFamily="18" charset="0"/>
              </a:rPr>
              <a:t>: ideas, facts, or allegations spread deliberately to further one's cause or to damage an opposing cause; often political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3276600"/>
            <a:ext cx="5562599" cy="32004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Transfer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Testimonial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Glittering Generalities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Plain Folks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US" sz="3000" dirty="0" smtClean="0">
              <a:latin typeface="Footlight MT Light" panose="0204060206030A020304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Bandwagon</a:t>
            </a:r>
            <a:endParaRPr lang="en-US" sz="3000" dirty="0">
              <a:latin typeface="Footlight MT Light" panose="0204060206030A020304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Name Calling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000" dirty="0" smtClean="0">
                <a:latin typeface="Footlight MT Light" panose="0204060206030A020304" pitchFamily="18" charset="0"/>
              </a:rPr>
              <a:t>Card Stacking</a:t>
            </a:r>
            <a:endParaRPr lang="en-US" sz="3000" b="1" dirty="0"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938" y="4276725"/>
            <a:ext cx="3352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7 Types of Propaganda</a:t>
            </a:r>
          </a:p>
        </p:txBody>
      </p:sp>
    </p:spTree>
    <p:extLst>
      <p:ext uri="{BB962C8B-B14F-4D97-AF65-F5344CB8AC3E}">
        <p14:creationId xmlns:p14="http://schemas.microsoft.com/office/powerpoint/2010/main" val="24059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ambootrading.com/NG/ngs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57200"/>
            <a:ext cx="4114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348615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What feelings does this picture represent?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3956050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399415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What product are we supposed to transfer these feelings to?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25975"/>
            <a:ext cx="2667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181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Footlight MT Light" pitchFamily="18" charset="0"/>
              </a:rPr>
              <a:t>Even though Coca Cola has nothing to do with Christmas, we are supposed to transfer the happy feelings of Christmas to the product.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9" y="55173"/>
            <a:ext cx="42348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Transfer</a:t>
            </a: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47625" y="1071563"/>
            <a:ext cx="4524375" cy="22463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Transfer uses images to bring up strong feelings in order to persuade. 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“A picture is worth a thousand words”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Transfer works because you transfer the happy feelings you associate with a picture to happy feelings you have about a person or a product.</a:t>
            </a:r>
          </a:p>
        </p:txBody>
      </p:sp>
    </p:spTree>
    <p:extLst>
      <p:ext uri="{BB962C8B-B14F-4D97-AF65-F5344CB8AC3E}">
        <p14:creationId xmlns:p14="http://schemas.microsoft.com/office/powerpoint/2010/main" val="25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9" y="55173"/>
            <a:ext cx="42348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Testimonial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4572000" y="381000"/>
            <a:ext cx="3886200" cy="1016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Footlight MT Light" pitchFamily="18" charset="0"/>
              </a:rPr>
              <a:t>Testimonial works because you feel like you can trust the words of an expert or a famous person.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71900" y="22479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Who are you supposed to trust in this advertisement?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71900" y="334645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 descr="http://www.frankwbaker.com/JennyCra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251777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08225" y="5149850"/>
            <a:ext cx="416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Who is the expert in this testimonial?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8600" y="57150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7000"/>
            <a:ext cx="2794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9" y="55174"/>
            <a:ext cx="473014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Glittering Generalities</a:t>
            </a: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4756150" y="98425"/>
            <a:ext cx="4162425" cy="19383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Glittering generalities persuade by using positive words to arouse thoughts, actions, or emotions.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Glittering generality works because the words make you feel happy and positive.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549525"/>
            <a:ext cx="49752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5983288"/>
            <a:ext cx="4198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Footlight MT Light" pitchFamily="18" charset="0"/>
              </a:rPr>
              <a:t>What words in this advertisement make it glittering generality?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95600" y="5262563"/>
            <a:ext cx="0" cy="598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2838"/>
            <a:ext cx="2566988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>
                <a:solidFill>
                  <a:srgbClr val="000099"/>
                </a:solidFill>
                <a:latin typeface="Elephant" pitchFamily="18" charset="0"/>
              </a:rPr>
              <a:t>Chapter 30 Vocabulary Words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685800"/>
            <a:ext cx="8991600" cy="57912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1.) proletariat p. 868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2.) Bolsheviks p. 868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3.) Soviets p. 870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4.) provisional government p. 870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5.) communism p. 737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6.) totalitarianism p. 875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7.) propaganda p. 854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8.) Great Purge p. 876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9.) command economy p. 877</a:t>
            </a:r>
          </a:p>
          <a:p>
            <a:pPr marL="0" indent="0">
              <a:buFontTx/>
              <a:buNone/>
            </a:pPr>
            <a:r>
              <a:rPr lang="en-US" altLang="en-US" smtClean="0">
                <a:latin typeface="Footlight MT Light" pitchFamily="18" charset="0"/>
              </a:rPr>
              <a:t>10.) collective farms p. 878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319" y="3124200"/>
            <a:ext cx="441960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Footlight MT Light" panose="0204060206030A020304" pitchFamily="18" charset="0"/>
              </a:rPr>
              <a:t>Must include: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Footlight MT Light" panose="0204060206030A020304" pitchFamily="18" charset="0"/>
              </a:rPr>
              <a:t>Vocabulary word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Footlight MT Light" panose="0204060206030A020304" pitchFamily="18" charset="0"/>
              </a:rPr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99"/>
              </a:solidFill>
              <a:latin typeface="Footlight MT Light" panose="0204060206030A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0099"/>
              </a:solidFill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Footlight MT Light" panose="0204060206030A020304" pitchFamily="18" charset="0"/>
              </a:rPr>
              <a:t>Page number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99"/>
                </a:solidFill>
                <a:latin typeface="Footlight MT Light" panose="0204060206030A020304" pitchFamily="18" charset="0"/>
              </a:rPr>
              <a:t>Number the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599" y="1053683"/>
            <a:ext cx="4114801" cy="107721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gradFill>
                  <a:gsLst>
                    <a:gs pos="2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otlight MT Light" panose="0204060206030A020304" pitchFamily="18" charset="0"/>
              </a:rPr>
              <a:t>Pages 15 &amp; 16 in your Interactive Notebooks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5352871"/>
            <a:ext cx="3657600" cy="120032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sysDash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otlight MT Light" panose="0204060206030A020304" pitchFamily="18" charset="0"/>
              </a:rPr>
              <a:t>Today is the only day you will have in class just for vocabulary!</a:t>
            </a:r>
          </a:p>
        </p:txBody>
      </p:sp>
    </p:spTree>
    <p:extLst>
      <p:ext uri="{BB962C8B-B14F-4D97-AF65-F5344CB8AC3E}">
        <p14:creationId xmlns:p14="http://schemas.microsoft.com/office/powerpoint/2010/main" val="26829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9" y="55174"/>
            <a:ext cx="47301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Plain Folks</a:t>
            </a:r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4756150" y="228600"/>
            <a:ext cx="4162425" cy="22463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Plain folks often uses people to attempt to convince others that they, and their ideas, are “of the people”.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They make every day, plain folks feel like they are part of something that everyone is a part of, too.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563" y="5975350"/>
            <a:ext cx="419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Footlight MT Light" pitchFamily="18" charset="0"/>
              </a:rPr>
              <a:t>What does she want people to do?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9800" y="5268913"/>
            <a:ext cx="0" cy="598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38413"/>
            <a:ext cx="283845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20775"/>
            <a:ext cx="28194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9" y="55174"/>
            <a:ext cx="47301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Bandwagon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4756150" y="228600"/>
            <a:ext cx="4162425" cy="19383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Persuading people to do something by letting them know others are doing it and they should do it also.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Uses sayings such as, “everyone else is doing it” or “it could work for you too.”</a:t>
            </a:r>
          </a:p>
        </p:txBody>
      </p:sp>
      <p:pic>
        <p:nvPicPr>
          <p:cNvPr id="8" name="Picture 2" descr="http://www.sustainablecityblog.com/wp-content/uploads/2009/03/mcdonalds-sign-image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438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67250" y="6232525"/>
            <a:ext cx="440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Why is this an example of BANDWAGON?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37363" y="5562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7" name="Picture 2" descr="http://archive.ccm.edu/rosie/images/WeCanDoItPoster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947738"/>
            <a:ext cx="2452687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908300"/>
            <a:ext cx="19240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0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9" y="55174"/>
            <a:ext cx="52254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Name Calling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5178425" y="569913"/>
            <a:ext cx="3813175" cy="25542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Name calling persuades people by using negative words to foster dislike, hate, or fear for a product or idea. 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Name calling works because the words make you think twice about the product or idea because it is hated or feared.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2725"/>
            <a:ext cx="497205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472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How is this advertisement using name calling?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10200" y="43434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5791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What is this advertisement urging you NOT to buy?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921000" y="5080000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9" y="55174"/>
            <a:ext cx="52254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</a:rPr>
              <a:t>Card Stacking</a:t>
            </a: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5410200" y="549275"/>
            <a:ext cx="3581400" cy="28622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Card stacking persuades people by giving false facts, rearranging facts, or withholding the real facts to “slant” the picture in a certain direction.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latin typeface="Footlight MT Light" pitchFamily="18" charset="0"/>
              </a:rPr>
              <a:t>It makes you think you are getting something great, but there are hidden disclaimers.</a:t>
            </a: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838200" y="5562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Footlight MT Light" pitchFamily="18" charset="0"/>
              </a:rPr>
              <a:t>Why is this advertisement an example of card stacking?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86000" y="4667250"/>
            <a:ext cx="0" cy="600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01713"/>
            <a:ext cx="48593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189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0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en-US" sz="4000" b="1" smtClean="0">
                <a:latin typeface="Elephant" pitchFamily="18" charset="0"/>
              </a:rPr>
              <a:t>Create a Poster with a Partner!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6705600" cy="594360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Footlight MT Light" panose="0204060206030A020304" pitchFamily="18" charset="0"/>
              </a:rPr>
              <a:t>1.) Create a propaganda poster that Stalin’s Totalitarian State might use to further their agenda. Be sure to include: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Footlight MT Light" panose="0204060206030A020304" pitchFamily="18" charset="0"/>
              </a:rPr>
              <a:t>At least one picture with </a:t>
            </a:r>
            <a:r>
              <a:rPr lang="en-US" b="1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c</a:t>
            </a:r>
            <a:r>
              <a:rPr lang="en-US" b="1" dirty="0" smtClean="0">
                <a:solidFill>
                  <a:srgbClr val="FFC000"/>
                </a:solidFill>
                <a:latin typeface="Footlight MT Light" panose="0204060206030A020304" pitchFamily="18" charset="0"/>
              </a:rPr>
              <a:t>o</a:t>
            </a:r>
            <a:r>
              <a:rPr lang="en-US" b="1" dirty="0" smtClean="0">
                <a:solidFill>
                  <a:srgbClr val="00B050"/>
                </a:solidFill>
                <a:latin typeface="Footlight MT Light" panose="0204060206030A020304" pitchFamily="18" charset="0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o</a:t>
            </a:r>
            <a:r>
              <a:rPr lang="en-US" b="1" dirty="0" smtClean="0">
                <a:solidFill>
                  <a:srgbClr val="7030A0"/>
                </a:solidFill>
                <a:latin typeface="Footlight MT Light" panose="0204060206030A020304" pitchFamily="18" charset="0"/>
              </a:rPr>
              <a:t>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Footlight MT Light" panose="0204060206030A020304" pitchFamily="18" charset="0"/>
              </a:rPr>
              <a:t>Write a slogan/phrase for it</a:t>
            </a:r>
          </a:p>
          <a:p>
            <a:pPr marL="0" indent="0" algn="ctr">
              <a:buFontTx/>
              <a:buNone/>
              <a:defRPr/>
            </a:pPr>
            <a:r>
              <a:rPr lang="en-US" u="sng" dirty="0" smtClean="0">
                <a:latin typeface="Footlight MT Light" panose="0204060206030A020304" pitchFamily="18" charset="0"/>
              </a:rPr>
              <a:t>Hint</a:t>
            </a:r>
            <a:r>
              <a:rPr lang="en-US" dirty="0" smtClean="0">
                <a:latin typeface="Footlight MT Light" panose="0204060206030A020304" pitchFamily="18" charset="0"/>
              </a:rPr>
              <a:t>: Start by deciding what Stalin wants people to do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Footlight MT Light" panose="0204060206030A020304" pitchFamily="18" charset="0"/>
              </a:rPr>
              <a:t> 2.) On the back: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Footlight MT Light" panose="0204060206030A020304" pitchFamily="18" charset="0"/>
              </a:rPr>
              <a:t>     a.) Describe the goal of the poster. 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Footlight MT Light" panose="0204060206030A020304" pitchFamily="18" charset="0"/>
              </a:rPr>
              <a:t>b.) Which of the 7 techniques is used?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Footlight MT Light" panose="0204060206030A020304" pitchFamily="18" charset="0"/>
              </a:rPr>
              <a:t>c.) Explain why this poster would be effective.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0" y="914400"/>
            <a:ext cx="2003425" cy="3048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Transfer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Testimonial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Glittering Generalities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Plain Folks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Bandwagon</a:t>
            </a:r>
            <a:endParaRPr lang="en-US" sz="2000" dirty="0">
              <a:latin typeface="Footlight MT Light" panose="0204060206030A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Name Calling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Footlight MT Light" panose="0204060206030A020304" pitchFamily="18" charset="0"/>
              </a:rPr>
              <a:t>Card Stacking</a:t>
            </a:r>
            <a:endParaRPr lang="en-US" sz="2000" b="1" dirty="0">
              <a:latin typeface="Footlight MT Light" panose="0204060206030A020304" pitchFamily="18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379913"/>
            <a:ext cx="2187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>
                <a:latin typeface="Elephant" pitchFamily="18" charset="0"/>
              </a:rPr>
              <a:t>Russian Revolution Test Review</a:t>
            </a:r>
            <a:endParaRPr lang="en-US" altLang="en-US" sz="4000" dirty="0" smtClean="0">
              <a:latin typeface="Elephant" pitchFamily="18" charset="0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9220200" cy="5943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smtClean="0">
                <a:latin typeface="Footlight MT Light" pitchFamily="18" charset="0"/>
              </a:rPr>
              <a:t>1.) Know </a:t>
            </a:r>
            <a:r>
              <a:rPr lang="en-US" altLang="en-US" sz="2800" u="sng" dirty="0" smtClean="0">
                <a:latin typeface="Footlight MT Light" pitchFamily="18" charset="0"/>
              </a:rPr>
              <a:t>all</a:t>
            </a:r>
            <a:r>
              <a:rPr lang="en-US" altLang="en-US" sz="2800" dirty="0" smtClean="0">
                <a:latin typeface="Footlight MT Light" pitchFamily="18" charset="0"/>
              </a:rPr>
              <a:t> of your vocabulary!</a:t>
            </a:r>
          </a:p>
          <a:p>
            <a:pPr marL="0" indent="0"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Footlight MT Light" pitchFamily="18" charset="0"/>
              </a:rPr>
              <a:t>2.) Know your people! Czars, leaders, </a:t>
            </a:r>
            <a:r>
              <a:rPr lang="en-US" altLang="en-US" sz="2800" dirty="0" err="1" smtClean="0">
                <a:solidFill>
                  <a:srgbClr val="000099"/>
                </a:solidFill>
                <a:latin typeface="Footlight MT Light" pitchFamily="18" charset="0"/>
              </a:rPr>
              <a:t>etc</a:t>
            </a:r>
            <a:r>
              <a:rPr lang="en-US" altLang="en-US" sz="2800" dirty="0" smtClean="0">
                <a:solidFill>
                  <a:srgbClr val="000099"/>
                </a:solidFill>
                <a:latin typeface="Footlight MT Light" pitchFamily="18" charset="0"/>
              </a:rPr>
              <a:t>…</a:t>
            </a:r>
          </a:p>
          <a:p>
            <a:pPr marL="0" indent="0">
              <a:buFontTx/>
              <a:buNone/>
            </a:pPr>
            <a:r>
              <a:rPr lang="en-US" altLang="en-US" sz="2800" dirty="0" smtClean="0">
                <a:latin typeface="Footlight MT Light" pitchFamily="18" charset="0"/>
              </a:rPr>
              <a:t>3.) What problems happened with rapid factory growth? </a:t>
            </a:r>
            <a:r>
              <a:rPr lang="en-US" altLang="en-US" sz="2800" dirty="0" smtClean="0">
                <a:latin typeface="Footlight MT Light" pitchFamily="18" charset="0"/>
              </a:rPr>
              <a:t>(4)</a:t>
            </a:r>
            <a:endParaRPr lang="en-US" altLang="en-US" sz="2800" dirty="0" smtClean="0">
              <a:latin typeface="Footlight MT Light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Footlight MT Light" pitchFamily="18" charset="0"/>
              </a:rPr>
              <a:t>4.) Russo-Japanese War, Bloody Sunday, &amp; World War I: What are they? How did they lead to the final revolution?</a:t>
            </a:r>
          </a:p>
          <a:p>
            <a:pPr marL="0" indent="0">
              <a:buFontTx/>
              <a:buNone/>
            </a:pPr>
            <a:r>
              <a:rPr lang="en-US" altLang="en-US" sz="2800" dirty="0" smtClean="0">
                <a:latin typeface="Footlight MT Light" pitchFamily="18" charset="0"/>
              </a:rPr>
              <a:t>5.) What was the goal of the 5 Year Plan?</a:t>
            </a:r>
          </a:p>
          <a:p>
            <a:pPr marL="0" indent="0"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Footlight MT Light" pitchFamily="18" charset="0"/>
              </a:rPr>
              <a:t>6.) Which event(s) of the czarist rule do </a:t>
            </a:r>
            <a:r>
              <a:rPr lang="en-US" altLang="en-US" sz="2800" u="sng" dirty="0" smtClean="0">
                <a:solidFill>
                  <a:srgbClr val="000099"/>
                </a:solidFill>
                <a:latin typeface="Footlight MT Light" pitchFamily="18" charset="0"/>
              </a:rPr>
              <a:t>you</a:t>
            </a:r>
            <a:r>
              <a:rPr lang="en-US" altLang="en-US" sz="2800" dirty="0" smtClean="0">
                <a:solidFill>
                  <a:srgbClr val="000099"/>
                </a:solidFill>
                <a:latin typeface="Footlight MT Light" pitchFamily="18" charset="0"/>
              </a:rPr>
              <a:t> think was most responsible for the fall of the czar? Provide details to support your claim. Answer in complete sentences.</a:t>
            </a:r>
          </a:p>
          <a:p>
            <a:pPr marL="0" indent="0">
              <a:buFontTx/>
              <a:buNone/>
            </a:pPr>
            <a:r>
              <a:rPr lang="en-US" altLang="en-US" sz="2800" dirty="0" smtClean="0">
                <a:latin typeface="Footlight MT Light" pitchFamily="18" charset="0"/>
              </a:rPr>
              <a:t>7.) Describe Stalin's Totalitarian State. What policies did he use? What methods did he use to make it totalitarian? Provide </a:t>
            </a:r>
            <a:r>
              <a:rPr lang="en-US" altLang="en-US" sz="2800" u="sng" dirty="0" smtClean="0">
                <a:latin typeface="Footlight MT Light" pitchFamily="18" charset="0"/>
              </a:rPr>
              <a:t>two </a:t>
            </a:r>
            <a:r>
              <a:rPr lang="en-US" altLang="en-US" sz="2800" dirty="0" smtClean="0">
                <a:latin typeface="Footlight MT Light" pitchFamily="18" charset="0"/>
              </a:rPr>
              <a:t>specific examples in your description</a:t>
            </a:r>
            <a:r>
              <a:rPr lang="en-US" altLang="en-US" sz="2800" dirty="0" smtClean="0">
                <a:latin typeface="Footlight MT Light" pitchFamily="18" charset="0"/>
              </a:rPr>
              <a:t>. (p. 19 in notebook)</a:t>
            </a:r>
            <a:endParaRPr lang="en-US" altLang="en-US" sz="2800" dirty="0" smtClean="0">
              <a:latin typeface="Footlight MT Ligh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1" y="609600"/>
            <a:ext cx="37338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Bonus points </a:t>
            </a:r>
            <a:r>
              <a:rPr lang="en-US" dirty="0" smtClean="0">
                <a:latin typeface="Footlight MT Light" panose="0204060206030A020304" pitchFamily="18" charset="0"/>
              </a:rPr>
              <a:t>for turning in your review sheet Monday before the test.</a:t>
            </a: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>
                <a:latin typeface="Elephant" pitchFamily="18" charset="0"/>
              </a:rPr>
              <a:t>Section 1: Revolutions in Russia</a:t>
            </a:r>
            <a:endParaRPr lang="en-US" altLang="en-US" sz="4000" smtClean="0">
              <a:latin typeface="Elephant" pitchFamily="18" charset="0"/>
            </a:endParaRP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6542088" cy="5943600"/>
          </a:xfrm>
        </p:spPr>
        <p:txBody>
          <a:bodyPr/>
          <a:lstStyle/>
          <a:p>
            <a:r>
              <a:rPr lang="en-US" altLang="en-US" sz="2400" smtClean="0">
                <a:latin typeface="Footlight MT Light" pitchFamily="18" charset="0"/>
              </a:rPr>
              <a:t>The Russian Revolution was like a firecracker with a very long fuse.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The explosion came in 1917, yet the fuse had been burning for nearly a century.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The cruel, oppressive rule of most of 19</a:t>
            </a:r>
            <a:r>
              <a:rPr lang="en-US" altLang="en-US" sz="2400" baseline="30000" smtClean="0">
                <a:latin typeface="Footlight MT Light" pitchFamily="18" charset="0"/>
              </a:rPr>
              <a:t>th</a:t>
            </a:r>
            <a:r>
              <a:rPr lang="en-US" altLang="en-US" sz="2400" smtClean="0">
                <a:latin typeface="Footlight MT Light" pitchFamily="18" charset="0"/>
              </a:rPr>
              <a:t> century </a:t>
            </a:r>
            <a:r>
              <a:rPr lang="en-US" altLang="en-US" sz="2400" b="1" u="sng" smtClean="0">
                <a:latin typeface="Footlight MT Light" pitchFamily="18" charset="0"/>
              </a:rPr>
              <a:t>czars</a:t>
            </a:r>
            <a:r>
              <a:rPr lang="en-US" altLang="en-US" sz="2400" u="sng" smtClean="0">
                <a:latin typeface="Footlight MT Light" pitchFamily="18" charset="0"/>
              </a:rPr>
              <a:t> </a:t>
            </a:r>
            <a:r>
              <a:rPr lang="en-US" altLang="en-US" sz="2400" smtClean="0">
                <a:latin typeface="Footlight MT Light" pitchFamily="18" charset="0"/>
              </a:rPr>
              <a:t>caused </a:t>
            </a:r>
            <a:r>
              <a:rPr lang="en-US" altLang="en-US" sz="2400" u="sng" smtClean="0">
                <a:latin typeface="Footlight MT Light" pitchFamily="18" charset="0"/>
              </a:rPr>
              <a:t>social unrest</a:t>
            </a:r>
            <a:r>
              <a:rPr lang="en-US" altLang="en-US" sz="2400" smtClean="0">
                <a:latin typeface="Footlight MT Light" pitchFamily="18" charset="0"/>
              </a:rPr>
              <a:t> for decades.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Army officers revolted in 1825.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Secret revolutionary groups plotted to overthrow the government.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In 1881,  revolutionaries angry over the slow pace of political change  assassinated the reform-minded czar, </a:t>
            </a:r>
            <a:r>
              <a:rPr lang="en-US" altLang="en-US" sz="2400" b="1" smtClean="0">
                <a:latin typeface="Footlight MT Light" pitchFamily="18" charset="0"/>
              </a:rPr>
              <a:t>Alexander II</a:t>
            </a:r>
            <a:r>
              <a:rPr lang="en-US" altLang="en-US" sz="2400" smtClean="0">
                <a:latin typeface="Footlight MT Light" pitchFamily="18" charset="0"/>
              </a:rPr>
              <a:t>.</a:t>
            </a:r>
          </a:p>
          <a:p>
            <a:r>
              <a:rPr lang="en-US" altLang="en-US" sz="2400" smtClean="0">
                <a:latin typeface="Footlight MT Light" pitchFamily="18" charset="0"/>
              </a:rPr>
              <a:t>Russia was heading toward a full-scale revolution.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895600"/>
            <a:ext cx="24495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85800"/>
            <a:ext cx="1820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1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>
                <a:latin typeface="Elephant" pitchFamily="18" charset="0"/>
              </a:rPr>
              <a:t>Czars Resist Change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0" y="952500"/>
            <a:ext cx="5715000" cy="5600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>
                <a:latin typeface="Footlight MT Light" pitchFamily="18" charset="0"/>
              </a:rPr>
              <a:t>In 1881, </a:t>
            </a:r>
            <a:r>
              <a:rPr lang="en-US" altLang="en-US" sz="2900" b="1" smtClean="0">
                <a:latin typeface="Footlight MT Light" pitchFamily="18" charset="0"/>
              </a:rPr>
              <a:t>Czar Alexander III </a:t>
            </a:r>
            <a:r>
              <a:rPr lang="en-US" altLang="en-US" sz="2900" smtClean="0">
                <a:latin typeface="Footlight MT Light" pitchFamily="18" charset="0"/>
              </a:rPr>
              <a:t>succeeded his father Alexander II, and </a:t>
            </a:r>
            <a:r>
              <a:rPr lang="en-US" altLang="en-US" sz="2900" u="sng" smtClean="0">
                <a:latin typeface="Footlight MT Light" pitchFamily="18" charset="0"/>
              </a:rPr>
              <a:t>halted all reforms</a:t>
            </a:r>
            <a:r>
              <a:rPr lang="en-US" altLang="en-US" sz="2900" smtClean="0">
                <a:latin typeface="Footlight MT Light" pitchFamily="18" charset="0"/>
              </a:rPr>
              <a:t> in Russia.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>
                <a:latin typeface="Footlight MT Light" pitchFamily="18" charset="0"/>
              </a:rPr>
              <a:t>Alexander III clung to the principles of </a:t>
            </a:r>
            <a:r>
              <a:rPr lang="en-US" altLang="en-US" sz="2900" u="sng" smtClean="0">
                <a:latin typeface="Footlight MT Light" pitchFamily="18" charset="0"/>
              </a:rPr>
              <a:t>autocracy</a:t>
            </a:r>
            <a:r>
              <a:rPr lang="en-US" altLang="en-US" sz="2900" smtClean="0">
                <a:latin typeface="Footlight MT Light" pitchFamily="18" charset="0"/>
              </a:rPr>
              <a:t>, a form of government in which he had total power.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>
                <a:latin typeface="Footlight MT Light" pitchFamily="18" charset="0"/>
              </a:rPr>
              <a:t>Anyone who questioned the absolute authority of the czar, worshiped outside the Russian Orthodox Church, or spoke a different language other than Russian was labeled as </a:t>
            </a:r>
            <a:r>
              <a:rPr lang="en-US" altLang="en-US" sz="2900" b="1" smtClean="0">
                <a:latin typeface="Footlight MT Light" pitchFamily="18" charset="0"/>
              </a:rPr>
              <a:t>dangerous</a:t>
            </a:r>
            <a:r>
              <a:rPr lang="en-US" altLang="en-US" sz="2900" smtClean="0">
                <a:latin typeface="Footlight MT Light" pitchFamily="18" charset="0"/>
              </a:rPr>
              <a:t>.</a:t>
            </a:r>
          </a:p>
        </p:txBody>
      </p:sp>
      <p:pic>
        <p:nvPicPr>
          <p:cNvPr id="39940" name="Picture 4" descr="Zar_Alejandro_III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622300"/>
            <a:ext cx="3371850" cy="384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51350"/>
            <a:ext cx="35052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latin typeface="Elephant" pitchFamily="18" charset="0"/>
              </a:rPr>
              <a:t>Czars Continue Autocratic Rule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22313"/>
            <a:ext cx="6858000" cy="6059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To wipe out revolutionaries, </a:t>
            </a:r>
            <a:r>
              <a:rPr lang="en-US" altLang="en-US" sz="2500" b="1" smtClean="0">
                <a:latin typeface="Footlight MT Light" pitchFamily="18" charset="0"/>
              </a:rPr>
              <a:t>Alexander III </a:t>
            </a:r>
            <a:r>
              <a:rPr lang="en-US" altLang="en-US" sz="2500" smtClean="0">
                <a:latin typeface="Footlight MT Light" pitchFamily="18" charset="0"/>
              </a:rPr>
              <a:t>used harsh measures: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imposing strict censorship codes on publish materials and written documents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using a secret police to watch both secondary schools &amp; universities (Why here?)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sending political prisoners to Siberia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To establish a uniform Russian culture, he </a:t>
            </a:r>
            <a:r>
              <a:rPr lang="en-US" altLang="en-US" sz="2500" u="sng" smtClean="0">
                <a:latin typeface="Footlight MT Light" pitchFamily="18" charset="0"/>
              </a:rPr>
              <a:t>oppressed other national groups within Russia</a:t>
            </a:r>
            <a:r>
              <a:rPr lang="en-US" altLang="en-US" sz="2500" smtClean="0">
                <a:latin typeface="Footlight MT Light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u="sng" smtClean="0">
                <a:latin typeface="Footlight MT Light" pitchFamily="18" charset="0"/>
              </a:rPr>
              <a:t>Russian</a:t>
            </a:r>
            <a:r>
              <a:rPr lang="en-US" altLang="en-US" sz="2500" smtClean="0">
                <a:latin typeface="Footlight MT Light" pitchFamily="18" charset="0"/>
              </a:rPr>
              <a:t> was made the </a:t>
            </a:r>
            <a:r>
              <a:rPr lang="en-US" altLang="en-US" sz="2500" u="sng" smtClean="0">
                <a:latin typeface="Footlight MT Light" pitchFamily="18" charset="0"/>
              </a:rPr>
              <a:t>official language </a:t>
            </a:r>
            <a:r>
              <a:rPr lang="en-US" altLang="en-US" sz="2500" smtClean="0">
                <a:latin typeface="Footlight MT Light" pitchFamily="18" charset="0"/>
              </a:rPr>
              <a:t>of the empire and use of minority language was forbidden.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Also, Alexander made </a:t>
            </a:r>
            <a:r>
              <a:rPr lang="en-US" altLang="en-US" sz="2500" u="sng" smtClean="0">
                <a:latin typeface="Footlight MT Light" pitchFamily="18" charset="0"/>
              </a:rPr>
              <a:t>Jews</a:t>
            </a:r>
            <a:r>
              <a:rPr lang="en-US" altLang="en-US" sz="2500" smtClean="0">
                <a:latin typeface="Footlight MT Light" pitchFamily="18" charset="0"/>
              </a:rPr>
              <a:t> the target of persecution.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latin typeface="Footlight MT Light" pitchFamily="18" charset="0"/>
              </a:rPr>
              <a:t>A wave of programs- organized violence against Jews- broke out in many parts of Russia.</a:t>
            </a:r>
          </a:p>
        </p:txBody>
      </p:sp>
      <p:pic>
        <p:nvPicPr>
          <p:cNvPr id="40964" name="Picture 4" descr="Tsar_Alexander_III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609600"/>
            <a:ext cx="2286000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6" descr="Mikola_II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6425" y="3733800"/>
            <a:ext cx="2111375" cy="286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"/>
          <p:cNvGrpSpPr>
            <a:grpSpLocks/>
          </p:cNvGrpSpPr>
          <p:nvPr/>
        </p:nvGrpSpPr>
        <p:grpSpPr bwMode="auto">
          <a:xfrm>
            <a:off x="304800" y="609600"/>
            <a:ext cx="8475663" cy="5856288"/>
            <a:chOff x="2160" y="8906"/>
            <a:chExt cx="8451" cy="4774"/>
          </a:xfrm>
        </p:grpSpPr>
        <p:sp>
          <p:nvSpPr>
            <p:cNvPr id="41989" name="Text Box 4"/>
            <p:cNvSpPr txBox="1">
              <a:spLocks noChangeArrowheads="1"/>
            </p:cNvSpPr>
            <p:nvPr/>
          </p:nvSpPr>
          <p:spPr bwMode="auto">
            <a:xfrm>
              <a:off x="4629" y="8906"/>
              <a:ext cx="2147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zh-TW" sz="1800">
                  <a:solidFill>
                    <a:srgbClr val="000066"/>
                  </a:solidFill>
                  <a:latin typeface="Arial Black" pitchFamily="34" charset="0"/>
                  <a:ea typeface="PMingLiU" pitchFamily="18" charset="-120"/>
                </a:rPr>
                <a:t>Alexander III</a:t>
              </a:r>
            </a:p>
          </p:txBody>
        </p:sp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4140" y="9900"/>
              <a:ext cx="21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  <a:latin typeface="Arial Black" pitchFamily="34" charset="0"/>
                  <a:ea typeface="PMingLiU" pitchFamily="18" charset="-120"/>
                </a:rPr>
                <a:t>Nicholas II</a:t>
              </a:r>
            </a:p>
          </p:txBody>
        </p:sp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2160" y="11520"/>
              <a:ext cx="900" cy="3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zh-TW" sz="1800">
                  <a:latin typeface="Arial Black" pitchFamily="34" charset="0"/>
                  <a:ea typeface="PMingLiU" pitchFamily="18" charset="-120"/>
                </a:rPr>
                <a:t>Olga</a:t>
              </a:r>
            </a:p>
          </p:txBody>
        </p:sp>
        <p:sp>
          <p:nvSpPr>
            <p:cNvPr id="41992" name="Text Box 7"/>
            <p:cNvSpPr txBox="1">
              <a:spLocks noChangeArrowheads="1"/>
            </p:cNvSpPr>
            <p:nvPr/>
          </p:nvSpPr>
          <p:spPr bwMode="auto">
            <a:xfrm>
              <a:off x="3953" y="11520"/>
              <a:ext cx="1267" cy="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zh-TW" sz="1800">
                  <a:latin typeface="Arial Black" pitchFamily="34" charset="0"/>
                  <a:ea typeface="PMingLiU" pitchFamily="18" charset="-120"/>
                </a:rPr>
                <a:t>Tatiana</a:t>
              </a:r>
            </a:p>
          </p:txBody>
        </p:sp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5940" y="11520"/>
              <a:ext cx="1080" cy="3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  <a:buFontTx/>
                <a:buNone/>
              </a:pPr>
              <a:r>
                <a:rPr lang="en-US" altLang="zh-TW" sz="1800">
                  <a:latin typeface="Arial Black" pitchFamily="34" charset="0"/>
                  <a:ea typeface="PMingLiU" pitchFamily="18" charset="-120"/>
                </a:rPr>
                <a:t>Marie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6590" y="9908"/>
              <a:ext cx="1800" cy="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TW" sz="1600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  <a:ea typeface="PMingLiU" pitchFamily="18" charset="-120"/>
                </a:rPr>
                <a:t>Alexandra</a:t>
              </a:r>
            </a:p>
            <a:p>
              <a:pPr algn="ctr">
                <a:defRPr/>
              </a:pPr>
              <a:r>
                <a:rPr lang="en-US" altLang="zh-TW" sz="1600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  <a:ea typeface="PMingLiU" pitchFamily="18" charset="-120"/>
                </a:rPr>
                <a:t>Nicholas’ wife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5580" y="9360"/>
              <a:ext cx="0" cy="5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AutoShape 12"/>
            <p:cNvSpPr>
              <a:spLocks/>
            </p:cNvSpPr>
            <p:nvPr/>
          </p:nvSpPr>
          <p:spPr bwMode="auto">
            <a:xfrm rot="5359360">
              <a:off x="6255" y="7605"/>
              <a:ext cx="450" cy="6840"/>
            </a:xfrm>
            <a:prstGeom prst="leftBrace">
              <a:avLst>
                <a:gd name="adj1" fmla="val 12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>
              <a:off x="4680" y="10980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8280" y="10980"/>
              <a:ext cx="0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99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9540"/>
              <a:ext cx="837" cy="1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240"/>
              <a:ext cx="977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12240"/>
              <a:ext cx="977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2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" y="12240"/>
              <a:ext cx="1071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3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" y="12240"/>
              <a:ext cx="108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4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" y="9540"/>
              <a:ext cx="887" cy="1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05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" y="12240"/>
              <a:ext cx="939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5627688" y="3640138"/>
            <a:ext cx="14700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zh-TW" sz="1800">
                <a:latin typeface="Arial Black" pitchFamily="34" charset="0"/>
                <a:ea typeface="PMingLiU" pitchFamily="18" charset="-120"/>
              </a:rPr>
              <a:t>Anastasia</a:t>
            </a:r>
            <a:endParaRPr lang="en-US" altLang="zh-TW" sz="1800">
              <a:ea typeface="PMingLiU" pitchFamily="18" charset="-120"/>
            </a:endParaRPr>
          </a:p>
        </p:txBody>
      </p:sp>
      <p:sp>
        <p:nvSpPr>
          <p:cNvPr id="41988" name="Text Box 26"/>
          <p:cNvSpPr txBox="1">
            <a:spLocks noChangeArrowheads="1"/>
          </p:cNvSpPr>
          <p:nvPr/>
        </p:nvSpPr>
        <p:spPr bwMode="auto">
          <a:xfrm>
            <a:off x="7418388" y="3594100"/>
            <a:ext cx="97155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 Black" pitchFamily="34" charset="0"/>
                <a:ea typeface="PMingLiU" pitchFamily="18" charset="-120"/>
              </a:rPr>
              <a:t>Alexie</a:t>
            </a:r>
          </a:p>
        </p:txBody>
      </p:sp>
    </p:spTree>
    <p:extLst>
      <p:ext uri="{BB962C8B-B14F-4D97-AF65-F5344CB8AC3E}">
        <p14:creationId xmlns:p14="http://schemas.microsoft.com/office/powerpoint/2010/main" val="5268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325"/>
            <a:ext cx="9067800" cy="549275"/>
          </a:xfrm>
        </p:spPr>
        <p:txBody>
          <a:bodyPr/>
          <a:lstStyle/>
          <a:p>
            <a:pPr eaLnBrk="1" hangingPunct="1"/>
            <a:r>
              <a:rPr lang="en-US" altLang="en-US" sz="2500" smtClean="0">
                <a:latin typeface="Elephant" pitchFamily="18" charset="0"/>
              </a:rPr>
              <a:t>The Fates of Czar Nicholas II, Alexandra, &amp; Rasputin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"/>
            <a:ext cx="89154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When </a:t>
            </a:r>
            <a:r>
              <a:rPr lang="en-US" altLang="en-US" b="1" smtClean="0">
                <a:latin typeface="Footlight MT Light" pitchFamily="18" charset="0"/>
              </a:rPr>
              <a:t>Nicholas II </a:t>
            </a:r>
            <a:r>
              <a:rPr lang="en-US" altLang="en-US" smtClean="0">
                <a:latin typeface="Footlight MT Light" pitchFamily="18" charset="0"/>
              </a:rPr>
              <a:t>became czar in 1894, he continued the tradition of Russian </a:t>
            </a:r>
            <a:r>
              <a:rPr lang="en-US" altLang="en-US" u="sng" smtClean="0">
                <a:latin typeface="Footlight MT Light" pitchFamily="18" charset="0"/>
              </a:rPr>
              <a:t>autocracy</a:t>
            </a:r>
            <a:r>
              <a:rPr lang="en-US" altLang="en-US" smtClean="0">
                <a:latin typeface="Footlight MT Light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He was considered a weak, inefficient, &amp; ineffective czar.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Czarina </a:t>
            </a:r>
            <a:r>
              <a:rPr lang="en-US" altLang="en-US" b="1" smtClean="0">
                <a:latin typeface="Footlight MT Light" pitchFamily="18" charset="0"/>
              </a:rPr>
              <a:t>Alexandra</a:t>
            </a:r>
            <a:r>
              <a:rPr lang="en-US" altLang="en-US" smtClean="0">
                <a:latin typeface="Footlight MT Light" pitchFamily="18" charset="0"/>
              </a:rPr>
              <a:t> was even more blindly committed to autocracy than her husband &amp; rumors mentioned how she influenced his decisions.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Footlight MT Light" pitchFamily="18" charset="0"/>
              </a:rPr>
              <a:t>In 1915, Nicholas moved his headquarters to the war front and Czarina Alexandra ran the government in his place.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Footlight MT Light" pitchFamily="18" charset="0"/>
              </a:rPr>
              <a:t>She ignored the czar’s chief advisors and fell under the influence of a self-described “holy man”, named </a:t>
            </a:r>
            <a:r>
              <a:rPr lang="en-US" altLang="en-US" b="1" u="sng" smtClean="0">
                <a:latin typeface="Footlight MT Light" pitchFamily="18" charset="0"/>
              </a:rPr>
              <a:t>Rasputin</a:t>
            </a:r>
            <a:r>
              <a:rPr lang="en-US" altLang="en-US" smtClean="0">
                <a:latin typeface="Footlight MT Ligh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699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325"/>
            <a:ext cx="9067800" cy="549275"/>
          </a:xfrm>
        </p:spPr>
        <p:txBody>
          <a:bodyPr/>
          <a:lstStyle/>
          <a:p>
            <a:pPr eaLnBrk="1" hangingPunct="1"/>
            <a:r>
              <a:rPr lang="en-US" altLang="en-US" sz="2500" smtClean="0">
                <a:latin typeface="Elephant" pitchFamily="18" charset="0"/>
              </a:rPr>
              <a:t>The Fates of Czar Nicholas II, Alexandra, &amp; Rasputin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"/>
            <a:ext cx="8915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Footlight MT Light" pitchFamily="18" charset="0"/>
              </a:rPr>
              <a:t>When Nicholas and Alexandra’s son, Alexis, fell ill, Rasputin seemed to ease the boys symptoms. To show her gratitude, Alexandra allowed Rasputin to make key political decisions.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Footlight MT Light" pitchFamily="18" charset="0"/>
              </a:rPr>
              <a:t>Rasputin opposed reform and obtained power positions for his friends.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Footlight MT Light" pitchFamily="18" charset="0"/>
              </a:rPr>
              <a:t>In 1916, a group of nobles murdered Rasputin because they feared his increasing role in governmental affairs.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Footlight MT Light" pitchFamily="18" charset="0"/>
              </a:rPr>
              <a:t>July 17, 1918: All of Czar Nicholas’ family was tricked into the cellar of a house where the </a:t>
            </a:r>
            <a:r>
              <a:rPr lang="en-US" altLang="en-US" b="1" u="sng" smtClean="0">
                <a:latin typeface="Footlight MT Light" pitchFamily="18" charset="0"/>
              </a:rPr>
              <a:t>Bolsheviks</a:t>
            </a:r>
            <a:r>
              <a:rPr lang="en-US" altLang="en-US" smtClean="0">
                <a:latin typeface="Footlight MT Light" pitchFamily="18" charset="0"/>
              </a:rPr>
              <a:t> fired bullets into the house until everyone was dead. They tried to destroy the bodies with fire and sulfuric acid.</a:t>
            </a:r>
            <a:endParaRPr lang="en-US" altLang="en-US" b="1" u="sng" smtClean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91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2437</Words>
  <Application>Microsoft Office PowerPoint</Application>
  <PresentationFormat>On-screen Show (4:3)</PresentationFormat>
  <Paragraphs>258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Chapter 30:  Revolution &amp; Nationalism (1900-1939)</vt:lpstr>
      <vt:lpstr>Your Table of Contents (TOC) MUST be updated with each assignment. </vt:lpstr>
      <vt:lpstr>Chapter 30 Vocabulary Words</vt:lpstr>
      <vt:lpstr>Section 1: Revolutions in Russia</vt:lpstr>
      <vt:lpstr>Czars Resist Change</vt:lpstr>
      <vt:lpstr>Czars Continue Autocratic Rule</vt:lpstr>
      <vt:lpstr>PowerPoint Presentation</vt:lpstr>
      <vt:lpstr>The Fates of Czar Nicholas II, Alexandra, &amp; Rasputin</vt:lpstr>
      <vt:lpstr>The Fates of Czar Nicholas II, Alexandra, &amp; Rasputin</vt:lpstr>
      <vt:lpstr>PowerPoint Presentation</vt:lpstr>
      <vt:lpstr>Russia Industrializes</vt:lpstr>
      <vt:lpstr>The Revolutionary Movement Grows</vt:lpstr>
      <vt:lpstr>Mensheviks, Bolsheviks, &amp; Lenin</vt:lpstr>
      <vt:lpstr>Crisis at Home and Abroad</vt:lpstr>
      <vt:lpstr>The Russo-Japanese War</vt:lpstr>
      <vt:lpstr>Bloody Sunday:  The Revolution of 1905</vt:lpstr>
      <vt:lpstr>World War I: The Final Blow</vt:lpstr>
      <vt:lpstr>Trouble at the War Front &amp; Home Front</vt:lpstr>
      <vt:lpstr>The March Revolution Questions</vt:lpstr>
      <vt:lpstr>Stalin Becomes Dictator</vt:lpstr>
      <vt:lpstr>Stalin as Dictator</vt:lpstr>
      <vt:lpstr>Totalitarianism</vt:lpstr>
      <vt:lpstr>PowerPoint Presentation</vt:lpstr>
      <vt:lpstr>Totalitarianism</vt:lpstr>
      <vt:lpstr>Stalin’s Totalitarian State</vt:lpstr>
      <vt:lpstr>What is Propaganda?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Poster with a Partner!</vt:lpstr>
      <vt:lpstr>Russian Revolution Test Review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30:  Revolution &amp; Nationalism (1900-1939)</dc:title>
  <dc:creator>Windows User</dc:creator>
  <cp:lastModifiedBy>Windows User</cp:lastModifiedBy>
  <cp:revision>1</cp:revision>
  <dcterms:created xsi:type="dcterms:W3CDTF">2019-03-08T17:52:10Z</dcterms:created>
  <dcterms:modified xsi:type="dcterms:W3CDTF">2019-03-08T17:55:22Z</dcterms:modified>
</cp:coreProperties>
</file>