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8" r:id="rId3"/>
    <p:sldId id="267" r:id="rId4"/>
    <p:sldId id="282" r:id="rId5"/>
    <p:sldId id="257" r:id="rId6"/>
    <p:sldId id="283" r:id="rId7"/>
    <p:sldId id="287" r:id="rId8"/>
    <p:sldId id="284" r:id="rId9"/>
    <p:sldId id="288" r:id="rId10"/>
    <p:sldId id="285" r:id="rId11"/>
    <p:sldId id="261" r:id="rId12"/>
    <p:sldId id="262" r:id="rId13"/>
  </p:sldIdLst>
  <p:sldSz cx="9144000" cy="5715000" type="screen16x1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FF00"/>
    <a:srgbClr val="0000FF"/>
    <a:srgbClr val="00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20" autoAdjust="0"/>
    <p:restoredTop sz="94660"/>
  </p:normalViewPr>
  <p:slideViewPr>
    <p:cSldViewPr>
      <p:cViewPr>
        <p:scale>
          <a:sx n="78" d="100"/>
          <a:sy n="78" d="100"/>
        </p:scale>
        <p:origin x="-108" y="-17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646"/>
            <a:ext cx="9148763" cy="572955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9989" y="5368770"/>
            <a:ext cx="2057400" cy="304271"/>
          </a:xfrm>
        </p:spPr>
        <p:txBody>
          <a:bodyPr/>
          <a:lstStyle/>
          <a:p>
            <a:fld id="{63FB2AD2-D3B0-460A-889D-A19E0043C372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4158" y="5368770"/>
            <a:ext cx="3086100" cy="304271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9824" y="5368770"/>
            <a:ext cx="2066534" cy="304271"/>
          </a:xfrm>
        </p:spPr>
        <p:txBody>
          <a:bodyPr anchor="ctr"/>
          <a:lstStyle>
            <a:lvl1pPr algn="l">
              <a:defRPr sz="900"/>
            </a:lvl1pPr>
          </a:lstStyle>
          <a:p>
            <a:fld id="{81E7F0C1-1C77-4B4D-AB0D-B2ADAA24241B}" type="slidenum">
              <a:rPr lang="en-US" smtClean="0"/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3342085" y="26459"/>
            <a:ext cx="0" cy="1323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5490225" y="389820"/>
            <a:ext cx="3656410" cy="493580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564" y="853223"/>
            <a:ext cx="2845259" cy="2791368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2925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0564" y="4121148"/>
            <a:ext cx="2845259" cy="86480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1500" baseline="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36988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B2AD2-D3B0-460A-889D-A19E0043C372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F0C1-1C77-4B4D-AB0D-B2ADAA242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459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300536" y="302021"/>
            <a:ext cx="2621984" cy="5170323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474" y="422531"/>
            <a:ext cx="1178720" cy="444994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5" y="436977"/>
            <a:ext cx="4469683" cy="443549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8474" y="5247180"/>
            <a:ext cx="1879497" cy="304271"/>
          </a:xfrm>
        </p:spPr>
        <p:txBody>
          <a:bodyPr/>
          <a:lstStyle/>
          <a:p>
            <a:fld id="{63FB2AD2-D3B0-460A-889D-A19E0043C372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0275" y="5247180"/>
            <a:ext cx="4469683" cy="30427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326680" y="2402846"/>
            <a:ext cx="4486056" cy="453202"/>
          </a:xfrm>
        </p:spPr>
        <p:txBody>
          <a:bodyPr/>
          <a:lstStyle>
            <a:lvl1pPr algn="l">
              <a:defRPr/>
            </a:lvl1pPr>
          </a:lstStyle>
          <a:p>
            <a:fld id="{81E7F0C1-1C77-4B4D-AB0D-B2ADAA24241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6833687" y="476252"/>
            <a:ext cx="0" cy="4396223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6387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B2AD2-D3B0-460A-889D-A19E0043C372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F0C1-1C77-4B4D-AB0D-B2ADAA242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099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1" y="-3899"/>
            <a:ext cx="9150461" cy="571889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1839516" y="1051719"/>
            <a:ext cx="5464969" cy="3611563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38557" y="5247275"/>
            <a:ext cx="2057400" cy="304271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3FB2AD2-D3B0-460A-889D-A19E0043C372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30683" y="5247275"/>
            <a:ext cx="3086100" cy="304271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8057" y="5247275"/>
            <a:ext cx="2086157" cy="304271"/>
          </a:xfrm>
        </p:spPr>
        <p:txBody>
          <a:bodyPr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fld id="{81E7F0C1-1C77-4B4D-AB0D-B2ADAA24241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1726" y="1525483"/>
            <a:ext cx="4394793" cy="1534763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2925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0938" y="3480109"/>
            <a:ext cx="3424856" cy="865673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5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4277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0274" y="2032000"/>
            <a:ext cx="3120390" cy="30480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7813" y="2032000"/>
            <a:ext cx="3120390" cy="30480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B2AD2-D3B0-460A-889D-A19E0043C372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F0C1-1C77-4B4D-AB0D-B2ADAA242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87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0274" y="472440"/>
            <a:ext cx="6577930" cy="13030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4" y="2047007"/>
            <a:ext cx="3120390" cy="686593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18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0274" y="2763866"/>
            <a:ext cx="3120390" cy="231613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7813" y="2047007"/>
            <a:ext cx="3120390" cy="686593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18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7813" y="2763866"/>
            <a:ext cx="3120390" cy="231613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B2AD2-D3B0-460A-889D-A19E0043C372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F0C1-1C77-4B4D-AB0D-B2ADAA242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067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B2AD2-D3B0-460A-889D-A19E0043C372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F0C1-1C77-4B4D-AB0D-B2ADAA242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18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300536" y="302021"/>
            <a:ext cx="2621984" cy="5170323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B2AD2-D3B0-460A-889D-A19E0043C372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F0C1-1C77-4B4D-AB0D-B2ADAA242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92989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6429343" y="378068"/>
            <a:ext cx="2557084" cy="4881079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7367" y="1253256"/>
            <a:ext cx="2420786" cy="1406603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25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98" y="367845"/>
            <a:ext cx="5697780" cy="4712155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7367" y="2686503"/>
            <a:ext cx="2420786" cy="2393498"/>
          </a:xfrm>
        </p:spPr>
        <p:txBody>
          <a:bodyPr/>
          <a:lstStyle>
            <a:lvl1pPr marL="0" indent="0">
              <a:spcBef>
                <a:spcPts val="1050"/>
              </a:spcBef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7417" y="5238750"/>
            <a:ext cx="2420786" cy="304271"/>
          </a:xfrm>
        </p:spPr>
        <p:txBody>
          <a:bodyPr/>
          <a:lstStyle>
            <a:lvl1pPr algn="l">
              <a:defRPr/>
            </a:lvl1pPr>
          </a:lstStyle>
          <a:p>
            <a:fld id="{63FB2AD2-D3B0-460A-889D-A19E0043C372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5238750"/>
            <a:ext cx="5697780" cy="304271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7367" y="311337"/>
            <a:ext cx="2420786" cy="680401"/>
          </a:xfrm>
        </p:spPr>
        <p:txBody>
          <a:bodyPr anchor="t"/>
          <a:lstStyle>
            <a:lvl1pPr algn="l">
              <a:defRPr sz="3300"/>
            </a:lvl1pPr>
          </a:lstStyle>
          <a:p>
            <a:fld id="{81E7F0C1-1C77-4B4D-AB0D-B2ADAA242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611639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6429343" y="378068"/>
            <a:ext cx="2557084" cy="4881079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7366" y="1253259"/>
            <a:ext cx="2422969" cy="1406603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25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1"/>
            <a:ext cx="6076988" cy="5714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7366" y="2686505"/>
            <a:ext cx="2420874" cy="2393495"/>
          </a:xfrm>
        </p:spPr>
        <p:txBody>
          <a:bodyPr/>
          <a:lstStyle>
            <a:lvl1pPr marL="0" indent="0">
              <a:spcBef>
                <a:spcPts val="1050"/>
              </a:spcBef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7366" y="5242560"/>
            <a:ext cx="2420874" cy="304271"/>
          </a:xfrm>
        </p:spPr>
        <p:txBody>
          <a:bodyPr/>
          <a:lstStyle>
            <a:lvl1pPr algn="l">
              <a:defRPr/>
            </a:lvl1pPr>
          </a:lstStyle>
          <a:p>
            <a:fld id="{63FB2AD2-D3B0-460A-889D-A19E0043C372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5242560"/>
            <a:ext cx="5698998" cy="304271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7366" y="311339"/>
            <a:ext cx="2420874" cy="680402"/>
          </a:xfrm>
        </p:spPr>
        <p:txBody>
          <a:bodyPr anchor="t"/>
          <a:lstStyle>
            <a:lvl1pPr algn="l">
              <a:defRPr sz="3300"/>
            </a:lvl1pPr>
          </a:lstStyle>
          <a:p>
            <a:fld id="{81E7F0C1-1C77-4B4D-AB0D-B2ADAA242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698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300536" y="302021"/>
            <a:ext cx="2621984" cy="5170323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0276" y="473621"/>
            <a:ext cx="6577928" cy="13005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032000"/>
            <a:ext cx="6577928" cy="3042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20803" y="5247180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63FB2AD2-D3B0-460A-889D-A19E0043C372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0275" y="5247180"/>
            <a:ext cx="4250531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4749" y="602774"/>
            <a:ext cx="1413261" cy="5035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81E7F0C1-1C77-4B4D-AB0D-B2ADAA24241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200276" y="1813341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6804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9000"/>
        </a:lnSpc>
        <a:spcBef>
          <a:spcPct val="0"/>
        </a:spcBef>
        <a:buNone/>
        <a:defRPr sz="33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685800" rtl="0" eaLnBrk="1" latinLnBrk="0" hangingPunct="1">
        <a:lnSpc>
          <a:spcPct val="111000"/>
        </a:lnSpc>
        <a:spcBef>
          <a:spcPts val="698"/>
        </a:spcBef>
        <a:buFont typeface="Corbel" panose="020B0503020204020204" pitchFamily="34" charset="0"/>
        <a:buChar char="–"/>
        <a:defRPr sz="15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80060" indent="-240030" algn="l" defTabSz="685800" rtl="0" eaLnBrk="1" latinLnBrk="0" hangingPunct="1">
        <a:lnSpc>
          <a:spcPct val="111000"/>
        </a:lnSpc>
        <a:spcBef>
          <a:spcPts val="698"/>
        </a:spcBef>
        <a:buFont typeface="Corbel" panose="020B0503020204020204" pitchFamily="34" charset="0"/>
        <a:buChar char="–"/>
        <a:defRPr sz="135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720090" indent="-240030" algn="l" defTabSz="685800" rtl="0" eaLnBrk="1" latinLnBrk="0" hangingPunct="1">
        <a:lnSpc>
          <a:spcPct val="111000"/>
        </a:lnSpc>
        <a:spcBef>
          <a:spcPts val="698"/>
        </a:spcBef>
        <a:buFont typeface="Corbel" panose="020B0503020204020204" pitchFamily="34" charset="0"/>
        <a:buChar char="–"/>
        <a:defRPr sz="12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60120" indent="-240030" algn="l" defTabSz="685800" rtl="0" eaLnBrk="1" latinLnBrk="0" hangingPunct="1">
        <a:lnSpc>
          <a:spcPct val="111000"/>
        </a:lnSpc>
        <a:spcBef>
          <a:spcPts val="698"/>
        </a:spcBef>
        <a:buFont typeface="Corbel" panose="020B0503020204020204" pitchFamily="34" charset="0"/>
        <a:buChar char="–"/>
        <a:defRPr sz="105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00150" indent="-240030" algn="l" defTabSz="685800" rtl="0" eaLnBrk="1" latinLnBrk="0" hangingPunct="1">
        <a:lnSpc>
          <a:spcPct val="111000"/>
        </a:lnSpc>
        <a:spcBef>
          <a:spcPts val="698"/>
        </a:spcBef>
        <a:buFont typeface="Corbel" panose="020B0503020204020204" pitchFamily="34" charset="0"/>
        <a:buChar char="–"/>
        <a:defRPr sz="105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40180" indent="-240030" algn="l" defTabSz="685800" rtl="0" eaLnBrk="1" latinLnBrk="0" hangingPunct="1">
        <a:lnSpc>
          <a:spcPct val="111000"/>
        </a:lnSpc>
        <a:spcBef>
          <a:spcPts val="698"/>
        </a:spcBef>
        <a:buFont typeface="Corbel" panose="020B0503020204020204" pitchFamily="34" charset="0"/>
        <a:buChar char="–"/>
        <a:defRPr sz="105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1680210" indent="-240030" algn="l" defTabSz="685800" rtl="0" eaLnBrk="1" latinLnBrk="0" hangingPunct="1">
        <a:lnSpc>
          <a:spcPct val="111000"/>
        </a:lnSpc>
        <a:spcBef>
          <a:spcPts val="698"/>
        </a:spcBef>
        <a:buFont typeface="Corbel" panose="020B0503020204020204" pitchFamily="34" charset="0"/>
        <a:buChar char="–"/>
        <a:defRPr sz="105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1920240" indent="-240030" algn="l" defTabSz="685800" rtl="0" eaLnBrk="1" latinLnBrk="0" hangingPunct="1">
        <a:lnSpc>
          <a:spcPct val="111000"/>
        </a:lnSpc>
        <a:spcBef>
          <a:spcPts val="698"/>
        </a:spcBef>
        <a:buFont typeface="Corbel" panose="020B0503020204020204" pitchFamily="34" charset="0"/>
        <a:buChar char="–"/>
        <a:defRPr sz="105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160270" indent="-240030" algn="l" defTabSz="685800" rtl="0" eaLnBrk="1" latinLnBrk="0" hangingPunct="1">
        <a:lnSpc>
          <a:spcPct val="111000"/>
        </a:lnSpc>
        <a:spcBef>
          <a:spcPts val="698"/>
        </a:spcBef>
        <a:buFont typeface="Corbel" panose="020B0503020204020204" pitchFamily="34" charset="0"/>
        <a:buChar char="–"/>
        <a:defRPr sz="105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647700"/>
            <a:ext cx="3581400" cy="3200400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latin typeface="American Classic Extra Bold" panose="02020804070706020304" pitchFamily="18" charset="0"/>
              </a:rPr>
              <a:t>Analyzing </a:t>
            </a:r>
            <a:r>
              <a:rPr lang="en-US" sz="3600" dirty="0" smtClean="0">
                <a:latin typeface="American Classic Extra Bold" panose="02020804070706020304" pitchFamily="18" charset="0"/>
              </a:rPr>
              <a:t>Documents</a:t>
            </a:r>
            <a:br>
              <a:rPr lang="en-US" sz="3600" dirty="0" smtClean="0">
                <a:latin typeface="American Classic Extra Bold" panose="02020804070706020304" pitchFamily="18" charset="0"/>
              </a:rPr>
            </a:br>
            <a:r>
              <a:rPr lang="en-US" sz="3600" dirty="0" smtClean="0">
                <a:latin typeface="American Classic Extra Bold" panose="02020804070706020304" pitchFamily="18" charset="0"/>
              </a:rPr>
              <a:t>through Thoughtful </a:t>
            </a:r>
            <a:r>
              <a:rPr lang="en-US" sz="3600" dirty="0">
                <a:latin typeface="American Classic Extra Bold" panose="02020804070706020304" pitchFamily="18" charset="0"/>
              </a:rPr>
              <a:t>A</a:t>
            </a:r>
            <a:r>
              <a:rPr lang="en-US" sz="3600" dirty="0" smtClean="0">
                <a:latin typeface="American Classic Extra Bold" panose="02020804070706020304" pitchFamily="18" charset="0"/>
              </a:rPr>
              <a:t>nnotations </a:t>
            </a:r>
            <a:endParaRPr lang="en-US" sz="3600" dirty="0">
              <a:latin typeface="American Classic Extra Bold" panose="02020804070706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3600" y="4076700"/>
            <a:ext cx="2895600" cy="6858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Footlight MT Light" panose="0204060206030A020304" pitchFamily="18" charset="0"/>
              </a:rPr>
              <a:t>SAT SLOT Workbooks</a:t>
            </a:r>
            <a:endParaRPr lang="en-US" sz="2400" dirty="0">
              <a:latin typeface="Footlight MT Light" panose="0204060206030A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90500"/>
            <a:ext cx="6577928" cy="707479"/>
          </a:xfrm>
          <a:solidFill>
            <a:schemeClr val="accent2"/>
          </a:solidFill>
        </p:spPr>
        <p:txBody>
          <a:bodyPr anchor="ctr">
            <a:norm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Elephant" panose="02020904090505020303" pitchFamily="18" charset="0"/>
              </a:rPr>
              <a:t>Thursday</a:t>
            </a:r>
            <a:endParaRPr lang="en-US" sz="3600" dirty="0">
              <a:solidFill>
                <a:schemeClr val="tx1"/>
              </a:solidFill>
              <a:latin typeface="Elephant" panose="0202090409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81100"/>
            <a:ext cx="9067800" cy="4114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000" b="1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Read for Audience &amp; Occasion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Read to identify the </a:t>
            </a:r>
            <a:r>
              <a:rPr lang="en-US" sz="3000" b="1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Audience</a:t>
            </a:r>
            <a:r>
              <a:rPr lang="en-US" sz="30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 by highlighting it in </a:t>
            </a:r>
            <a:r>
              <a:rPr lang="en-US" sz="3000" b="1" dirty="0" smtClean="0">
                <a:solidFill>
                  <a:srgbClr val="FF3399"/>
                </a:solidFill>
                <a:latin typeface="Footlight MT Light" panose="0204060206030A020304" pitchFamily="18" charset="0"/>
              </a:rPr>
              <a:t>PINK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Identify the </a:t>
            </a:r>
            <a:r>
              <a:rPr lang="en-US" sz="3000" b="1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Occasion </a:t>
            </a:r>
            <a:r>
              <a:rPr lang="en-US" sz="30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by highlighting it in </a:t>
            </a:r>
            <a:r>
              <a:rPr lang="en-US" sz="3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Footlight MT Light" panose="0204060206030A020304" pitchFamily="18" charset="0"/>
              </a:rPr>
              <a:t>YELLOW</a:t>
            </a:r>
            <a:endParaRPr lang="en-US" sz="3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Footlight MT Light" panose="0204060206030A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Complete </a:t>
            </a:r>
            <a:r>
              <a:rPr lang="en-US" sz="3000" b="1" u="sng" dirty="0">
                <a:solidFill>
                  <a:schemeClr val="tx1"/>
                </a:solidFill>
                <a:latin typeface="Footlight MT Light" panose="0204060206030A020304" pitchFamily="18" charset="0"/>
              </a:rPr>
              <a:t>Box </a:t>
            </a:r>
            <a:r>
              <a:rPr lang="en-US" sz="3000" b="1" u="sng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4</a:t>
            </a:r>
            <a:r>
              <a:rPr lang="en-US" sz="3000" b="1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30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using </a:t>
            </a:r>
            <a:r>
              <a:rPr lang="en-US" sz="3000" dirty="0">
                <a:solidFill>
                  <a:schemeClr val="tx1"/>
                </a:solidFill>
                <a:latin typeface="Footlight MT Light" panose="0204060206030A020304" pitchFamily="18" charset="0"/>
              </a:rPr>
              <a:t>complete </a:t>
            </a:r>
            <a:r>
              <a:rPr lang="en-US" sz="30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sentences or sentence stems provided</a:t>
            </a:r>
            <a:r>
              <a:rPr lang="en-US" sz="30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30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to cite </a:t>
            </a:r>
            <a:r>
              <a:rPr lang="en-US" sz="3000" dirty="0">
                <a:solidFill>
                  <a:schemeClr val="tx1"/>
                </a:solidFill>
                <a:latin typeface="Footlight MT Light" panose="0204060206030A020304" pitchFamily="18" charset="0"/>
              </a:rPr>
              <a:t>specific </a:t>
            </a:r>
            <a:r>
              <a:rPr lang="en-US" sz="30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facts or details </a:t>
            </a:r>
            <a:r>
              <a:rPr lang="en-US" sz="3000" dirty="0">
                <a:solidFill>
                  <a:schemeClr val="tx1"/>
                </a:solidFill>
                <a:latin typeface="Footlight MT Light" panose="0204060206030A020304" pitchFamily="18" charset="0"/>
              </a:rPr>
              <a:t>from the text that support the author’s </a:t>
            </a:r>
            <a:r>
              <a:rPr lang="en-US" sz="30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Claim</a:t>
            </a:r>
            <a:endParaRPr lang="en-US" sz="3000" dirty="0"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67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"/>
            <a:ext cx="8229600" cy="6858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n w="19050"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anose="0208090404030B020404" pitchFamily="18" charset="0"/>
              </a:rPr>
              <a:t>Occasion</a:t>
            </a:r>
            <a:endParaRPr lang="en-US" sz="3600" dirty="0">
              <a:solidFill>
                <a:srgbClr val="FFFF00"/>
              </a:solidFill>
              <a:latin typeface="Copperplate Gothic Bold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732381"/>
              </p:ext>
            </p:extLst>
          </p:nvPr>
        </p:nvGraphicFramePr>
        <p:xfrm>
          <a:off x="228600" y="723900"/>
          <a:ext cx="8763000" cy="48322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59690"/>
                <a:gridCol w="4103310"/>
              </a:tblGrid>
              <a:tr h="4458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Footlight MT Light" panose="0204060206030A020304" pitchFamily="18" charset="0"/>
                          <a:ea typeface="Arial" panose="020B0604020202020204" pitchFamily="34" charset="0"/>
                        </a:rPr>
                        <a:t>Annotation for….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Footlight MT Light" panose="0204060206030A020304" pitchFamily="18" charset="0"/>
                          <a:ea typeface="Arial" panose="020B0604020202020204" pitchFamily="34" charset="0"/>
                        </a:rPr>
                        <a:t>Stems for Annotation 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4701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u="sng" dirty="0" smtClean="0">
                          <a:effectLst/>
                          <a:latin typeface="Footlight MT Light" panose="0204060206030A020304" pitchFamily="18" charset="0"/>
                        </a:rPr>
                        <a:t>Occasion</a:t>
                      </a:r>
                      <a:r>
                        <a:rPr lang="en-US" sz="1900" b="1" u="none" dirty="0" smtClean="0">
                          <a:effectLst/>
                          <a:latin typeface="Footlight MT Light" panose="0204060206030A020304" pitchFamily="18" charset="0"/>
                        </a:rPr>
                        <a:t>:</a:t>
                      </a:r>
                      <a:r>
                        <a:rPr lang="en-US" sz="1900" b="0" u="none" dirty="0" smtClean="0">
                          <a:effectLst/>
                          <a:latin typeface="Footlight MT Light" panose="0204060206030A020304" pitchFamily="18" charset="0"/>
                        </a:rPr>
                        <a:t> highlight evidence</a:t>
                      </a:r>
                      <a:r>
                        <a:rPr lang="en-US" sz="1900" b="0" u="none" baseline="0" dirty="0" smtClean="0">
                          <a:effectLst/>
                          <a:latin typeface="Footlight MT Light" panose="0204060206030A020304" pitchFamily="18" charset="0"/>
                        </a:rPr>
                        <a:t> in </a:t>
                      </a:r>
                      <a:r>
                        <a:rPr lang="en-US" sz="2000" b="1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FF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Footlight MT Light" panose="0204060206030A020304" pitchFamily="18" charset="0"/>
                        </a:rPr>
                        <a:t>YELLOW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900" u="none" strike="noStrike" dirty="0" smtClean="0">
                          <a:effectLst/>
                          <a:latin typeface="Footlight MT Light" panose="0204060206030A020304" pitchFamily="18" charset="0"/>
                        </a:rPr>
                        <a:t>What </a:t>
                      </a:r>
                      <a:r>
                        <a:rPr lang="en-US" sz="1900" u="none" strike="noStrike" dirty="0">
                          <a:effectLst/>
                          <a:latin typeface="Footlight MT Light" panose="0204060206030A020304" pitchFamily="18" charset="0"/>
                        </a:rPr>
                        <a:t>event has happened to inspire the speaker to write this text?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900" u="none" strike="noStrike" dirty="0">
                          <a:effectLst/>
                          <a:latin typeface="Footlight MT Light" panose="0204060206030A020304" pitchFamily="18" charset="0"/>
                        </a:rPr>
                        <a:t>What is the time and place of the text?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900" u="none" strike="noStrike" dirty="0">
                          <a:effectLst/>
                          <a:latin typeface="Footlight MT Light" panose="0204060206030A020304" pitchFamily="18" charset="0"/>
                        </a:rPr>
                        <a:t>When and where was the primary source created? Secondary document?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900" u="none" strike="noStrike" dirty="0">
                          <a:effectLst/>
                          <a:latin typeface="Footlight MT Light" panose="0204060206030A020304" pitchFamily="18" charset="0"/>
                        </a:rPr>
                        <a:t>What is the historical context surrounding the creation of the document?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900" u="none" strike="noStrike" dirty="0">
                          <a:effectLst/>
                          <a:latin typeface="Footlight MT Light" panose="0204060206030A020304" pitchFamily="18" charset="0"/>
                        </a:rPr>
                        <a:t>How might this affect the meaning of the source?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900" u="none" strike="noStrike" dirty="0">
                          <a:effectLst/>
                          <a:latin typeface="Footlight MT Light" panose="0204060206030A020304" pitchFamily="18" charset="0"/>
                        </a:rPr>
                        <a:t>What event led to its publication or development? </a:t>
                      </a:r>
                      <a:endParaRPr lang="en-US" sz="1900" u="none" strike="noStrike" dirty="0">
                        <a:solidFill>
                          <a:srgbClr val="000000"/>
                        </a:solidFill>
                        <a:effectLst/>
                        <a:latin typeface="Footlight MT Light" panose="0204060206030A020304" pitchFamily="18" charset="0"/>
                      </a:endParaRPr>
                    </a:p>
                  </a:txBody>
                  <a:tcPr marL="58012" marR="58012" marT="58012" marB="580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900" u="none" strike="noStrike" dirty="0">
                          <a:effectLst/>
                          <a:latin typeface="Footlight MT Light" panose="0204060206030A020304" pitchFamily="18" charset="0"/>
                        </a:rPr>
                        <a:t>The occasion of the article is _________.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900" u="none" strike="noStrike" dirty="0">
                          <a:effectLst/>
                          <a:latin typeface="Footlight MT Light" panose="0204060206030A020304" pitchFamily="18" charset="0"/>
                        </a:rPr>
                        <a:t>The time that the passage was written was _____________ because _____________.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900" u="none" strike="noStrike" dirty="0">
                          <a:effectLst/>
                          <a:latin typeface="Footlight MT Light" panose="0204060206030A020304" pitchFamily="18" charset="0"/>
                        </a:rPr>
                        <a:t>This passage was written in response to _____________ because </a:t>
                      </a:r>
                      <a:r>
                        <a:rPr lang="en-US" sz="1900" u="none" strike="noStrike" dirty="0" smtClean="0">
                          <a:effectLst/>
                          <a:latin typeface="Footlight MT Light" panose="0204060206030A020304" pitchFamily="18" charset="0"/>
                        </a:rPr>
                        <a:t>______________.</a:t>
                      </a:r>
                      <a:endParaRPr lang="en-US" sz="1900" u="none" strike="noStrike" dirty="0">
                        <a:solidFill>
                          <a:srgbClr val="000000"/>
                        </a:solidFill>
                        <a:effectLst/>
                        <a:latin typeface="Footlight MT Light" panose="0204060206030A020304" pitchFamily="18" charset="0"/>
                      </a:endParaRPr>
                    </a:p>
                  </a:txBody>
                  <a:tcPr marL="58012" marR="58012" marT="58012" marB="580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124678" y="4381500"/>
            <a:ext cx="142295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spc="50" dirty="0" smtClean="0">
                <a:ln w="11430"/>
                <a:solidFill>
                  <a:srgbClr val="0000FF"/>
                </a:solidFill>
                <a:latin typeface="American Classic Extra Bold" panose="02020804070706020304" pitchFamily="18" charset="0"/>
              </a:rPr>
              <a:t>Box </a:t>
            </a:r>
            <a:r>
              <a:rPr lang="en-US" sz="3200" b="1" spc="50" dirty="0" smtClean="0">
                <a:ln w="11430"/>
                <a:solidFill>
                  <a:srgbClr val="0000FF"/>
                </a:solidFill>
                <a:latin typeface="American Classic Extra Bold" panose="02020804070706020304" pitchFamily="18" charset="0"/>
              </a:rPr>
              <a:t>4</a:t>
            </a:r>
            <a:endParaRPr lang="en-US" sz="3200" b="1" spc="50" dirty="0">
              <a:ln w="11430"/>
              <a:solidFill>
                <a:srgbClr val="0000FF"/>
              </a:solidFill>
              <a:latin typeface="American Classic Extra Bold" panose="02020804070706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06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633984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n w="19050">
                  <a:solidFill>
                    <a:schemeClr val="tx1"/>
                  </a:solidFill>
                </a:ln>
                <a:solidFill>
                  <a:srgbClr val="FF3399"/>
                </a:solidFill>
                <a:latin typeface="Cooper Black" panose="0208090404030B020404" pitchFamily="18" charset="0"/>
              </a:rPr>
              <a:t>Audience</a:t>
            </a:r>
            <a:endParaRPr lang="en-US" sz="4000" dirty="0">
              <a:latin typeface="Copperplate Gothic Bold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558920"/>
              </p:ext>
            </p:extLst>
          </p:nvPr>
        </p:nvGraphicFramePr>
        <p:xfrm>
          <a:off x="292608" y="723900"/>
          <a:ext cx="8546592" cy="4674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44616"/>
                <a:gridCol w="4001976"/>
              </a:tblGrid>
              <a:tr h="457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Footlight MT Light" panose="0204060206030A020304" pitchFamily="18" charset="0"/>
                          <a:ea typeface="Arial" panose="020B0604020202020204" pitchFamily="34" charset="0"/>
                        </a:rPr>
                        <a:t>Annotation for….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Footlight MT Light" panose="0204060206030A020304" pitchFamily="18" charset="0"/>
                          <a:ea typeface="Arial" panose="020B0604020202020204" pitchFamily="34" charset="0"/>
                        </a:rPr>
                        <a:t>Stems for Annotation 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660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sng" dirty="0" smtClean="0">
                          <a:effectLst/>
                          <a:latin typeface="Footlight MT Light" panose="0204060206030A020304" pitchFamily="18" charset="0"/>
                        </a:rPr>
                        <a:t>Audience</a:t>
                      </a:r>
                      <a:r>
                        <a:rPr lang="en-US" sz="1800" b="1" u="none" dirty="0" smtClean="0">
                          <a:effectLst/>
                          <a:latin typeface="Footlight MT Light" panose="0204060206030A020304" pitchFamily="18" charset="0"/>
                        </a:rPr>
                        <a:t>: </a:t>
                      </a:r>
                      <a:r>
                        <a:rPr lang="en-US" sz="1800" u="none" dirty="0" smtClean="0">
                          <a:effectLst/>
                          <a:latin typeface="Footlight MT Light" panose="0204060206030A020304" pitchFamily="18" charset="0"/>
                        </a:rPr>
                        <a:t>highlight</a:t>
                      </a:r>
                      <a:r>
                        <a:rPr lang="en-US" sz="1800" u="none" baseline="0" dirty="0" smtClean="0">
                          <a:effectLst/>
                          <a:latin typeface="Footlight MT Light" panose="0204060206030A020304" pitchFamily="18" charset="0"/>
                        </a:rPr>
                        <a:t> evidence in </a:t>
                      </a:r>
                      <a:r>
                        <a:rPr lang="en-US" sz="1800" b="1" dirty="0" smtClean="0">
                          <a:solidFill>
                            <a:srgbClr val="FF3399"/>
                          </a:solidFill>
                          <a:latin typeface="Footlight MT Light" panose="0204060206030A020304" pitchFamily="18" charset="0"/>
                        </a:rPr>
                        <a:t>PINK</a:t>
                      </a:r>
                      <a:endParaRPr lang="en-US" sz="1800" dirty="0">
                        <a:effectLst/>
                        <a:latin typeface="Footlight MT Light" panose="0204060206030A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800" u="none" strike="noStrike" dirty="0">
                          <a:effectLst/>
                          <a:latin typeface="Footlight MT Light" panose="0204060206030A020304" pitchFamily="18" charset="0"/>
                        </a:rPr>
                        <a:t>Who is the intended audience? For whom was the </a:t>
                      </a:r>
                      <a:r>
                        <a:rPr lang="en-US" sz="1800" u="none" strike="noStrike" dirty="0" smtClean="0">
                          <a:effectLst/>
                          <a:latin typeface="Footlight MT Light" panose="0204060206030A020304" pitchFamily="18" charset="0"/>
                        </a:rPr>
                        <a:t>source </a:t>
                      </a:r>
                      <a:r>
                        <a:rPr lang="en-US" sz="1800" u="none" strike="noStrike" dirty="0">
                          <a:effectLst/>
                          <a:latin typeface="Footlight MT Light" panose="0204060206030A020304" pitchFamily="18" charset="0"/>
                        </a:rPr>
                        <a:t>created or performed?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800" u="none" strike="noStrike" dirty="0">
                          <a:effectLst/>
                          <a:latin typeface="Footlight MT Light" panose="0204060206030A020304" pitchFamily="18" charset="0"/>
                        </a:rPr>
                        <a:t>Is it directed towards one person? A group of people?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800" u="none" strike="noStrike" dirty="0">
                          <a:effectLst/>
                          <a:latin typeface="Footlight MT Light" panose="0204060206030A020304" pitchFamily="18" charset="0"/>
                        </a:rPr>
                        <a:t>How might this affect the reliability of the source?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800" u="none" strike="noStrike" dirty="0">
                          <a:effectLst/>
                          <a:latin typeface="Footlight MT Light" panose="0204060206030A020304" pitchFamily="18" charset="0"/>
                        </a:rPr>
                        <a:t>Are there any assumptions that can be made about the audience: mixed racial group, gender group, social class, political party?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800" u="none" strike="noStrike" dirty="0">
                          <a:effectLst/>
                          <a:latin typeface="Footlight MT Light" panose="0204060206030A020304" pitchFamily="18" charset="0"/>
                        </a:rPr>
                        <a:t>Are there certain words/phrases used that highlight a specific audience? </a:t>
                      </a:r>
                      <a:endParaRPr lang="en-US" sz="1800" u="none" strike="noStrike" dirty="0">
                        <a:solidFill>
                          <a:srgbClr val="000000"/>
                        </a:solidFill>
                        <a:effectLst/>
                        <a:latin typeface="Footlight MT Light" panose="0204060206030A020304" pitchFamily="18" charset="0"/>
                      </a:endParaRPr>
                    </a:p>
                  </a:txBody>
                  <a:tcPr marL="58012" marR="58012" marT="58012" marB="580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800" u="none" strike="noStrike" dirty="0">
                          <a:effectLst/>
                          <a:latin typeface="Footlight MT Light" panose="0204060206030A020304" pitchFamily="18" charset="0"/>
                        </a:rPr>
                        <a:t>The article is directed towards______.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800" u="none" strike="noStrike" dirty="0">
                          <a:effectLst/>
                          <a:latin typeface="Footlight MT Light" panose="0204060206030A020304" pitchFamily="18" charset="0"/>
                        </a:rPr>
                        <a:t>The author uses certain words like ____ and _____.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800" u="none" strike="noStrike" dirty="0">
                          <a:effectLst/>
                          <a:latin typeface="Footlight MT Light" panose="0204060206030A020304" pitchFamily="18" charset="0"/>
                        </a:rPr>
                        <a:t>The audience might be _____ because _________. </a:t>
                      </a:r>
                      <a:endParaRPr lang="en-US" sz="1800" u="none" strike="noStrike" dirty="0">
                        <a:solidFill>
                          <a:srgbClr val="000000"/>
                        </a:solidFill>
                        <a:effectLst/>
                        <a:latin typeface="Footlight MT Light" panose="0204060206030A020304" pitchFamily="18" charset="0"/>
                      </a:endParaRPr>
                    </a:p>
                  </a:txBody>
                  <a:tcPr marL="58012" marR="58012" marT="58012" marB="580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019800" y="4305300"/>
            <a:ext cx="142295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spc="50" dirty="0" smtClean="0">
                <a:ln w="11430"/>
                <a:solidFill>
                  <a:srgbClr val="0000FF"/>
                </a:solidFill>
                <a:latin typeface="American Classic Extra Bold" panose="02020804070706020304" pitchFamily="18" charset="0"/>
              </a:rPr>
              <a:t>Box </a:t>
            </a:r>
            <a:r>
              <a:rPr lang="en-US" sz="3200" b="1" spc="50" dirty="0" smtClean="0">
                <a:ln w="11430"/>
                <a:solidFill>
                  <a:srgbClr val="0000FF"/>
                </a:solidFill>
                <a:latin typeface="American Classic Extra Bold" panose="02020804070706020304" pitchFamily="18" charset="0"/>
              </a:rPr>
              <a:t>4</a:t>
            </a:r>
            <a:endParaRPr lang="en-US" sz="3200" b="1" spc="50" dirty="0">
              <a:ln w="11430"/>
              <a:solidFill>
                <a:srgbClr val="0000FF"/>
              </a:solidFill>
              <a:latin typeface="American Classic Extra Bold" panose="02020804070706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37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190500"/>
            <a:ext cx="8287802" cy="995797"/>
          </a:xfrm>
          <a:noFill/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Color Code Your SLOT Annotations by Using the Following Key: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6" y="4305301"/>
            <a:ext cx="1914524" cy="1226820"/>
          </a:xfrm>
          <a:ln>
            <a:solidFill>
              <a:schemeClr val="tx2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Footlight MT Light" panose="0204060206030A020304" pitchFamily="18" charset="0"/>
              </a:rPr>
              <a:t>YELLOW </a:t>
            </a:r>
            <a:r>
              <a:rPr lang="en-US" sz="18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highlighter for Speaker (S) and Occasion (O)</a:t>
            </a:r>
            <a:endParaRPr lang="en-US" sz="1400" dirty="0">
              <a:solidFill>
                <a:schemeClr val="tx1"/>
              </a:solidFill>
              <a:latin typeface="Footlight MT Light" panose="0204060206030A020304" pitchFamily="18" charset="0"/>
            </a:endParaRPr>
          </a:p>
        </p:txBody>
      </p:sp>
      <p:pic>
        <p:nvPicPr>
          <p:cNvPr id="5" name="Picture 6" descr="Image result for yellow highlighter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674948"/>
            <a:ext cx="1800225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3641194" y="4305301"/>
            <a:ext cx="1845206" cy="1226820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40030" indent="-240030" algn="l" defTabSz="685800" rtl="0" eaLnBrk="1" latinLnBrk="0" hangingPunct="1">
              <a:lnSpc>
                <a:spcPct val="111000"/>
              </a:lnSpc>
              <a:spcBef>
                <a:spcPts val="698"/>
              </a:spcBef>
              <a:buFont typeface="Corbel" panose="020B0503020204020204" pitchFamily="34" charset="0"/>
              <a:buChar char="–"/>
              <a:defRPr sz="15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80060" indent="-240030" algn="l" defTabSz="685800" rtl="0" eaLnBrk="1" latinLnBrk="0" hangingPunct="1">
              <a:lnSpc>
                <a:spcPct val="111000"/>
              </a:lnSpc>
              <a:spcBef>
                <a:spcPts val="698"/>
              </a:spcBef>
              <a:buFont typeface="Corbel" panose="020B0503020204020204" pitchFamily="34" charset="0"/>
              <a:buChar char="–"/>
              <a:defRPr sz="135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0090" indent="-240030" algn="l" defTabSz="685800" rtl="0" eaLnBrk="1" latinLnBrk="0" hangingPunct="1">
              <a:lnSpc>
                <a:spcPct val="111000"/>
              </a:lnSpc>
              <a:spcBef>
                <a:spcPts val="698"/>
              </a:spcBef>
              <a:buFont typeface="Corbel" panose="020B0503020204020204" pitchFamily="34" charset="0"/>
              <a:buChar char="–"/>
              <a:defRPr sz="12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60120" indent="-240030" algn="l" defTabSz="685800" rtl="0" eaLnBrk="1" latinLnBrk="0" hangingPunct="1">
              <a:lnSpc>
                <a:spcPct val="111000"/>
              </a:lnSpc>
              <a:spcBef>
                <a:spcPts val="698"/>
              </a:spcBef>
              <a:buFont typeface="Corbel" panose="020B0503020204020204" pitchFamily="34" charset="0"/>
              <a:buChar char="–"/>
              <a:defRPr sz="105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00150" indent="-240030" algn="l" defTabSz="685800" rtl="0" eaLnBrk="1" latinLnBrk="0" hangingPunct="1">
              <a:lnSpc>
                <a:spcPct val="111000"/>
              </a:lnSpc>
              <a:spcBef>
                <a:spcPts val="698"/>
              </a:spcBef>
              <a:buFont typeface="Corbel" panose="020B0503020204020204" pitchFamily="34" charset="0"/>
              <a:buChar char="–"/>
              <a:defRPr sz="105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440180" indent="-240030" algn="l" defTabSz="685800" rtl="0" eaLnBrk="1" latinLnBrk="0" hangingPunct="1">
              <a:lnSpc>
                <a:spcPct val="111000"/>
              </a:lnSpc>
              <a:spcBef>
                <a:spcPts val="698"/>
              </a:spcBef>
              <a:buFont typeface="Corbel" panose="020B0503020204020204" pitchFamily="34" charset="0"/>
              <a:buChar char="–"/>
              <a:defRPr sz="105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80210" indent="-240030" algn="l" defTabSz="685800" rtl="0" eaLnBrk="1" latinLnBrk="0" hangingPunct="1">
              <a:lnSpc>
                <a:spcPct val="111000"/>
              </a:lnSpc>
              <a:spcBef>
                <a:spcPts val="698"/>
              </a:spcBef>
              <a:buFont typeface="Corbel" panose="020B0503020204020204" pitchFamily="34" charset="0"/>
              <a:buChar char="–"/>
              <a:defRPr sz="105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920240" indent="-240030" algn="l" defTabSz="685800" rtl="0" eaLnBrk="1" latinLnBrk="0" hangingPunct="1">
              <a:lnSpc>
                <a:spcPct val="111000"/>
              </a:lnSpc>
              <a:spcBef>
                <a:spcPts val="698"/>
              </a:spcBef>
              <a:buFont typeface="Corbel" panose="020B0503020204020204" pitchFamily="34" charset="0"/>
              <a:buChar char="–"/>
              <a:defRPr sz="105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160270" indent="-240030" algn="l" defTabSz="685800" rtl="0" eaLnBrk="1" latinLnBrk="0" hangingPunct="1">
              <a:lnSpc>
                <a:spcPct val="111000"/>
              </a:lnSpc>
              <a:spcBef>
                <a:spcPts val="698"/>
              </a:spcBef>
              <a:buFont typeface="Corbel" panose="020B0503020204020204" pitchFamily="34" charset="0"/>
              <a:buChar char="–"/>
              <a:defRPr sz="105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Corbel" panose="020B0503020204020204" pitchFamily="34" charset="0"/>
              <a:buNone/>
            </a:pPr>
            <a:r>
              <a:rPr lang="en-US" sz="2000" b="1" dirty="0" smtClean="0">
                <a:solidFill>
                  <a:srgbClr val="FF3399"/>
                </a:solidFill>
                <a:latin typeface="Footlight MT Light" panose="0204060206030A020304" pitchFamily="18" charset="0"/>
              </a:rPr>
              <a:t> PINK </a:t>
            </a:r>
            <a:r>
              <a:rPr lang="en-US" sz="20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highlighter for Audience (A) and Purpose (P)</a:t>
            </a:r>
            <a:endParaRPr lang="en-US" dirty="0">
              <a:solidFill>
                <a:schemeClr val="tx1"/>
              </a:solidFill>
              <a:latin typeface="Footlight MT Light" panose="0204060206030A020304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619876" y="4305301"/>
            <a:ext cx="1762124" cy="1226820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40030" indent="-240030" algn="l" defTabSz="685800" rtl="0" eaLnBrk="1" latinLnBrk="0" hangingPunct="1">
              <a:lnSpc>
                <a:spcPct val="111000"/>
              </a:lnSpc>
              <a:spcBef>
                <a:spcPts val="698"/>
              </a:spcBef>
              <a:buFont typeface="Corbel" panose="020B0503020204020204" pitchFamily="34" charset="0"/>
              <a:buChar char="–"/>
              <a:defRPr sz="15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80060" indent="-240030" algn="l" defTabSz="685800" rtl="0" eaLnBrk="1" latinLnBrk="0" hangingPunct="1">
              <a:lnSpc>
                <a:spcPct val="111000"/>
              </a:lnSpc>
              <a:spcBef>
                <a:spcPts val="698"/>
              </a:spcBef>
              <a:buFont typeface="Corbel" panose="020B0503020204020204" pitchFamily="34" charset="0"/>
              <a:buChar char="–"/>
              <a:defRPr sz="135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0090" indent="-240030" algn="l" defTabSz="685800" rtl="0" eaLnBrk="1" latinLnBrk="0" hangingPunct="1">
              <a:lnSpc>
                <a:spcPct val="111000"/>
              </a:lnSpc>
              <a:spcBef>
                <a:spcPts val="698"/>
              </a:spcBef>
              <a:buFont typeface="Corbel" panose="020B0503020204020204" pitchFamily="34" charset="0"/>
              <a:buChar char="–"/>
              <a:defRPr sz="12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60120" indent="-240030" algn="l" defTabSz="685800" rtl="0" eaLnBrk="1" latinLnBrk="0" hangingPunct="1">
              <a:lnSpc>
                <a:spcPct val="111000"/>
              </a:lnSpc>
              <a:spcBef>
                <a:spcPts val="698"/>
              </a:spcBef>
              <a:buFont typeface="Corbel" panose="020B0503020204020204" pitchFamily="34" charset="0"/>
              <a:buChar char="–"/>
              <a:defRPr sz="105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00150" indent="-240030" algn="l" defTabSz="685800" rtl="0" eaLnBrk="1" latinLnBrk="0" hangingPunct="1">
              <a:lnSpc>
                <a:spcPct val="111000"/>
              </a:lnSpc>
              <a:spcBef>
                <a:spcPts val="698"/>
              </a:spcBef>
              <a:buFont typeface="Corbel" panose="020B0503020204020204" pitchFamily="34" charset="0"/>
              <a:buChar char="–"/>
              <a:defRPr sz="105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440180" indent="-240030" algn="l" defTabSz="685800" rtl="0" eaLnBrk="1" latinLnBrk="0" hangingPunct="1">
              <a:lnSpc>
                <a:spcPct val="111000"/>
              </a:lnSpc>
              <a:spcBef>
                <a:spcPts val="698"/>
              </a:spcBef>
              <a:buFont typeface="Corbel" panose="020B0503020204020204" pitchFamily="34" charset="0"/>
              <a:buChar char="–"/>
              <a:defRPr sz="105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80210" indent="-240030" algn="l" defTabSz="685800" rtl="0" eaLnBrk="1" latinLnBrk="0" hangingPunct="1">
              <a:lnSpc>
                <a:spcPct val="111000"/>
              </a:lnSpc>
              <a:spcBef>
                <a:spcPts val="698"/>
              </a:spcBef>
              <a:buFont typeface="Corbel" panose="020B0503020204020204" pitchFamily="34" charset="0"/>
              <a:buChar char="–"/>
              <a:defRPr sz="105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920240" indent="-240030" algn="l" defTabSz="685800" rtl="0" eaLnBrk="1" latinLnBrk="0" hangingPunct="1">
              <a:lnSpc>
                <a:spcPct val="111000"/>
              </a:lnSpc>
              <a:spcBef>
                <a:spcPts val="698"/>
              </a:spcBef>
              <a:buFont typeface="Corbel" panose="020B0503020204020204" pitchFamily="34" charset="0"/>
              <a:buChar char="–"/>
              <a:defRPr sz="105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160270" indent="-240030" algn="l" defTabSz="685800" rtl="0" eaLnBrk="1" latinLnBrk="0" hangingPunct="1">
              <a:lnSpc>
                <a:spcPct val="111000"/>
              </a:lnSpc>
              <a:spcBef>
                <a:spcPts val="698"/>
              </a:spcBef>
              <a:buFont typeface="Corbel" panose="020B0503020204020204" pitchFamily="34" charset="0"/>
              <a:buChar char="–"/>
              <a:defRPr sz="105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Corbel" panose="020B0503020204020204" pitchFamily="34" charset="0"/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Footlight MT Light" panose="0204060206030A020304" pitchFamily="18" charset="0"/>
              </a:rPr>
              <a:t>BLUE</a:t>
            </a:r>
            <a:r>
              <a:rPr lang="en-US" sz="20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 highlighter for Subject (SUB)</a:t>
            </a:r>
            <a:endParaRPr lang="en-US" dirty="0">
              <a:solidFill>
                <a:schemeClr val="tx1"/>
              </a:solidFill>
              <a:latin typeface="Footlight MT Light" panose="0204060206030A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57400" y="1181045"/>
            <a:ext cx="5529142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latin typeface="Footlight MT Light" panose="0204060206030A020304" pitchFamily="18" charset="0"/>
                <a:sym typeface="Wingdings"/>
              </a:rPr>
              <a:t>Label the claim with a  and </a:t>
            </a:r>
            <a:r>
              <a:rPr lang="en-US" sz="2400" b="1" u="sng" dirty="0">
                <a:latin typeface="Footlight MT Light" panose="0204060206030A020304" pitchFamily="18" charset="0"/>
                <a:sym typeface="Wingdings"/>
              </a:rPr>
              <a:t>u</a:t>
            </a:r>
            <a:r>
              <a:rPr lang="en-US" sz="2400" b="1" u="sng" dirty="0" smtClean="0">
                <a:latin typeface="Footlight MT Light" panose="0204060206030A020304" pitchFamily="18" charset="0"/>
                <a:sym typeface="Wingdings"/>
              </a:rPr>
              <a:t>nderline it </a:t>
            </a:r>
            <a:endParaRPr lang="en-US" sz="2400" b="1" u="sng" dirty="0">
              <a:latin typeface="Footlight MT Light" panose="0204060206030A020304" pitchFamily="18" charset="0"/>
            </a:endParaRPr>
          </a:p>
        </p:txBody>
      </p:sp>
      <p:pic>
        <p:nvPicPr>
          <p:cNvPr id="6" name="Picture 2" descr="Image result for pink highlighter CLIP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5" y="1674948"/>
            <a:ext cx="1800225" cy="281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Image result for blue highlight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175" y="1704581"/>
            <a:ext cx="1800225" cy="281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575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23900"/>
            <a:ext cx="6577928" cy="707479"/>
          </a:xfrm>
          <a:solidFill>
            <a:schemeClr val="accent2"/>
          </a:solidFill>
        </p:spPr>
        <p:txBody>
          <a:bodyPr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merican Classic Extra Bold" panose="02020804070706020304" pitchFamily="18" charset="0"/>
              </a:rPr>
              <a:t>Weekly Schedule </a:t>
            </a:r>
            <a:endParaRPr lang="en-US" dirty="0">
              <a:solidFill>
                <a:schemeClr val="tx1"/>
              </a:solidFill>
              <a:latin typeface="American Classic Extra Bold" panose="02020804070706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95500"/>
            <a:ext cx="9144000" cy="29718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u="sng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Monday</a:t>
            </a:r>
            <a:r>
              <a:rPr lang="en-US" sz="2800" b="1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: </a:t>
            </a:r>
            <a:r>
              <a:rPr lang="en-US" sz="28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New </a:t>
            </a:r>
            <a:r>
              <a:rPr lang="en-US" sz="2800" b="1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Vocabulary </a:t>
            </a:r>
            <a:r>
              <a:rPr lang="en-US" sz="28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&amp; </a:t>
            </a:r>
            <a:r>
              <a:rPr lang="en-US" sz="2800" b="1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Speaker </a:t>
            </a:r>
            <a:r>
              <a:rPr lang="en-US" sz="24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(20 minutes)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u="sng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Tuesday</a:t>
            </a:r>
            <a:r>
              <a:rPr lang="en-US" sz="2800" b="1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: </a:t>
            </a:r>
            <a:r>
              <a:rPr lang="en-US" sz="28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Identify </a:t>
            </a:r>
            <a:r>
              <a:rPr lang="en-US" sz="2800" b="1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Author’s Claim </a:t>
            </a:r>
            <a:r>
              <a:rPr lang="en-US" sz="28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&amp; </a:t>
            </a:r>
            <a:r>
              <a:rPr lang="en-US" sz="2800" b="1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Purpose </a:t>
            </a:r>
            <a:r>
              <a:rPr lang="en-US" sz="24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(15 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minutes</a:t>
            </a:r>
            <a:r>
              <a:rPr lang="en-US" sz="24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)</a:t>
            </a:r>
            <a:endParaRPr lang="en-US" sz="2800" dirty="0" smtClean="0">
              <a:solidFill>
                <a:schemeClr val="tx1"/>
              </a:solidFill>
              <a:latin typeface="Footlight MT Light" panose="0204060206030A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u="sng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Wednesday</a:t>
            </a:r>
            <a:r>
              <a:rPr lang="en-US" sz="2800" b="1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: </a:t>
            </a:r>
            <a:r>
              <a:rPr lang="en-US" sz="28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Read for </a:t>
            </a:r>
            <a:r>
              <a:rPr lang="en-US" sz="2800" b="1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Subject </a:t>
            </a:r>
            <a:r>
              <a:rPr lang="en-US" sz="28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&amp; details for claim </a:t>
            </a:r>
            <a:r>
              <a:rPr lang="en-US" sz="24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(15 minutes)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u="sng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Thursday</a:t>
            </a:r>
            <a:r>
              <a:rPr lang="en-US" sz="2800" b="1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: </a:t>
            </a:r>
            <a:r>
              <a:rPr lang="en-US" sz="28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Read for </a:t>
            </a:r>
            <a:r>
              <a:rPr lang="en-US" sz="2800" b="1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Audience </a:t>
            </a:r>
            <a:r>
              <a:rPr lang="en-US" sz="28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&amp; </a:t>
            </a:r>
            <a:r>
              <a:rPr lang="en-US" sz="2800" b="1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Occasion</a:t>
            </a:r>
            <a:r>
              <a:rPr lang="en-US" sz="28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(10 minutes)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u="sng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Friday</a:t>
            </a:r>
            <a:r>
              <a:rPr lang="en-US" sz="28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:</a:t>
            </a:r>
            <a:r>
              <a:rPr lang="en-US" sz="2800" b="1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Footlight MT Light" panose="0204060206030A020304" pitchFamily="18" charset="0"/>
              </a:rPr>
              <a:t>iLearn</a:t>
            </a:r>
            <a:r>
              <a:rPr lang="en-US" sz="28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QUIZ</a:t>
            </a:r>
            <a:r>
              <a:rPr lang="en-US" sz="28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(20 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minutes</a:t>
            </a:r>
            <a:r>
              <a:rPr lang="en-US" sz="24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)</a:t>
            </a:r>
            <a:endParaRPr lang="en-US" sz="2400" dirty="0">
              <a:solidFill>
                <a:schemeClr val="tx1"/>
              </a:solidFill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84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90500"/>
            <a:ext cx="6577928" cy="707479"/>
          </a:xfrm>
          <a:solidFill>
            <a:schemeClr val="accent2"/>
          </a:solidFill>
        </p:spPr>
        <p:txBody>
          <a:bodyPr anchor="ctr">
            <a:norm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Elephant" panose="02020904090505020303" pitchFamily="18" charset="0"/>
              </a:rPr>
              <a:t>Monday</a:t>
            </a:r>
            <a:endParaRPr lang="en-US" sz="3600" dirty="0">
              <a:solidFill>
                <a:schemeClr val="tx1"/>
              </a:solidFill>
              <a:latin typeface="Elephant" panose="0202090409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81100"/>
            <a:ext cx="8534400" cy="42672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New Vocabulary  &amp; Speaker (20 minutes)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95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Read the passage &amp; circle at least </a:t>
            </a:r>
            <a:r>
              <a:rPr lang="en-US" sz="2950" b="1" u="sng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5</a:t>
            </a:r>
            <a:r>
              <a:rPr lang="en-US" sz="295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 unknown words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950" u="sng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Define</a:t>
            </a:r>
            <a:r>
              <a:rPr lang="en-US" sz="295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 the circled words on the back of the passage or  on a separate piece of paper using a dictionary or other resources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95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Identify the </a:t>
            </a:r>
            <a:r>
              <a:rPr lang="en-US" sz="2950" b="1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Speaker </a:t>
            </a:r>
            <a:r>
              <a:rPr lang="en-US" sz="295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of the passage by highlighting it in 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Footlight MT Light" panose="0204060206030A020304" pitchFamily="18" charset="0"/>
              </a:rPr>
              <a:t>YELLOW</a:t>
            </a:r>
          </a:p>
        </p:txBody>
      </p:sp>
      <p:sp>
        <p:nvSpPr>
          <p:cNvPr id="4" name="Oval 3"/>
          <p:cNvSpPr/>
          <p:nvPr/>
        </p:nvSpPr>
        <p:spPr>
          <a:xfrm>
            <a:off x="9118600" y="2933700"/>
            <a:ext cx="1007533" cy="3810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2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-38100"/>
            <a:ext cx="4038600" cy="6096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n w="19050"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anose="0208090404030B020404" pitchFamily="18" charset="0"/>
              </a:rPr>
              <a:t>SPEAKER</a:t>
            </a:r>
            <a:endParaRPr lang="en-US" sz="4000" dirty="0">
              <a:ln w="19050">
                <a:solidFill>
                  <a:schemeClr val="tx1"/>
                </a:solidFill>
              </a:ln>
              <a:solidFill>
                <a:srgbClr val="FFFF00"/>
              </a:solidFill>
              <a:latin typeface="Cooper Black" panose="0208090404030B0204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3084858"/>
              </p:ext>
            </p:extLst>
          </p:nvPr>
        </p:nvGraphicFramePr>
        <p:xfrm>
          <a:off x="301752" y="647700"/>
          <a:ext cx="8537448" cy="4795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03648"/>
                <a:gridCol w="3733800"/>
              </a:tblGrid>
              <a:tr h="4517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Footlight MT Light" panose="0204060206030A020304" pitchFamily="18" charset="0"/>
                          <a:ea typeface="Arial" panose="020B0604020202020204" pitchFamily="34" charset="0"/>
                        </a:rPr>
                        <a:t>Annotation for….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Footlight MT Light" panose="0204060206030A020304" pitchFamily="18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Footlight MT Light" panose="0204060206030A020304" pitchFamily="18" charset="0"/>
                          <a:ea typeface="Arial" panose="020B0604020202020204" pitchFamily="34" charset="0"/>
                        </a:rPr>
                        <a:t>Stems for Annotation 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Footlight MT Light" panose="0204060206030A020304" pitchFamily="18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5109"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US" sz="2200" b="1" u="sng" dirty="0" smtClean="0">
                          <a:effectLst/>
                          <a:latin typeface="Footlight MT Light" panose="0204060206030A020304" pitchFamily="18" charset="0"/>
                        </a:rPr>
                        <a:t>Speaker</a:t>
                      </a:r>
                      <a:r>
                        <a:rPr lang="en-US" sz="2200" b="0" u="none" dirty="0" smtClean="0">
                          <a:effectLst/>
                          <a:latin typeface="Footlight MT Light" panose="0204060206030A020304" pitchFamily="18" charset="0"/>
                        </a:rPr>
                        <a:t>: highlight evidence in </a:t>
                      </a:r>
                      <a:r>
                        <a:rPr lang="en-US" sz="2200" b="1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FF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Footlight MT Light" panose="0204060206030A020304" pitchFamily="18" charset="0"/>
                        </a:rPr>
                        <a:t>YELLOW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2000" u="none" strike="noStrike" dirty="0" smtClean="0">
                          <a:effectLst/>
                          <a:latin typeface="Footlight MT Light" panose="0204060206030A020304" pitchFamily="18" charset="0"/>
                        </a:rPr>
                        <a:t>Who </a:t>
                      </a:r>
                      <a:r>
                        <a:rPr lang="en-US" sz="2000" u="none" strike="noStrike" dirty="0">
                          <a:effectLst/>
                          <a:latin typeface="Footlight MT Light" panose="0204060206030A020304" pitchFamily="18" charset="0"/>
                        </a:rPr>
                        <a:t>is the speaker who produced this piece? Give all the details from the notes/textbook that you can provide.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2000" u="none" strike="noStrike" dirty="0">
                          <a:effectLst/>
                          <a:latin typeface="Footlight MT Light" panose="0204060206030A020304" pitchFamily="18" charset="0"/>
                        </a:rPr>
                        <a:t>What is the person’s name? 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2000" u="none" strike="noStrike" dirty="0">
                          <a:effectLst/>
                          <a:latin typeface="Footlight MT Light" panose="0204060206030A020304" pitchFamily="18" charset="0"/>
                        </a:rPr>
                        <a:t>What is the available biographic information? 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2000" u="none" strike="noStrike" dirty="0">
                          <a:effectLst/>
                          <a:latin typeface="Footlight MT Light" panose="0204060206030A020304" pitchFamily="18" charset="0"/>
                        </a:rPr>
                        <a:t>What information can you infer about the speaker?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2000" u="none" strike="noStrike" dirty="0">
                          <a:effectLst/>
                          <a:latin typeface="Footlight MT Light" panose="0204060206030A020304" pitchFamily="18" charset="0"/>
                        </a:rPr>
                        <a:t>Is the speaker biased (does he favor one side’s POV over another)?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2000" u="none" strike="noStrike" dirty="0">
                          <a:effectLst/>
                          <a:latin typeface="Footlight MT Light" panose="0204060206030A020304" pitchFamily="18" charset="0"/>
                        </a:rPr>
                        <a:t>What class does he/she belong to?</a:t>
                      </a:r>
                      <a:endParaRPr lang="en-US" sz="2000" u="none" strike="noStrike" dirty="0">
                        <a:solidFill>
                          <a:srgbClr val="000000"/>
                        </a:solidFill>
                        <a:effectLst/>
                        <a:latin typeface="Footlight MT Light" panose="0204060206030A020304" pitchFamily="18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2000" u="none" strike="noStrike" dirty="0">
                          <a:effectLst/>
                          <a:latin typeface="Footlight MT Light" panose="0204060206030A020304" pitchFamily="18" charset="0"/>
                        </a:rPr>
                        <a:t>The speaker is a (an) ____________ because ____________.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2000" u="none" strike="noStrike" dirty="0">
                          <a:effectLst/>
                          <a:latin typeface="Footlight MT Light" panose="0204060206030A020304" pitchFamily="18" charset="0"/>
                        </a:rPr>
                        <a:t>An assumption I can make about the speaker is ________ because ________.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2000" u="none" strike="noStrike" dirty="0">
                          <a:effectLst/>
                          <a:latin typeface="Footlight MT Light" panose="0204060206030A020304" pitchFamily="18" charset="0"/>
                        </a:rPr>
                        <a:t>The speaker is biased about ________ because _______.</a:t>
                      </a:r>
                    </a:p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  <a:latin typeface="Footlight MT Light" panose="0204060206030A020304" pitchFamily="18" charset="0"/>
                        </a:rPr>
                        <a:t> 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Footlight MT Light" panose="0204060206030A020304" pitchFamily="18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90500"/>
            <a:ext cx="6577928" cy="707479"/>
          </a:xfrm>
          <a:solidFill>
            <a:schemeClr val="accent2"/>
          </a:solidFill>
        </p:spPr>
        <p:txBody>
          <a:bodyPr anchor="ctr">
            <a:norm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Elephant" panose="02020904090505020303" pitchFamily="18" charset="0"/>
              </a:rPr>
              <a:t>Tuesday</a:t>
            </a:r>
            <a:endParaRPr lang="en-US" sz="3600" dirty="0">
              <a:solidFill>
                <a:schemeClr val="tx1"/>
              </a:solidFill>
              <a:latin typeface="Elephant" panose="0202090409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81100"/>
            <a:ext cx="8839200" cy="4114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000" b="1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Identify Author’s Claim &amp; Purpose (15 </a:t>
            </a:r>
            <a:r>
              <a:rPr lang="en-US" sz="30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minutes</a:t>
            </a:r>
            <a:r>
              <a:rPr lang="en-US" sz="3000" b="1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Read the passage again &amp; identify the author’s </a:t>
            </a:r>
            <a:r>
              <a:rPr lang="en-US" sz="3000" b="1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Claim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Put a </a:t>
            </a:r>
            <a:r>
              <a:rPr lang="en-US" sz="3000" dirty="0" smtClean="0">
                <a:solidFill>
                  <a:schemeClr val="tx1"/>
                </a:solidFill>
                <a:latin typeface="Footlight MT Light" panose="0204060206030A020304" pitchFamily="18" charset="0"/>
                <a:sym typeface="Wingdings"/>
              </a:rPr>
              <a:t> next to the Author’s </a:t>
            </a:r>
            <a:r>
              <a:rPr lang="en-US" sz="3000" b="1" dirty="0" smtClean="0">
                <a:solidFill>
                  <a:schemeClr val="tx1"/>
                </a:solidFill>
                <a:latin typeface="Footlight MT Light" panose="0204060206030A020304" pitchFamily="18" charset="0"/>
                <a:sym typeface="Wingdings"/>
              </a:rPr>
              <a:t>Claim</a:t>
            </a:r>
            <a:r>
              <a:rPr lang="en-US" sz="3000" dirty="0" smtClean="0">
                <a:solidFill>
                  <a:schemeClr val="tx1"/>
                </a:solidFill>
                <a:latin typeface="Footlight MT Light" panose="0204060206030A020304" pitchFamily="18" charset="0"/>
                <a:sym typeface="Wingdings"/>
              </a:rPr>
              <a:t> </a:t>
            </a:r>
            <a:r>
              <a:rPr lang="en-US" sz="30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&amp; </a:t>
            </a:r>
            <a:r>
              <a:rPr lang="en-US" sz="3000" u="sng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underline</a:t>
            </a:r>
            <a:r>
              <a:rPr lang="en-US" sz="30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 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Identify the </a:t>
            </a:r>
            <a:r>
              <a:rPr lang="en-US" sz="3000" b="1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Purpose </a:t>
            </a:r>
            <a:r>
              <a:rPr lang="en-US" sz="30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by highlighting it in </a:t>
            </a:r>
            <a:r>
              <a:rPr lang="en-US" sz="3000" b="1" dirty="0" smtClean="0">
                <a:solidFill>
                  <a:srgbClr val="FF3399"/>
                </a:solidFill>
                <a:latin typeface="Footlight MT Light" panose="0204060206030A020304" pitchFamily="18" charset="0"/>
              </a:rPr>
              <a:t>PINK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/>
                </a:solidFill>
                <a:latin typeface="Footlight MT Light" panose="0204060206030A020304" pitchFamily="18" charset="0"/>
              </a:rPr>
              <a:t>Complete </a:t>
            </a:r>
            <a:r>
              <a:rPr lang="en-US" sz="3000" b="1" u="sng" dirty="0">
                <a:solidFill>
                  <a:schemeClr val="tx1"/>
                </a:solidFill>
                <a:latin typeface="Footlight MT Light" panose="0204060206030A020304" pitchFamily="18" charset="0"/>
              </a:rPr>
              <a:t>Box 1</a:t>
            </a:r>
            <a:r>
              <a:rPr lang="en-US" sz="30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30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&amp; </a:t>
            </a:r>
            <a:r>
              <a:rPr lang="en-US" sz="3000" b="1" u="sng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Box 2</a:t>
            </a:r>
            <a:r>
              <a:rPr lang="en-US" sz="30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 using </a:t>
            </a:r>
            <a:r>
              <a:rPr lang="en-US" sz="3000" dirty="0">
                <a:solidFill>
                  <a:schemeClr val="tx1"/>
                </a:solidFill>
                <a:latin typeface="Footlight MT Light" panose="0204060206030A020304" pitchFamily="18" charset="0"/>
              </a:rPr>
              <a:t>complete </a:t>
            </a:r>
            <a:r>
              <a:rPr lang="en-US" sz="30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sentences or sentence stems provided</a:t>
            </a:r>
            <a:endParaRPr lang="en-US" sz="3000" dirty="0"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85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5410200" cy="6477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ooper Black" panose="0208090404030B020404" pitchFamily="18" charset="0"/>
              </a:rPr>
              <a:t>Claim</a:t>
            </a:r>
            <a:r>
              <a:rPr lang="en-US" sz="4000" dirty="0" smtClean="0">
                <a:ln>
                  <a:solidFill>
                    <a:schemeClr val="tx1"/>
                  </a:solidFill>
                </a:ln>
                <a:latin typeface="Cooper Black" panose="0208090404030B020404" pitchFamily="18" charset="0"/>
              </a:rPr>
              <a:t> &amp; </a:t>
            </a:r>
            <a:r>
              <a:rPr lang="en-US" sz="4000" dirty="0" smtClean="0">
                <a:ln>
                  <a:solidFill>
                    <a:schemeClr val="tx1"/>
                  </a:solidFill>
                </a:ln>
                <a:solidFill>
                  <a:srgbClr val="FF3399"/>
                </a:solidFill>
                <a:latin typeface="Cooper Black" panose="0208090404030B020404" pitchFamily="18" charset="0"/>
              </a:rPr>
              <a:t>Purpose</a:t>
            </a:r>
            <a:endParaRPr lang="en-US" sz="4000" dirty="0">
              <a:ln>
                <a:solidFill>
                  <a:schemeClr val="tx1"/>
                </a:solidFill>
              </a:ln>
              <a:solidFill>
                <a:srgbClr val="FF3399"/>
              </a:solidFill>
              <a:latin typeface="Cooper Black" panose="0208090404030B0204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733309"/>
              </p:ext>
            </p:extLst>
          </p:nvPr>
        </p:nvGraphicFramePr>
        <p:xfrm>
          <a:off x="280416" y="800100"/>
          <a:ext cx="8686800" cy="45862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19172"/>
                <a:gridCol w="4067628"/>
              </a:tblGrid>
              <a:tr h="381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Footlight MT Light" panose="0204060206030A020304" pitchFamily="18" charset="0"/>
                          <a:ea typeface="Arial" panose="020B0604020202020204" pitchFamily="34" charset="0"/>
                        </a:rPr>
                        <a:t>Annotation for….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Footlight MT Light" panose="0204060206030A020304" pitchFamily="18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Footlight MT Light" panose="0204060206030A020304" pitchFamily="18" charset="0"/>
                          <a:ea typeface="Arial" panose="020B0604020202020204" pitchFamily="34" charset="0"/>
                        </a:rPr>
                        <a:t>Stems for Annotation 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Footlight MT Light" panose="0204060206030A020304" pitchFamily="18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8723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ootlight MT Light" panose="0204060206030A020304" pitchFamily="18" charset="0"/>
                          <a:ea typeface="+mn-ea"/>
                          <a:cs typeface="+mn-cs"/>
                        </a:rPr>
                        <a:t>Purpose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ootlight MT Light" panose="0204060206030A020304" pitchFamily="18" charset="0"/>
                          <a:ea typeface="+mn-ea"/>
                          <a:cs typeface="+mn-cs"/>
                        </a:rPr>
                        <a:t>: highlight evidence in </a:t>
                      </a:r>
                      <a:r>
                        <a:rPr lang="en-US" sz="2000" b="1" dirty="0" smtClean="0">
                          <a:solidFill>
                            <a:srgbClr val="FF3399"/>
                          </a:solidFill>
                          <a:latin typeface="Footlight MT Light" panose="0204060206030A020304" pitchFamily="18" charset="0"/>
                        </a:rPr>
                        <a:t>PINK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Footlight MT Light" panose="0204060206030A020304" pitchFamily="18" charset="0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●"/>
                        <a:tabLst/>
                        <a:defRPr/>
                      </a:pPr>
                      <a:r>
                        <a:rPr lang="en-US" sz="2000" u="none" strike="noStrike" smtClean="0">
                          <a:effectLst/>
                          <a:latin typeface="Footlight MT Light" panose="0204060206030A020304" pitchFamily="18" charset="0"/>
                        </a:rPr>
                        <a:t>If this is argumentative, what is the claim the author is making?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2000" u="none" strike="noStrike" smtClean="0">
                          <a:effectLst/>
                          <a:latin typeface="Footlight MT Light" panose="0204060206030A020304" pitchFamily="18" charset="0"/>
                        </a:rPr>
                        <a:t>What </a:t>
                      </a:r>
                      <a:r>
                        <a:rPr lang="en-US" sz="2000" u="none" strike="noStrike" dirty="0">
                          <a:effectLst/>
                          <a:latin typeface="Footlight MT Light" panose="0204060206030A020304" pitchFamily="18" charset="0"/>
                        </a:rPr>
                        <a:t>is the reason behind this text?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2000" u="none" strike="noStrike" dirty="0">
                          <a:effectLst/>
                          <a:latin typeface="Footlight MT Light" panose="0204060206030A020304" pitchFamily="18" charset="0"/>
                        </a:rPr>
                        <a:t>What is the message of the text?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2000" u="none" strike="noStrike" dirty="0">
                          <a:effectLst/>
                          <a:latin typeface="Footlight MT Light" panose="0204060206030A020304" pitchFamily="18" charset="0"/>
                        </a:rPr>
                        <a:t>Why was this source produced at the time it was produced?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2000" u="none" strike="noStrike" dirty="0">
                          <a:effectLst/>
                          <a:latin typeface="Footlight MT Light" panose="0204060206030A020304" pitchFamily="18" charset="0"/>
                        </a:rPr>
                        <a:t>Why was it written (or drawn or made)?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2000" u="none" strike="noStrike" dirty="0">
                          <a:effectLst/>
                          <a:latin typeface="Footlight MT Light" panose="0204060206030A020304" pitchFamily="18" charset="0"/>
                        </a:rPr>
                        <a:t>What motivated the author?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2000" u="none" strike="noStrike" dirty="0">
                          <a:effectLst/>
                          <a:latin typeface="Footlight MT Light" panose="0204060206030A020304" pitchFamily="18" charset="0"/>
                        </a:rPr>
                        <a:t>What did he or she seek to accomplish?</a:t>
                      </a:r>
                      <a:endParaRPr lang="en-US" sz="2000" u="none" strike="noStrike" dirty="0">
                        <a:solidFill>
                          <a:srgbClr val="000000"/>
                        </a:solidFill>
                        <a:effectLst/>
                        <a:latin typeface="Footlight MT Light" panose="0204060206030A020304" pitchFamily="18" charset="0"/>
                      </a:endParaRPr>
                    </a:p>
                  </a:txBody>
                  <a:tcPr marL="58012" marR="58012" marT="58012" marB="580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ootlight MT Light" panose="0204060206030A020304" pitchFamily="18" charset="0"/>
                        </a:rPr>
                        <a:t>Step 1: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800" u="none" strike="noStrike" dirty="0" smtClean="0">
                          <a:effectLst/>
                          <a:latin typeface="Footlight MT Light" panose="0204060206030A020304" pitchFamily="18" charset="0"/>
                        </a:rPr>
                        <a:t>The </a:t>
                      </a:r>
                      <a:r>
                        <a:rPr lang="en-US" sz="1800" b="1" u="none" strike="noStrike" dirty="0" smtClean="0">
                          <a:effectLst/>
                          <a:latin typeface="Footlight MT Light" panose="0204060206030A020304" pitchFamily="18" charset="0"/>
                        </a:rPr>
                        <a:t>claim</a:t>
                      </a:r>
                      <a:r>
                        <a:rPr lang="en-US" sz="1800" u="none" strike="noStrike" baseline="0" dirty="0" smtClean="0">
                          <a:effectLst/>
                          <a:latin typeface="Footlight MT Light" panose="0204060206030A020304" pitchFamily="18" charset="0"/>
                        </a:rPr>
                        <a:t> is ___________. </a:t>
                      </a:r>
                      <a:endParaRPr lang="en-US" sz="1800" u="none" strike="noStrike" dirty="0" smtClean="0">
                        <a:effectLst/>
                        <a:latin typeface="Footlight MT Light" panose="0204060206030A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800" u="none" strike="noStrike" dirty="0" smtClean="0">
                          <a:effectLst/>
                          <a:latin typeface="Footlight MT Light" panose="0204060206030A020304" pitchFamily="18" charset="0"/>
                        </a:rPr>
                        <a:t>The </a:t>
                      </a:r>
                      <a:r>
                        <a:rPr lang="en-US" sz="1800" u="none" strike="noStrike" dirty="0">
                          <a:effectLst/>
                          <a:latin typeface="Footlight MT Light" panose="0204060206030A020304" pitchFamily="18" charset="0"/>
                        </a:rPr>
                        <a:t>purpose of the text is to INFORM the audience about ______.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800" u="none" strike="noStrike" dirty="0">
                          <a:effectLst/>
                          <a:latin typeface="Footlight MT Light" panose="0204060206030A020304" pitchFamily="18" charset="0"/>
                        </a:rPr>
                        <a:t>The purpose of the text is to PERSUADE the audience to believe _______.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800" u="none" strike="noStrike" dirty="0">
                          <a:effectLst/>
                          <a:latin typeface="Footlight MT Light" panose="0204060206030A020304" pitchFamily="18" charset="0"/>
                        </a:rPr>
                        <a:t>The purpose of the text is to entertain the audience by _______.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ootlight MT Light" panose="0204060206030A020304" pitchFamily="18" charset="0"/>
                        </a:rPr>
                        <a:t>Step 2: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800" u="none" strike="noStrike" dirty="0">
                          <a:effectLst/>
                          <a:latin typeface="Footlight MT Light" panose="0204060206030A020304" pitchFamily="18" charset="0"/>
                        </a:rPr>
                        <a:t>The author does this by _______.</a:t>
                      </a:r>
                      <a:endParaRPr lang="en-US" sz="1800" u="none" strike="noStrike" dirty="0">
                        <a:solidFill>
                          <a:srgbClr val="000000"/>
                        </a:solidFill>
                        <a:effectLst/>
                        <a:latin typeface="Footlight MT Light" panose="0204060206030A020304" pitchFamily="18" charset="0"/>
                      </a:endParaRPr>
                    </a:p>
                  </a:txBody>
                  <a:tcPr marL="58012" marR="58012" marT="58012" marB="580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180124" y="4838700"/>
            <a:ext cx="331206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spc="50" dirty="0" smtClean="0">
                <a:ln w="11430"/>
                <a:solidFill>
                  <a:srgbClr val="0000FF"/>
                </a:solidFill>
                <a:latin typeface="American Classic Extra Bold" panose="02020804070706020304" pitchFamily="18" charset="0"/>
              </a:rPr>
              <a:t>Box 1 &amp; Box 2</a:t>
            </a:r>
            <a:endParaRPr lang="en-US" sz="3200" b="1" spc="50" dirty="0">
              <a:ln w="11430"/>
              <a:solidFill>
                <a:srgbClr val="0000FF"/>
              </a:solidFill>
              <a:latin typeface="American Classic Extra Bold" panose="02020804070706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38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90500"/>
            <a:ext cx="6577928" cy="707479"/>
          </a:xfrm>
          <a:solidFill>
            <a:schemeClr val="accent2"/>
          </a:solidFill>
        </p:spPr>
        <p:txBody>
          <a:bodyPr anchor="ctr">
            <a:norm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Elephant" panose="02020904090505020303" pitchFamily="18" charset="0"/>
              </a:rPr>
              <a:t>Wednesday</a:t>
            </a:r>
            <a:endParaRPr lang="en-US" sz="3600" dirty="0">
              <a:solidFill>
                <a:schemeClr val="tx1"/>
              </a:solidFill>
              <a:latin typeface="Elephant" panose="0202090409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81100"/>
            <a:ext cx="8839200" cy="4114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000" b="1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Read for Subject &amp; Details for Claim (15 </a:t>
            </a:r>
            <a:r>
              <a:rPr lang="en-US" sz="30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minutes</a:t>
            </a:r>
            <a:r>
              <a:rPr lang="en-US" sz="3000" b="1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Read to identify the </a:t>
            </a:r>
            <a:r>
              <a:rPr lang="en-US" sz="3000" b="1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Subject</a:t>
            </a:r>
            <a:r>
              <a:rPr lang="en-US" sz="30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 by highlighting it in </a:t>
            </a:r>
            <a:r>
              <a:rPr lang="en-US" sz="3000" b="1" dirty="0" smtClean="0">
                <a:solidFill>
                  <a:srgbClr val="0070C0"/>
                </a:solidFill>
                <a:latin typeface="Footlight MT Light" panose="0204060206030A020304" pitchFamily="18" charset="0"/>
              </a:rPr>
              <a:t>BLUE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Complete </a:t>
            </a:r>
            <a:r>
              <a:rPr lang="en-US" sz="3000" b="1" u="sng" dirty="0">
                <a:solidFill>
                  <a:schemeClr val="tx1"/>
                </a:solidFill>
                <a:latin typeface="Footlight MT Light" panose="0204060206030A020304" pitchFamily="18" charset="0"/>
              </a:rPr>
              <a:t>Box </a:t>
            </a:r>
            <a:r>
              <a:rPr lang="en-US" sz="3000" b="1" u="sng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3</a:t>
            </a:r>
            <a:r>
              <a:rPr lang="en-US" sz="3000" b="1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30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using </a:t>
            </a:r>
            <a:r>
              <a:rPr lang="en-US" sz="3000" dirty="0">
                <a:solidFill>
                  <a:schemeClr val="tx1"/>
                </a:solidFill>
                <a:latin typeface="Footlight MT Light" panose="0204060206030A020304" pitchFamily="18" charset="0"/>
              </a:rPr>
              <a:t>complete </a:t>
            </a:r>
            <a:r>
              <a:rPr lang="en-US" sz="30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sentences or sentence stems provided</a:t>
            </a:r>
            <a:r>
              <a:rPr lang="en-US" sz="30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30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to cite </a:t>
            </a:r>
            <a:r>
              <a:rPr lang="en-US" sz="3000" dirty="0">
                <a:solidFill>
                  <a:schemeClr val="tx1"/>
                </a:solidFill>
                <a:latin typeface="Footlight MT Light" panose="0204060206030A020304" pitchFamily="18" charset="0"/>
              </a:rPr>
              <a:t>specific </a:t>
            </a:r>
            <a:r>
              <a:rPr lang="en-US" sz="30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facts or details </a:t>
            </a:r>
            <a:r>
              <a:rPr lang="en-US" sz="3000" dirty="0">
                <a:solidFill>
                  <a:schemeClr val="tx1"/>
                </a:solidFill>
                <a:latin typeface="Footlight MT Light" panose="0204060206030A020304" pitchFamily="18" charset="0"/>
              </a:rPr>
              <a:t>from the text that support the author’s </a:t>
            </a:r>
            <a:r>
              <a:rPr lang="en-US" sz="30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Claim</a:t>
            </a:r>
            <a:endParaRPr lang="en-US" sz="3000" dirty="0"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64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"/>
            <a:ext cx="8229600" cy="6477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n w="19050">
                  <a:solidFill>
                    <a:schemeClr val="tx1"/>
                  </a:solidFill>
                </a:ln>
                <a:solidFill>
                  <a:srgbClr val="0070C0"/>
                </a:solidFill>
                <a:latin typeface="Cooper Black" panose="0208090404030B020404" pitchFamily="18" charset="0"/>
              </a:rPr>
              <a:t>Subject</a:t>
            </a:r>
            <a:r>
              <a:rPr lang="en-US" sz="4000" dirty="0" smtClean="0">
                <a:ln w="19050"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anose="0208090404030B020404" pitchFamily="18" charset="0"/>
              </a:rPr>
              <a:t> </a:t>
            </a:r>
            <a:r>
              <a:rPr lang="en-US" sz="4000" dirty="0" smtClean="0">
                <a:ln w="19050"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Cooper Black" panose="0208090404030B020404" pitchFamily="18" charset="0"/>
              </a:rPr>
              <a:t>&amp;</a:t>
            </a:r>
            <a:r>
              <a:rPr lang="en-US" sz="4000" dirty="0" smtClean="0">
                <a:ln w="19050">
                  <a:solidFill>
                    <a:schemeClr val="tx1"/>
                  </a:solidFill>
                </a:ln>
                <a:solidFill>
                  <a:schemeClr val="tx1"/>
                </a:solidFill>
                <a:latin typeface="Cooper Black" panose="0208090404030B020404" pitchFamily="18" charset="0"/>
              </a:rPr>
              <a:t> Details</a:t>
            </a:r>
            <a:endParaRPr lang="en-US" sz="3600" dirty="0">
              <a:solidFill>
                <a:schemeClr val="tx1"/>
              </a:solidFill>
              <a:latin typeface="Copperplate Gothic Bold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584316"/>
              </p:ext>
            </p:extLst>
          </p:nvPr>
        </p:nvGraphicFramePr>
        <p:xfrm>
          <a:off x="304800" y="952500"/>
          <a:ext cx="8534400" cy="4165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38133"/>
                <a:gridCol w="3996267"/>
              </a:tblGrid>
              <a:tr h="381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Footlight MT Light" panose="0204060206030A020304" pitchFamily="18" charset="0"/>
                          <a:ea typeface="Arial" panose="020B0604020202020204" pitchFamily="34" charset="0"/>
                        </a:rPr>
                        <a:t>Annotation for….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Footlight MT Light" panose="0204060206030A020304" pitchFamily="18" charset="0"/>
                          <a:ea typeface="Arial" panose="020B0604020202020204" pitchFamily="34" charset="0"/>
                        </a:rPr>
                        <a:t>Stems for Annotation 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77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sng" dirty="0" smtClean="0">
                          <a:effectLst/>
                          <a:latin typeface="Footlight MT Light" panose="0204060206030A020304" pitchFamily="18" charset="0"/>
                        </a:rPr>
                        <a:t>Subject</a:t>
                      </a:r>
                      <a:r>
                        <a:rPr lang="en-US" sz="2000" b="1" u="none" dirty="0" smtClean="0">
                          <a:effectLst/>
                          <a:latin typeface="Footlight MT Light" panose="0204060206030A020304" pitchFamily="18" charset="0"/>
                        </a:rPr>
                        <a:t>: </a:t>
                      </a:r>
                      <a:r>
                        <a:rPr lang="en-US" sz="2000" b="0" u="none" dirty="0" smtClean="0">
                          <a:effectLst/>
                          <a:latin typeface="Footlight MT Light" panose="0204060206030A020304" pitchFamily="18" charset="0"/>
                        </a:rPr>
                        <a:t>highlight</a:t>
                      </a:r>
                      <a:r>
                        <a:rPr lang="en-US" sz="2000" b="0" u="none" baseline="0" dirty="0" smtClean="0">
                          <a:effectLst/>
                          <a:latin typeface="Footlight MT Light" panose="0204060206030A020304" pitchFamily="18" charset="0"/>
                        </a:rPr>
                        <a:t> evidence in </a:t>
                      </a:r>
                      <a:r>
                        <a:rPr lang="en-US" sz="2000" b="1" u="none" baseline="0" dirty="0" smtClean="0">
                          <a:solidFill>
                            <a:srgbClr val="0070C0"/>
                          </a:solidFill>
                          <a:effectLst/>
                          <a:latin typeface="Footlight MT Light" panose="0204060206030A020304" pitchFamily="18" charset="0"/>
                        </a:rPr>
                        <a:t>BLUE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Footlight MT Light" panose="0204060206030A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2000" u="none" strike="noStrike" dirty="0" smtClean="0">
                          <a:effectLst/>
                          <a:latin typeface="Footlight MT Light" panose="0204060206030A020304" pitchFamily="18" charset="0"/>
                        </a:rPr>
                        <a:t>What </a:t>
                      </a:r>
                      <a:r>
                        <a:rPr lang="en-US" sz="2000" u="none" strike="noStrike" dirty="0">
                          <a:effectLst/>
                          <a:latin typeface="Footlight MT Light" panose="0204060206030A020304" pitchFamily="18" charset="0"/>
                        </a:rPr>
                        <a:t>is the general topic?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2000" u="none" strike="noStrike" dirty="0">
                          <a:effectLst/>
                          <a:latin typeface="Footlight MT Light" panose="0204060206030A020304" pitchFamily="18" charset="0"/>
                        </a:rPr>
                        <a:t>What is the content of the passage? Give a summary of what it talks about?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2000" u="none" strike="noStrike" dirty="0">
                          <a:effectLst/>
                          <a:latin typeface="Footlight MT Light" panose="0204060206030A020304" pitchFamily="18" charset="0"/>
                        </a:rPr>
                        <a:t>What ideas are contained in the passage?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2000" u="none" strike="noStrike" dirty="0">
                          <a:effectLst/>
                          <a:latin typeface="Footlight MT Light" panose="0204060206030A020304" pitchFamily="18" charset="0"/>
                        </a:rPr>
                        <a:t>What connections can be made between the passage and classroom notes/textbook? </a:t>
                      </a:r>
                      <a:endParaRPr lang="en-US" sz="2000" u="none" strike="noStrike" dirty="0">
                        <a:solidFill>
                          <a:srgbClr val="000000"/>
                        </a:solidFill>
                        <a:effectLst/>
                        <a:latin typeface="Footlight MT Light" panose="0204060206030A020304" pitchFamily="18" charset="0"/>
                      </a:endParaRPr>
                    </a:p>
                  </a:txBody>
                  <a:tcPr marL="58012" marR="58012" marT="58012" marB="580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2000" u="none" strike="noStrike" dirty="0">
                          <a:effectLst/>
                          <a:latin typeface="Footlight MT Light" panose="0204060206030A020304" pitchFamily="18" charset="0"/>
                        </a:rPr>
                        <a:t>The subject of the text is ________.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2000" u="none" strike="noStrike" dirty="0">
                          <a:effectLst/>
                          <a:latin typeface="Footlight MT Light" panose="0204060206030A020304" pitchFamily="18" charset="0"/>
                        </a:rPr>
                        <a:t>I know this because ________.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2000" u="none" strike="noStrike" dirty="0">
                          <a:effectLst/>
                          <a:latin typeface="Footlight MT Light" panose="0204060206030A020304" pitchFamily="18" charset="0"/>
                        </a:rPr>
                        <a:t>This passage connects to _________.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2000" u="none" strike="noStrike" dirty="0">
                          <a:effectLst/>
                          <a:latin typeface="Footlight MT Light" panose="0204060206030A020304" pitchFamily="18" charset="0"/>
                        </a:rPr>
                        <a:t>This passage remind me of ___________.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2000" u="none" strike="noStrike" dirty="0">
                          <a:effectLst/>
                          <a:latin typeface="Footlight MT Light" panose="0204060206030A020304" pitchFamily="18" charset="0"/>
                        </a:rPr>
                        <a:t>This relates to ____________. </a:t>
                      </a:r>
                      <a:endParaRPr lang="en-US" sz="2000" u="none" strike="noStrike" dirty="0">
                        <a:solidFill>
                          <a:srgbClr val="000000"/>
                        </a:solidFill>
                        <a:effectLst/>
                        <a:latin typeface="Footlight MT Light" panose="0204060206030A020304" pitchFamily="18" charset="0"/>
                      </a:endParaRPr>
                    </a:p>
                  </a:txBody>
                  <a:tcPr marL="58012" marR="58012" marT="58012" marB="580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087809" y="4381500"/>
            <a:ext cx="149669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spc="50" dirty="0" smtClean="0">
                <a:ln w="11430"/>
                <a:solidFill>
                  <a:srgbClr val="0000FF"/>
                </a:solidFill>
                <a:latin typeface="American Classic Extra Bold" panose="02020804070706020304" pitchFamily="18" charset="0"/>
              </a:rPr>
              <a:t>Box 3</a:t>
            </a:r>
            <a:endParaRPr lang="en-US" sz="3200" b="1" spc="50" dirty="0">
              <a:ln w="11430"/>
              <a:solidFill>
                <a:srgbClr val="0000FF"/>
              </a:solidFill>
              <a:latin typeface="American Classic Extra Bold" panose="02020804070706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20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1723</TotalTime>
  <Words>862</Words>
  <Application>Microsoft Office PowerPoint</Application>
  <PresentationFormat>On-screen Show (16:10)</PresentationFormat>
  <Paragraphs>107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Feathered</vt:lpstr>
      <vt:lpstr>Analyzing Documents through Thoughtful Annotations </vt:lpstr>
      <vt:lpstr>Color Code Your SLOT Annotations by Using the Following Key:</vt:lpstr>
      <vt:lpstr>Weekly Schedule </vt:lpstr>
      <vt:lpstr>Monday</vt:lpstr>
      <vt:lpstr>SPEAKER</vt:lpstr>
      <vt:lpstr>Tuesday</vt:lpstr>
      <vt:lpstr>Claim &amp; Purpose</vt:lpstr>
      <vt:lpstr>Wednesday</vt:lpstr>
      <vt:lpstr>Subject &amp; Details</vt:lpstr>
      <vt:lpstr>Thursday</vt:lpstr>
      <vt:lpstr>Occasion</vt:lpstr>
      <vt:lpstr>Audience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Analyzing Documents</dc:title>
  <dc:creator>Owner</dc:creator>
  <cp:lastModifiedBy>Windows User</cp:lastModifiedBy>
  <cp:revision>60</cp:revision>
  <cp:lastPrinted>2016-12-15T13:49:06Z</cp:lastPrinted>
  <dcterms:created xsi:type="dcterms:W3CDTF">2011-11-02T22:25:54Z</dcterms:created>
  <dcterms:modified xsi:type="dcterms:W3CDTF">2018-10-02T13:47:02Z</dcterms:modified>
</cp:coreProperties>
</file>