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letter"/>
  <p:notesSz cx="9296400" cy="7010400"/>
  <p:defaultTextStyle>
    <a:defPPr>
      <a:defRPr lang="en-US"/>
    </a:defPPr>
    <a:lvl1pPr marL="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E2D9ED1-7C05-4369-A5F1-3EFDBD590D12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214424-A19A-478D-863C-BABD2811E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72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347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DDBA392-03D2-4F3A-8F57-473AFF7C1B63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347" y="6658258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F653C94-2D35-4C7A-9CE5-CBD9001EE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72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53C94-2D35-4C7A-9CE5-CBD9001EE3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27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53C94-2D35-4C7A-9CE5-CBD9001EE3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17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1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1"/>
            <a:ext cx="8077200" cy="1499616"/>
          </a:xfrm>
        </p:spPr>
        <p:txBody>
          <a:bodyPr lIns="118858" tIns="0" rIns="45714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23DEF-7597-4CB2-8A50-97D1CB1B614A}" type="slidenum">
              <a:rPr lang="en-US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4310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CFD6F-2ED4-4C27-A934-9C1595DE7C24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822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9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4" y="6376989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74DBA-1588-41BD-A18D-90DEC13501CB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202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6" y="228601"/>
            <a:ext cx="8540750" cy="587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BCC06-D515-4299-B65F-B999A526F0E3}" type="slidenum">
              <a:rPr lang="en-GB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091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D00CE-1863-4105-92A7-BFAE25D08774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432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1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4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9" y="118873"/>
            <a:ext cx="8013192" cy="1636776"/>
          </a:xfrm>
        </p:spPr>
        <p:txBody>
          <a:bodyPr tIns="0" rIns="91429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287" tIns="0" rIns="45714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BC3AC-5E61-42B4-86DE-41D1F216961E}" type="slidenum">
              <a:rPr lang="en-US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292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7"/>
            <a:ext cx="4038600" cy="4623816"/>
          </a:xfrm>
        </p:spPr>
        <p:txBody>
          <a:bodyPr lIns="9142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7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1340A-CCE2-49FF-A771-4FFC22CF90E9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112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98988"/>
            <a:ext cx="4040188" cy="715355"/>
          </a:xfrm>
        </p:spPr>
        <p:txBody>
          <a:bodyPr lIns="146287" anchor="ctr"/>
          <a:lstStyle>
            <a:lvl1pPr marL="0" indent="0">
              <a:buNone/>
              <a:defRPr sz="2300" b="1" cap="all" baseline="0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98988"/>
            <a:ext cx="4041775" cy="715355"/>
          </a:xfrm>
        </p:spPr>
        <p:txBody>
          <a:bodyPr lIns="146287" anchor="ctr"/>
          <a:lstStyle>
            <a:lvl1pPr marL="0" indent="0">
              <a:buNone/>
              <a:defRPr sz="2300" b="1" cap="all" baseline="0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7807D-4476-406C-A289-F8DD14600CE2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437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F1BCC-F476-4D0F-9943-1C8098415FA2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28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C6972-9886-4705-B911-D9F6FB887506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479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4" y="1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4" y="1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43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8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7D977-03F7-4721-AF44-62075E86F545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256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4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4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43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6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1C5B0-13A8-4A8B-BE5C-13D05D33129A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747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1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29" tIns="45714" rIns="45714" bIns="45714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6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57" tIns="91429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15" tIns="45714" rIns="45714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9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4" y="6477000"/>
            <a:ext cx="5508625" cy="274638"/>
          </a:xfrm>
          <a:prstGeom prst="rect">
            <a:avLst/>
          </a:prstGeom>
        </p:spPr>
        <p:txBody>
          <a:bodyPr vert="horz" lIns="45714" tIns="45714" rIns="45714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9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lIns="91429" tIns="45714" rIns="91429" bIns="0" rtlCol="0" anchor="b"/>
          <a:lstStyle>
            <a:lvl1pPr algn="r" eaLnBrk="1" latinLnBrk="0" hangingPunct="1">
              <a:defRPr kumimoji="0" sz="1200" smtClean="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C82344-294E-40C7-99E3-177BF09F6781}" type="slidenum">
              <a:rPr lang="en-US">
                <a:solidFill>
                  <a:prstClr val="black">
                    <a:tint val="9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46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500" b="1" kern="1200">
          <a:solidFill>
            <a:srgbClr val="00C5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00C5FF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00C5FF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00C5FF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00C5FF"/>
          </a:solidFill>
          <a:latin typeface="Corbel" pitchFamily="34" charset="0"/>
        </a:defRPr>
      </a:lvl5pPr>
      <a:lvl6pPr marL="457146" algn="l" rtl="0" fontAlgn="base">
        <a:spcBef>
          <a:spcPct val="0"/>
        </a:spcBef>
        <a:spcAft>
          <a:spcPct val="0"/>
        </a:spcAft>
        <a:defRPr sz="4500" b="1">
          <a:solidFill>
            <a:srgbClr val="00C5FF"/>
          </a:solidFill>
          <a:latin typeface="Corbel" pitchFamily="34" charset="0"/>
        </a:defRPr>
      </a:lvl6pPr>
      <a:lvl7pPr marL="914293" algn="l" rtl="0" fontAlgn="base">
        <a:spcBef>
          <a:spcPct val="0"/>
        </a:spcBef>
        <a:spcAft>
          <a:spcPct val="0"/>
        </a:spcAft>
        <a:defRPr sz="4500" b="1">
          <a:solidFill>
            <a:srgbClr val="00C5FF"/>
          </a:solidFill>
          <a:latin typeface="Corbel" pitchFamily="34" charset="0"/>
        </a:defRPr>
      </a:lvl7pPr>
      <a:lvl8pPr marL="1371440" algn="l" rtl="0" fontAlgn="base">
        <a:spcBef>
          <a:spcPct val="0"/>
        </a:spcBef>
        <a:spcAft>
          <a:spcPct val="0"/>
        </a:spcAft>
        <a:defRPr sz="4500" b="1">
          <a:solidFill>
            <a:srgbClr val="00C5FF"/>
          </a:solidFill>
          <a:latin typeface="Corbel" pitchFamily="34" charset="0"/>
        </a:defRPr>
      </a:lvl8pPr>
      <a:lvl9pPr marL="1828586" algn="l" rtl="0" fontAlgn="base">
        <a:spcBef>
          <a:spcPct val="0"/>
        </a:spcBef>
        <a:spcAft>
          <a:spcPct val="0"/>
        </a:spcAft>
        <a:defRPr sz="4500" b="1">
          <a:solidFill>
            <a:srgbClr val="00C5FF"/>
          </a:solidFill>
          <a:latin typeface="Corbel" pitchFamily="34" charset="0"/>
        </a:defRPr>
      </a:lvl9pPr>
      <a:extLst/>
    </p:titleStyle>
    <p:bodyStyle>
      <a:lvl1pPr marL="438099" indent="-319051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165" indent="-273018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246" indent="-228573" algn="l" rtl="0" fontAlgn="base">
        <a:spcBef>
          <a:spcPct val="20000"/>
        </a:spcBef>
        <a:spcAft>
          <a:spcPct val="0"/>
        </a:spcAft>
        <a:buClr>
          <a:srgbClr val="5BD078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883" indent="-182542" algn="l" rtl="0" fontAlgn="base">
        <a:spcBef>
          <a:spcPct val="20000"/>
        </a:spcBef>
        <a:spcAft>
          <a:spcPct val="0"/>
        </a:spcAft>
        <a:buClr>
          <a:srgbClr val="A5D028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409" indent="-182542" algn="l" rtl="0" fontAlgn="base">
        <a:spcBef>
          <a:spcPct val="20000"/>
        </a:spcBef>
        <a:spcAft>
          <a:spcPct val="0"/>
        </a:spcAft>
        <a:buClr>
          <a:srgbClr val="F5C040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442" indent="-182859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586" indent="-182859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730" indent="-182859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0875" indent="-182859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image" Target="../media/image3.jpeg"/><Relationship Id="rId4" Type="http://schemas.openxmlformats.org/officeDocument/2006/relationships/hyperlink" Target="http://images.google.com/imgres?imgurl=www.kidsdomain.com/holiday/chanukah/clip/menorah.gif&amp;imgrefurl=http://www.kidsdomain.com/holiday/chanukah/clip.html&amp;h=160&amp;w=197&amp;prev=/images?q=menorah&amp;svnum=10&amp;hl=en&amp;lr=&amp;ie=UTF-8&amp;oe=UTF-8&amp;sa=N&amp;as_qdr=al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jM81wroj_MQ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60645"/>
            <a:ext cx="3733800" cy="115420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>
                <a:solidFill>
                  <a:schemeClr val="accent1">
                    <a:satMod val="15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Judaism</a:t>
            </a:r>
            <a:endParaRPr lang="en-US" sz="3600" dirty="0">
              <a:solidFill>
                <a:srgbClr val="3399FF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730416"/>
            <a:ext cx="8382000" cy="4670384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w"/>
            </a:pPr>
            <a:r>
              <a:rPr lang="en-US" altLang="en-US" sz="3600" dirty="0">
                <a:latin typeface="Footlight MT Light" panose="0204060206030A020304" pitchFamily="18" charset="0"/>
              </a:rPr>
              <a:t>“A 4000 year old tradition with ideas about what it means to be human and how to make the world a holy place” </a:t>
            </a:r>
          </a:p>
          <a:p>
            <a:pPr marL="457146" lvl="1" indent="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75000"/>
              <a:buNone/>
            </a:pPr>
            <a:r>
              <a:rPr lang="en-US" altLang="en-US" sz="3600" dirty="0">
                <a:latin typeface="Footlight MT Light" panose="0204060206030A020304" pitchFamily="18" charset="0"/>
              </a:rPr>
              <a:t>	-Rabbi Harold Kushner, </a:t>
            </a:r>
            <a:r>
              <a:rPr lang="en-US" altLang="en-US" sz="3600" i="1" dirty="0">
                <a:latin typeface="Footlight MT Light" panose="0204060206030A020304" pitchFamily="18" charset="0"/>
              </a:rPr>
              <a:t>To Life</a:t>
            </a:r>
          </a:p>
          <a:p>
            <a:pPr marL="457146" lvl="1" indent="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75000"/>
              <a:buNone/>
            </a:pPr>
            <a:endParaRPr lang="en-US" altLang="en-US" sz="3600" dirty="0">
              <a:latin typeface="Footlight MT Light" panose="0204060206030A020304" pitchFamily="18" charset="0"/>
            </a:endParaRPr>
          </a:p>
          <a:p>
            <a:pPr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w"/>
            </a:pPr>
            <a:r>
              <a:rPr lang="en-US" altLang="en-US" sz="3600" dirty="0">
                <a:latin typeface="Footlight MT Light" panose="0204060206030A020304" pitchFamily="18" charset="0"/>
              </a:rPr>
              <a:t>A faith, a people, a way of life…</a:t>
            </a:r>
          </a:p>
          <a:p>
            <a:pPr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w"/>
            </a:pPr>
            <a:r>
              <a:rPr lang="en-US" altLang="en-US" sz="3600" dirty="0">
                <a:latin typeface="Footlight MT Light" panose="0204060206030A020304" pitchFamily="18" charset="0"/>
              </a:rPr>
              <a:t>Jewish religion &amp; Jewish culture are often closely connected</a:t>
            </a:r>
          </a:p>
        </p:txBody>
      </p:sp>
      <p:pic>
        <p:nvPicPr>
          <p:cNvPr id="1027" name="Picture 3" descr="C:\Users\Ben\AppData\Local\Microsoft\Windows\Temporary Internet Files\Content.IE5\7AXN3HB1\MC90039063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1"/>
            <a:ext cx="914400" cy="98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images.google.com/images?q=tbn:WefZrHl03rkC:www.kidsdomain.com/holiday/chanukah/clip/menorah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91" y="270082"/>
            <a:ext cx="1108075" cy="9032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en\AppData\Local\Microsoft\Windows\Temporary Internet Files\Content.IE5\7CSFBMSP\MC90031036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143" y="3352801"/>
            <a:ext cx="1352119" cy="150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95361"/>
            <a:ext cx="5943600" cy="125272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>
                <a:solidFill>
                  <a:schemeClr val="accent1">
                    <a:satMod val="150000"/>
                  </a:schemeClr>
                </a:solidFill>
                <a:latin typeface="Footlight MT Light" panose="0204060206030A020304" pitchFamily="18" charset="0"/>
              </a:rPr>
              <a:t>Christian Beliefs</a:t>
            </a:r>
            <a:endParaRPr lang="en-US" sz="5400" dirty="0">
              <a:solidFill>
                <a:schemeClr val="accent1">
                  <a:satMod val="150000"/>
                </a:schemeClr>
              </a:solidFill>
              <a:latin typeface="Footlight MT Light" panose="0204060206030A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953000"/>
          </a:xfrm>
        </p:spPr>
        <p:txBody>
          <a:bodyPr/>
          <a:lstStyle/>
          <a:p>
            <a:r>
              <a:rPr lang="en-US" b="1" u="sng" dirty="0" smtClean="0">
                <a:latin typeface="Footlight MT Light" panose="0204060206030A020304" pitchFamily="18" charset="0"/>
              </a:rPr>
              <a:t>Monotheistic</a:t>
            </a:r>
          </a:p>
          <a:p>
            <a:r>
              <a:rPr lang="en-US" dirty="0" smtClean="0">
                <a:latin typeface="Footlight MT Light" panose="0204060206030A020304" pitchFamily="18" charset="0"/>
              </a:rPr>
              <a:t>Follow the life &amp; teachings  of Jesus Christ</a:t>
            </a:r>
          </a:p>
          <a:p>
            <a:r>
              <a:rPr lang="en-US" dirty="0" smtClean="0">
                <a:latin typeface="Footlight MT Light" panose="0204060206030A020304" pitchFamily="18" charset="0"/>
              </a:rPr>
              <a:t>Jesus is the son of </a:t>
            </a:r>
            <a:r>
              <a:rPr lang="en-US" dirty="0">
                <a:latin typeface="Footlight MT Light" panose="0204060206030A020304" pitchFamily="18" charset="0"/>
              </a:rPr>
              <a:t>God making </a:t>
            </a:r>
            <a:r>
              <a:rPr lang="en-US" dirty="0" smtClean="0">
                <a:latin typeface="Footlight MT Light" panose="0204060206030A020304" pitchFamily="18" charset="0"/>
              </a:rPr>
              <a:t>Him fully </a:t>
            </a:r>
            <a:r>
              <a:rPr lang="en-US" dirty="0">
                <a:latin typeface="Footlight MT Light" panose="0204060206030A020304" pitchFamily="18" charset="0"/>
              </a:rPr>
              <a:t>human </a:t>
            </a:r>
            <a:r>
              <a:rPr lang="en-US" u="sng" dirty="0">
                <a:latin typeface="Footlight MT Light" panose="0204060206030A020304" pitchFamily="18" charset="0"/>
              </a:rPr>
              <a:t>and</a:t>
            </a:r>
            <a:r>
              <a:rPr lang="en-US" dirty="0">
                <a:latin typeface="Footlight MT Light" panose="0204060206030A020304" pitchFamily="18" charset="0"/>
              </a:rPr>
              <a:t> fully </a:t>
            </a:r>
            <a:r>
              <a:rPr lang="en-US" dirty="0" smtClean="0">
                <a:latin typeface="Footlight MT Light" panose="0204060206030A020304" pitchFamily="18" charset="0"/>
              </a:rPr>
              <a:t>divine</a:t>
            </a:r>
          </a:p>
          <a:p>
            <a:r>
              <a:rPr lang="en-US" dirty="0" smtClean="0">
                <a:latin typeface="Footlight MT Light" panose="0204060206030A020304" pitchFamily="18" charset="0"/>
              </a:rPr>
              <a:t>He died for humanity’s sins</a:t>
            </a:r>
          </a:p>
          <a:p>
            <a:r>
              <a:rPr lang="en-US" dirty="0" smtClean="0">
                <a:latin typeface="Footlight MT Light" panose="0204060206030A020304" pitchFamily="18" charset="0"/>
              </a:rPr>
              <a:t>One can achieve eternal life in Heaven through faith in Jesus Christ</a:t>
            </a:r>
          </a:p>
          <a:p>
            <a:r>
              <a:rPr lang="en-US" dirty="0" smtClean="0">
                <a:latin typeface="Footlight MT Light" panose="0204060206030A020304" pitchFamily="18" charset="0"/>
              </a:rPr>
              <a:t>Holy Trinity: Father, Son, Holy Spirit</a:t>
            </a:r>
          </a:p>
          <a:p>
            <a:r>
              <a:rPr lang="en-US" dirty="0" smtClean="0">
                <a:latin typeface="Footlight MT Light" panose="0204060206030A020304" pitchFamily="18" charset="0"/>
              </a:rPr>
              <a:t>Celebrate Rites of </a:t>
            </a:r>
            <a:r>
              <a:rPr lang="en-US" dirty="0" smtClean="0">
                <a:latin typeface="Footlight MT Light" panose="0204060206030A020304" pitchFamily="18" charset="0"/>
              </a:rPr>
              <a:t>Passages through </a:t>
            </a:r>
            <a:r>
              <a:rPr lang="en-US" dirty="0" smtClean="0">
                <a:latin typeface="Footlight MT Light" panose="0204060206030A020304" pitchFamily="18" charset="0"/>
              </a:rPr>
              <a:t>the seven</a:t>
            </a:r>
            <a:r>
              <a:rPr lang="en-US" dirty="0" smtClean="0">
                <a:latin typeface="Footlight MT Light" panose="0204060206030A020304" pitchFamily="18" charset="0"/>
              </a:rPr>
              <a:t> </a:t>
            </a:r>
            <a:r>
              <a:rPr lang="en-US" b="1" dirty="0" smtClean="0">
                <a:latin typeface="Footlight MT Light" panose="0204060206030A020304" pitchFamily="18" charset="0"/>
              </a:rPr>
              <a:t>sacraments</a:t>
            </a:r>
            <a:endParaRPr lang="en-US" dirty="0">
              <a:latin typeface="Footlight MT Light" panose="0204060206030A020304" pitchFamily="18" charset="0"/>
            </a:endParaRPr>
          </a:p>
          <a:p>
            <a:endParaRPr lang="en-US" sz="2800" dirty="0">
              <a:latin typeface="Footlight MT Light" panose="0204060206030A020304" pitchFamily="18" charset="0"/>
            </a:endParaRPr>
          </a:p>
        </p:txBody>
      </p:sp>
      <p:pic>
        <p:nvPicPr>
          <p:cNvPr id="2051" name="Picture 3" descr="C:\Users\Ben\AppData\Local\Microsoft\Windows\Temporary Internet Files\Content.IE5\60XWA2JI\MC90009711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711" y="228599"/>
            <a:ext cx="431814" cy="98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en\AppData\Local\Microsoft\Windows\Temporary Internet Files\Content.IE5\7CSFBMSP\MC90004804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770" y="3124200"/>
            <a:ext cx="1386230" cy="193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94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95361"/>
            <a:ext cx="5943600" cy="125272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>
                <a:solidFill>
                  <a:schemeClr val="accent1">
                    <a:satMod val="150000"/>
                  </a:schemeClr>
                </a:solidFill>
                <a:latin typeface="Footlight MT Light" panose="0204060206030A020304" pitchFamily="18" charset="0"/>
              </a:rPr>
              <a:t>Sacred Texts &amp; Sites</a:t>
            </a:r>
            <a:endParaRPr lang="en-US" sz="4800" dirty="0">
              <a:solidFill>
                <a:schemeClr val="accent1">
                  <a:satMod val="150000"/>
                </a:schemeClr>
              </a:solidFill>
              <a:latin typeface="Footlight MT Light" panose="0204060206030A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666" y="1524000"/>
            <a:ext cx="8720533" cy="3352800"/>
          </a:xfrm>
        </p:spPr>
        <p:txBody>
          <a:bodyPr/>
          <a:lstStyle/>
          <a:p>
            <a:r>
              <a:rPr lang="en-US" sz="2800" b="1" u="sng" dirty="0">
                <a:latin typeface="Footlight MT Light" panose="0204060206030A020304" pitchFamily="18" charset="0"/>
              </a:rPr>
              <a:t>Sacred Text</a:t>
            </a:r>
            <a:r>
              <a:rPr lang="en-US" sz="2800" b="1" dirty="0">
                <a:latin typeface="Footlight MT Light" panose="0204060206030A020304" pitchFamily="18" charset="0"/>
              </a:rPr>
              <a:t>:</a:t>
            </a:r>
          </a:p>
          <a:p>
            <a:pPr lvl="1"/>
            <a:r>
              <a:rPr lang="en-US" dirty="0" smtClean="0">
                <a:latin typeface="Footlight MT Light" panose="0204060206030A020304" pitchFamily="18" charset="0"/>
              </a:rPr>
              <a:t>the </a:t>
            </a:r>
            <a:r>
              <a:rPr lang="en-US" b="1" u="sng" dirty="0" smtClean="0">
                <a:latin typeface="Footlight MT Light" panose="0204060206030A020304" pitchFamily="18" charset="0"/>
              </a:rPr>
              <a:t>Holy Bible</a:t>
            </a:r>
            <a:r>
              <a:rPr lang="en-US" dirty="0" smtClean="0">
                <a:latin typeface="Footlight MT Light" panose="0204060206030A020304" pitchFamily="18" charset="0"/>
              </a:rPr>
              <a:t>: inspired by the word of God</a:t>
            </a:r>
          </a:p>
          <a:p>
            <a:pPr lvl="2"/>
            <a:r>
              <a:rPr lang="en-US" sz="2800" b="1" u="sng" dirty="0">
                <a:latin typeface="Footlight MT Light" panose="0204060206030A020304" pitchFamily="18" charset="0"/>
              </a:rPr>
              <a:t>Old Testament</a:t>
            </a:r>
            <a:r>
              <a:rPr lang="en-US" sz="2800" dirty="0">
                <a:latin typeface="Footlight MT Light" panose="0204060206030A020304" pitchFamily="18" charset="0"/>
              </a:rPr>
              <a:t> (the Torah in Judaism) </a:t>
            </a:r>
          </a:p>
          <a:p>
            <a:pPr lvl="2"/>
            <a:r>
              <a:rPr lang="en-US" sz="2800" b="1" u="sng" dirty="0">
                <a:latin typeface="Footlight MT Light" panose="0204060206030A020304" pitchFamily="18" charset="0"/>
              </a:rPr>
              <a:t>New Testament</a:t>
            </a:r>
            <a:r>
              <a:rPr lang="en-US" sz="2800" dirty="0">
                <a:latin typeface="Footlight MT Light" panose="0204060206030A020304" pitchFamily="18" charset="0"/>
              </a:rPr>
              <a:t>: the </a:t>
            </a:r>
            <a:r>
              <a:rPr lang="en-US" sz="2800" b="1" u="sng" dirty="0">
                <a:latin typeface="Footlight MT Light" panose="0204060206030A020304" pitchFamily="18" charset="0"/>
              </a:rPr>
              <a:t>gospels</a:t>
            </a:r>
            <a:r>
              <a:rPr lang="en-US" sz="2800" dirty="0">
                <a:latin typeface="Footlight MT Light" panose="0204060206030A020304" pitchFamily="18" charset="0"/>
              </a:rPr>
              <a:t> by Matthew, Mark, Luke, &amp; John</a:t>
            </a:r>
          </a:p>
          <a:p>
            <a:pPr lvl="1"/>
            <a:r>
              <a:rPr lang="en-US" dirty="0" smtClean="0">
                <a:latin typeface="Footlight MT Light" panose="0204060206030A020304" pitchFamily="18" charset="0"/>
              </a:rPr>
              <a:t>The Ten Commandments</a:t>
            </a:r>
            <a:endParaRPr lang="en-US" dirty="0" smtClean="0">
              <a:latin typeface="Footlight MT Light" panose="0204060206030A020304" pitchFamily="18" charset="0"/>
            </a:endParaRPr>
          </a:p>
        </p:txBody>
      </p:sp>
      <p:pic>
        <p:nvPicPr>
          <p:cNvPr id="2051" name="Picture 3" descr="C:\Users\Ben\AppData\Local\Microsoft\Windows\Temporary Internet Files\Content.IE5\60XWA2JI\MC90009711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854" y="228599"/>
            <a:ext cx="431814" cy="98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Ben\AppData\Local\Microsoft\Windows\Temporary Internet Files\Content.IE5\RZ01SNTO\MC90033280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455" y="402809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186559" y="4800601"/>
            <a:ext cx="8686800" cy="179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57" tIns="91429" rIns="91429" bIns="45714" numCol="1" anchor="t" anchorCtr="0" compatLnSpc="1">
            <a:prstTxWarp prst="textNoShape">
              <a:avLst/>
            </a:prstTxWarp>
          </a:bodyPr>
          <a:lstStyle>
            <a:lvl1pPr marL="438150" indent="-319088" algn="l" rtl="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5BD078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A5D028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F5C040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800" b="1" u="sng" dirty="0">
                <a:latin typeface="Footlight MT Light" panose="0204060206030A020304" pitchFamily="18" charset="0"/>
              </a:rPr>
              <a:t>Sacred Sites</a:t>
            </a:r>
            <a:r>
              <a:rPr lang="en-US" sz="2800" dirty="0">
                <a:latin typeface="Footlight MT Light" panose="0204060206030A020304" pitchFamily="18" charset="0"/>
              </a:rPr>
              <a:t>:</a:t>
            </a:r>
          </a:p>
          <a:p>
            <a:pPr lvl="1"/>
            <a:r>
              <a:rPr lang="en-US" dirty="0">
                <a:latin typeface="Footlight MT Light" panose="0204060206030A020304" pitchFamily="18" charset="0"/>
              </a:rPr>
              <a:t>Bethlehem where Jesus was born</a:t>
            </a:r>
          </a:p>
          <a:p>
            <a:pPr lvl="1"/>
            <a:r>
              <a:rPr lang="en-US" b="1" u="sng" dirty="0">
                <a:latin typeface="Footlight MT Light" panose="0204060206030A020304" pitchFamily="18" charset="0"/>
              </a:rPr>
              <a:t>Churches</a:t>
            </a:r>
            <a:r>
              <a:rPr lang="en-US" dirty="0">
                <a:latin typeface="Footlight MT Light" panose="0204060206030A020304" pitchFamily="18" charset="0"/>
              </a:rPr>
              <a:t> or chapels for worship &amp; </a:t>
            </a:r>
            <a:r>
              <a:rPr lang="en-US" dirty="0" smtClean="0">
                <a:latin typeface="Footlight MT Light" panose="0204060206030A020304" pitchFamily="18" charset="0"/>
              </a:rPr>
              <a:t>celebration</a:t>
            </a:r>
            <a:endParaRPr lang="en-US" b="1" u="sng" dirty="0">
              <a:latin typeface="Footlight MT Light" panose="0204060206030A020304" pitchFamily="18" charset="0"/>
            </a:endParaRPr>
          </a:p>
        </p:txBody>
      </p:sp>
      <p:pic>
        <p:nvPicPr>
          <p:cNvPr id="2052" name="Picture 4" descr="C:\Users\connore\AppData\Local\Microsoft\Windows\Temporary Internet Files\Content.IE5\WVLRU37E\1024px-Japanese_Map_symbol_(Church)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3716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connore\AppData\Local\Microsoft\Windows\Temporary Internet Files\Content.IE5\PLDPLDNE\bible-open-to-psalm-118-1378400894gXP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622" y="3938753"/>
            <a:ext cx="2134649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20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95361"/>
            <a:ext cx="5943600" cy="125272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>
                <a:solidFill>
                  <a:schemeClr val="accent1">
                    <a:satMod val="150000"/>
                  </a:schemeClr>
                </a:solidFill>
                <a:latin typeface="Footlight MT Light" panose="0204060206030A020304" pitchFamily="18" charset="0"/>
              </a:rPr>
              <a:t>Sacred Sites</a:t>
            </a:r>
            <a:endParaRPr lang="en-US" sz="4800" dirty="0">
              <a:solidFill>
                <a:schemeClr val="accent1">
                  <a:satMod val="150000"/>
                </a:schemeClr>
              </a:solidFill>
              <a:latin typeface="Footlight MT Light" panose="0204060206030A020304" pitchFamily="18" charset="0"/>
            </a:endParaRPr>
          </a:p>
        </p:txBody>
      </p:sp>
      <p:pic>
        <p:nvPicPr>
          <p:cNvPr id="2051" name="Picture 3" descr="C:\Users\Ben\AppData\Local\Microsoft\Windows\Temporary Internet Files\Content.IE5\60XWA2JI\MC90009711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854" y="228599"/>
            <a:ext cx="431814" cy="98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1" y="4953001"/>
            <a:ext cx="5181600" cy="121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57" tIns="91429" rIns="91429" bIns="45714" numCol="1" anchor="t" anchorCtr="0" compatLnSpc="1">
            <a:prstTxWarp prst="textNoShape">
              <a:avLst/>
            </a:prstTxWarp>
          </a:bodyPr>
          <a:lstStyle>
            <a:lvl1pPr marL="438150" indent="-319088" algn="l" rtl="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5BD078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A5D028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F5C040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9048" indent="0" algn="ctr">
              <a:buNone/>
            </a:pPr>
            <a:r>
              <a:rPr lang="en-US" sz="2000" dirty="0">
                <a:latin typeface="Footlight MT Light" panose="0204060206030A020304" pitchFamily="18" charset="0"/>
              </a:rPr>
              <a:t>The Vatican in Vatican City (Italy) is where the Roman Catholic Pope lives. </a:t>
            </a:r>
          </a:p>
          <a:p>
            <a:pPr marL="119048" indent="0" algn="ctr">
              <a:buNone/>
            </a:pPr>
            <a:r>
              <a:rPr lang="en-US" sz="2000" dirty="0">
                <a:latin typeface="Footlight MT Light" panose="0204060206030A020304" pitchFamily="18" charset="0"/>
              </a:rPr>
              <a:t>The current Pope is Pope Francis.</a:t>
            </a:r>
          </a:p>
        </p:txBody>
      </p:sp>
      <p:pic>
        <p:nvPicPr>
          <p:cNvPr id="4" name="Picture 2" descr="Image result for vatic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34" y="1689262"/>
            <a:ext cx="4690667" cy="303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connore\AppData\Local\Microsoft\Windows\Temporary Internet Files\Content.IE5\S5TSRCHO\DavePopeified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6297"/>
            <a:ext cx="581025" cy="88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449" y="1607132"/>
            <a:ext cx="3220552" cy="221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4267201"/>
            <a:ext cx="379595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4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95361"/>
            <a:ext cx="5943600" cy="125272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>
                <a:solidFill>
                  <a:schemeClr val="accent1">
                    <a:satMod val="150000"/>
                  </a:schemeClr>
                </a:solidFill>
                <a:latin typeface="Footlight MT Light" panose="0204060206030A020304" pitchFamily="18" charset="0"/>
              </a:rPr>
              <a:t>Sects of Christianity</a:t>
            </a:r>
            <a:endParaRPr lang="en-US" sz="4800" dirty="0">
              <a:solidFill>
                <a:schemeClr val="accent1">
                  <a:satMod val="150000"/>
                </a:schemeClr>
              </a:solidFill>
              <a:latin typeface="Footlight MT Light" panose="0204060206030A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2" y="1637222"/>
            <a:ext cx="8534399" cy="1120774"/>
          </a:xfrm>
        </p:spPr>
        <p:txBody>
          <a:bodyPr/>
          <a:lstStyle/>
          <a:p>
            <a:pPr marL="119048" indent="0">
              <a:buNone/>
            </a:pPr>
            <a:r>
              <a:rPr lang="en-US" sz="2800" dirty="0">
                <a:latin typeface="Footlight MT Light" panose="0204060206030A020304" pitchFamily="18" charset="0"/>
              </a:rPr>
              <a:t>2.2 billion Christians have split into dozens of sects that have emerged over the last 2,000 years including:</a:t>
            </a:r>
          </a:p>
          <a:p>
            <a:pPr marL="119048" indent="0">
              <a:buNone/>
            </a:pPr>
            <a:endParaRPr lang="en-US" dirty="0" smtClean="0">
              <a:latin typeface="Footlight MT Light" panose="0204060206030A020304" pitchFamily="18" charset="0"/>
            </a:endParaRPr>
          </a:p>
        </p:txBody>
      </p:sp>
      <p:pic>
        <p:nvPicPr>
          <p:cNvPr id="2051" name="Picture 3" descr="C:\Users\Ben\AppData\Local\Microsoft\Windows\Temporary Internet Files\Content.IE5\60XWA2JI\MC90009711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281" y="228600"/>
            <a:ext cx="431814" cy="98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1" y="2757996"/>
            <a:ext cx="8402114" cy="3539430"/>
          </a:xfrm>
          <a:prstGeom prst="rect">
            <a:avLst/>
          </a:prstGeom>
          <a:noFill/>
        </p:spPr>
        <p:txBody>
          <a:bodyPr wrap="square" lIns="91429" tIns="45714" rIns="91429" bIns="45714" numCol="2" rtlCol="0">
            <a:spAutoFit/>
          </a:bodyPr>
          <a:lstStyle/>
          <a:p>
            <a:pPr marL="342860" indent="-342860">
              <a:buClr>
                <a:schemeClr val="bg2">
                  <a:lumMod val="50000"/>
                </a:schemeClr>
              </a:buClr>
              <a:buSzPct val="80000"/>
              <a:buFont typeface="Wingdings" panose="05000000000000000000" pitchFamily="2" charset="2"/>
              <a:buChar char="w"/>
            </a:pPr>
            <a:r>
              <a:rPr lang="en-US" sz="3200" dirty="0">
                <a:latin typeface="Footlight MT Light" panose="0204060206030A020304" pitchFamily="18" charset="0"/>
              </a:rPr>
              <a:t>Roman </a:t>
            </a:r>
            <a:r>
              <a:rPr lang="en-US" sz="3200" dirty="0">
                <a:latin typeface="Footlight MT Light" panose="0204060206030A020304" pitchFamily="18" charset="0"/>
              </a:rPr>
              <a:t>Catholic (largest</a:t>
            </a:r>
            <a:r>
              <a:rPr lang="en-US" sz="3200" dirty="0">
                <a:latin typeface="Footlight MT Light" panose="0204060206030A020304" pitchFamily="18" charset="0"/>
              </a:rPr>
              <a:t>)</a:t>
            </a:r>
          </a:p>
          <a:p>
            <a:pPr marL="342860" indent="-342860">
              <a:buClr>
                <a:schemeClr val="bg2">
                  <a:lumMod val="50000"/>
                </a:schemeClr>
              </a:buClr>
              <a:buSzPct val="80000"/>
              <a:buFont typeface="Wingdings" panose="05000000000000000000" pitchFamily="2" charset="2"/>
              <a:buChar char="w"/>
            </a:pPr>
            <a:r>
              <a:rPr lang="en-US" sz="3200" dirty="0">
                <a:latin typeface="Footlight MT Light" panose="0204060206030A020304" pitchFamily="18" charset="0"/>
              </a:rPr>
              <a:t>Baptist</a:t>
            </a:r>
            <a:endParaRPr lang="en-US" sz="3200" dirty="0">
              <a:latin typeface="Footlight MT Light" panose="0204060206030A020304" pitchFamily="18" charset="0"/>
            </a:endParaRPr>
          </a:p>
          <a:p>
            <a:pPr marL="342860" indent="-342860">
              <a:buClr>
                <a:schemeClr val="bg2">
                  <a:lumMod val="50000"/>
                </a:schemeClr>
              </a:buClr>
              <a:buSzPct val="80000"/>
              <a:buFont typeface="Wingdings" panose="05000000000000000000" pitchFamily="2" charset="2"/>
              <a:buChar char="w"/>
            </a:pPr>
            <a:r>
              <a:rPr lang="en-US" sz="3200" dirty="0">
                <a:latin typeface="Footlight MT Light" panose="0204060206030A020304" pitchFamily="18" charset="0"/>
              </a:rPr>
              <a:t>Mormon</a:t>
            </a:r>
            <a:endParaRPr lang="en-US" sz="3200" dirty="0">
              <a:latin typeface="Footlight MT Light" panose="0204060206030A020304" pitchFamily="18" charset="0"/>
            </a:endParaRPr>
          </a:p>
          <a:p>
            <a:pPr marL="342860" indent="-342860">
              <a:buClr>
                <a:schemeClr val="bg2">
                  <a:lumMod val="50000"/>
                </a:schemeClr>
              </a:buClr>
              <a:buSzPct val="80000"/>
              <a:buFont typeface="Wingdings" panose="05000000000000000000" pitchFamily="2" charset="2"/>
              <a:buChar char="w"/>
            </a:pPr>
            <a:r>
              <a:rPr lang="en-US" sz="3200" dirty="0">
                <a:latin typeface="Footlight MT Light" panose="0204060206030A020304" pitchFamily="18" charset="0"/>
              </a:rPr>
              <a:t>Protestant</a:t>
            </a:r>
          </a:p>
          <a:p>
            <a:pPr marL="342860" indent="-342860">
              <a:buClr>
                <a:schemeClr val="bg2">
                  <a:lumMod val="50000"/>
                </a:schemeClr>
              </a:buClr>
              <a:buSzPct val="80000"/>
              <a:buFont typeface="Wingdings" panose="05000000000000000000" pitchFamily="2" charset="2"/>
              <a:buChar char="w"/>
            </a:pPr>
            <a:r>
              <a:rPr lang="en-US" sz="3200" dirty="0">
                <a:latin typeface="Footlight MT Light" panose="0204060206030A020304" pitchFamily="18" charset="0"/>
              </a:rPr>
              <a:t>Lutheran</a:t>
            </a:r>
          </a:p>
          <a:p>
            <a:pPr marL="342860" indent="-342860">
              <a:buClr>
                <a:schemeClr val="bg2">
                  <a:lumMod val="50000"/>
                </a:schemeClr>
              </a:buClr>
              <a:buSzPct val="80000"/>
              <a:buFont typeface="Wingdings" panose="05000000000000000000" pitchFamily="2" charset="2"/>
              <a:buChar char="w"/>
            </a:pPr>
            <a:r>
              <a:rPr lang="en-US" sz="3200" dirty="0">
                <a:latin typeface="Footlight MT Light" panose="0204060206030A020304" pitchFamily="18" charset="0"/>
              </a:rPr>
              <a:t>Eastern Orthodox</a:t>
            </a:r>
          </a:p>
          <a:p>
            <a:pPr marL="800006" lvl="1" indent="-342860">
              <a:buClr>
                <a:schemeClr val="bg2">
                  <a:lumMod val="50000"/>
                </a:schemeClr>
              </a:buClr>
              <a:buSzPct val="80000"/>
              <a:buFont typeface="Wingdings" panose="05000000000000000000" pitchFamily="2" charset="2"/>
              <a:buChar char="w"/>
            </a:pPr>
            <a:r>
              <a:rPr lang="en-US" sz="3200" dirty="0">
                <a:latin typeface="Footlight MT Light" panose="0204060206030A020304" pitchFamily="18" charset="0"/>
              </a:rPr>
              <a:t>Methodist</a:t>
            </a:r>
            <a:endParaRPr lang="en-US" sz="3200" dirty="0">
              <a:latin typeface="Footlight MT Light" panose="0204060206030A020304" pitchFamily="18" charset="0"/>
            </a:endParaRPr>
          </a:p>
          <a:p>
            <a:pPr marL="800006" lvl="1" indent="-342860">
              <a:buClr>
                <a:schemeClr val="bg2">
                  <a:lumMod val="50000"/>
                </a:schemeClr>
              </a:buClr>
              <a:buSzPct val="80000"/>
              <a:buFont typeface="Wingdings" panose="05000000000000000000" pitchFamily="2" charset="2"/>
              <a:buChar char="w"/>
            </a:pPr>
            <a:r>
              <a:rPr lang="en-US" sz="3200" dirty="0">
                <a:latin typeface="Footlight MT Light" panose="0204060206030A020304" pitchFamily="18" charset="0"/>
              </a:rPr>
              <a:t>Presbyterian</a:t>
            </a:r>
            <a:endParaRPr lang="en-US" sz="3200" dirty="0">
              <a:latin typeface="Footlight MT Light" panose="0204060206030A020304" pitchFamily="18" charset="0"/>
            </a:endParaRPr>
          </a:p>
          <a:p>
            <a:pPr marL="800006" lvl="1" indent="-342860">
              <a:buClr>
                <a:schemeClr val="bg2">
                  <a:lumMod val="50000"/>
                </a:schemeClr>
              </a:buClr>
              <a:buSzPct val="80000"/>
              <a:buFont typeface="Wingdings" panose="05000000000000000000" pitchFamily="2" charset="2"/>
              <a:buChar char="w"/>
            </a:pPr>
            <a:r>
              <a:rPr lang="en-US" sz="3200" dirty="0">
                <a:latin typeface="Footlight MT Light" panose="0204060206030A020304" pitchFamily="18" charset="0"/>
              </a:rPr>
              <a:t>Amish</a:t>
            </a:r>
          </a:p>
          <a:p>
            <a:pPr marL="800006" lvl="1" indent="-342860">
              <a:buClr>
                <a:schemeClr val="bg2">
                  <a:lumMod val="50000"/>
                </a:schemeClr>
              </a:buClr>
              <a:buSzPct val="80000"/>
              <a:buFont typeface="Wingdings" panose="05000000000000000000" pitchFamily="2" charset="2"/>
              <a:buChar char="w"/>
            </a:pPr>
            <a:r>
              <a:rPr lang="en-US" sz="3200" dirty="0">
                <a:latin typeface="Footlight MT Light" panose="0204060206030A020304" pitchFamily="18" charset="0"/>
              </a:rPr>
              <a:t>Quaker</a:t>
            </a:r>
          </a:p>
          <a:p>
            <a:pPr marL="800006" lvl="1" indent="-342860">
              <a:buClr>
                <a:schemeClr val="bg2">
                  <a:lumMod val="50000"/>
                </a:schemeClr>
              </a:buClr>
              <a:buSzPct val="80000"/>
              <a:buFont typeface="Wingdings" panose="05000000000000000000" pitchFamily="2" charset="2"/>
              <a:buChar char="w"/>
            </a:pPr>
            <a:r>
              <a:rPr lang="en-US" sz="3200" dirty="0">
                <a:latin typeface="Footlight MT Light" panose="0204060206030A020304" pitchFamily="18" charset="0"/>
              </a:rPr>
              <a:t>Anglican</a:t>
            </a:r>
          </a:p>
          <a:p>
            <a:pPr marL="800006" lvl="1" indent="-342860">
              <a:buClr>
                <a:schemeClr val="bg2">
                  <a:lumMod val="50000"/>
                </a:schemeClr>
              </a:buClr>
              <a:buSzPct val="80000"/>
              <a:buFont typeface="Wingdings" panose="05000000000000000000" pitchFamily="2" charset="2"/>
              <a:buChar char="w"/>
            </a:pPr>
            <a:r>
              <a:rPr lang="en-US" sz="3200" dirty="0">
                <a:latin typeface="Footlight MT Light" panose="0204060206030A020304" pitchFamily="18" charset="0"/>
              </a:rPr>
              <a:t>Non-denominational</a:t>
            </a:r>
          </a:p>
        </p:txBody>
      </p:sp>
      <p:pic>
        <p:nvPicPr>
          <p:cNvPr id="5122" name="Picture 2" descr="C:\Users\Ben\AppData\Local\Microsoft\Windows\Temporary Internet Files\Content.IE5\7AXN3HB1\MC90004812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550" y="3288813"/>
            <a:ext cx="1096366" cy="162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15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95361"/>
            <a:ext cx="5943600" cy="125272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>
                <a:solidFill>
                  <a:schemeClr val="accent1">
                    <a:satMod val="150000"/>
                  </a:schemeClr>
                </a:solidFill>
                <a:latin typeface="Footlight MT Light" panose="0204060206030A020304" pitchFamily="18" charset="0"/>
              </a:rPr>
              <a:t>Divisions of Christianity</a:t>
            </a:r>
            <a:endParaRPr lang="en-US" sz="4800" dirty="0">
              <a:solidFill>
                <a:schemeClr val="accent1">
                  <a:satMod val="150000"/>
                </a:schemeClr>
              </a:solidFill>
              <a:latin typeface="Footlight MT Light" panose="0204060206030A020304" pitchFamily="18" charset="0"/>
            </a:endParaRPr>
          </a:p>
        </p:txBody>
      </p:sp>
      <p:pic>
        <p:nvPicPr>
          <p:cNvPr id="2051" name="Picture 3" descr="C:\Users\Ben\AppData\Local\Microsoft\Windows\Temporary Internet Files\Content.IE5\60XWA2JI\MC90009711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281" y="228600"/>
            <a:ext cx="431814" cy="98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519" y="1447801"/>
            <a:ext cx="523875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44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95361"/>
            <a:ext cx="5943600" cy="125272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>
                <a:solidFill>
                  <a:schemeClr val="accent1">
                    <a:satMod val="150000"/>
                  </a:schemeClr>
                </a:solidFill>
                <a:latin typeface="Footlight MT Light" panose="0204060206030A020304" pitchFamily="18" charset="0"/>
              </a:rPr>
              <a:t>Divisions of Christianity</a:t>
            </a:r>
            <a:endParaRPr lang="en-US" sz="4800" dirty="0">
              <a:solidFill>
                <a:schemeClr val="accent1">
                  <a:satMod val="150000"/>
                </a:schemeClr>
              </a:solidFill>
              <a:latin typeface="Footlight MT Light" panose="0204060206030A020304" pitchFamily="18" charset="0"/>
            </a:endParaRPr>
          </a:p>
        </p:txBody>
      </p:sp>
      <p:pic>
        <p:nvPicPr>
          <p:cNvPr id="2051" name="Picture 3" descr="C:\Users\Ben\AppData\Local\Microsoft\Windows\Temporary Internet Files\Content.IE5\60XWA2JI\MC90009711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281" y="228600"/>
            <a:ext cx="431814" cy="98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upload.wikimedia.org/wikipedia/commons/thumb/5/55/Christianity-Branches-2013update.png/800px-Christianity-Branches-2013upda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1"/>
            <a:ext cx="8622631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94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95361"/>
            <a:ext cx="5943600" cy="125272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>
                <a:solidFill>
                  <a:schemeClr val="accent1">
                    <a:satMod val="150000"/>
                  </a:schemeClr>
                </a:solidFill>
                <a:latin typeface="Footlight MT Light" panose="0204060206030A020304" pitchFamily="18" charset="0"/>
              </a:rPr>
              <a:t>Islam</a:t>
            </a:r>
            <a:endParaRPr lang="en-US" sz="5400" dirty="0">
              <a:solidFill>
                <a:schemeClr val="accent1">
                  <a:satMod val="150000"/>
                </a:schemeClr>
              </a:solidFill>
              <a:latin typeface="Footlight MT Light" panose="0204060206030A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1" y="1676400"/>
            <a:ext cx="8889763" cy="4572000"/>
          </a:xfrm>
        </p:spPr>
        <p:txBody>
          <a:bodyPr/>
          <a:lstStyle/>
          <a:p>
            <a:r>
              <a:rPr lang="en-US" sz="3000" dirty="0">
                <a:latin typeface="Footlight MT Light" panose="0204060206030A020304" pitchFamily="18" charset="0"/>
              </a:rPr>
              <a:t>Islam is the fastest growing religion in the world</a:t>
            </a:r>
          </a:p>
          <a:p>
            <a:r>
              <a:rPr lang="en-US" sz="3000" dirty="0">
                <a:latin typeface="Footlight MT Light" panose="0204060206030A020304" pitchFamily="18" charset="0"/>
              </a:rPr>
              <a:t>Largest numbers are found in the Middle East, Pakistan, India, Eastern Europe, Africa, &amp; Indonesia</a:t>
            </a:r>
          </a:p>
          <a:p>
            <a:r>
              <a:rPr lang="en-US" sz="3000" dirty="0">
                <a:latin typeface="Footlight MT Light" panose="0204060206030A020304" pitchFamily="18" charset="0"/>
              </a:rPr>
              <a:t>Metro Detroit has a large Muslim community</a:t>
            </a:r>
          </a:p>
          <a:p>
            <a:r>
              <a:rPr lang="en-US" sz="3000" dirty="0">
                <a:latin typeface="Footlight MT Light" panose="0204060206030A020304" pitchFamily="18" charset="0"/>
              </a:rPr>
              <a:t>Islam was founded around 610 CE by </a:t>
            </a:r>
            <a:r>
              <a:rPr lang="en-US" sz="3000" b="1" u="sng" dirty="0">
                <a:latin typeface="Footlight MT Light" panose="0204060206030A020304" pitchFamily="18" charset="0"/>
              </a:rPr>
              <a:t>Muhammad</a:t>
            </a:r>
            <a:r>
              <a:rPr lang="en-US" sz="3000" dirty="0">
                <a:latin typeface="Footlight MT Light" panose="0204060206030A020304" pitchFamily="18" charset="0"/>
              </a:rPr>
              <a:t> after he was visited by the angel </a:t>
            </a:r>
            <a:r>
              <a:rPr lang="en-US" sz="3000" dirty="0" err="1">
                <a:latin typeface="Footlight MT Light" panose="0204060206030A020304" pitchFamily="18" charset="0"/>
              </a:rPr>
              <a:t>Jibreel</a:t>
            </a:r>
            <a:r>
              <a:rPr lang="en-US" sz="3000" dirty="0">
                <a:latin typeface="Footlight MT Light" panose="0204060206030A020304" pitchFamily="18" charset="0"/>
              </a:rPr>
              <a:t> who ordered him to recite the words of </a:t>
            </a:r>
            <a:r>
              <a:rPr lang="en-US" sz="3000" b="1" u="sng" dirty="0">
                <a:latin typeface="Footlight MT Light" panose="0204060206030A020304" pitchFamily="18" charset="0"/>
              </a:rPr>
              <a:t>Allah</a:t>
            </a:r>
            <a:r>
              <a:rPr lang="en-US" sz="3000" dirty="0">
                <a:latin typeface="Footlight MT Light" panose="0204060206030A020304" pitchFamily="18" charset="0"/>
              </a:rPr>
              <a:t> (God)</a:t>
            </a:r>
          </a:p>
          <a:p>
            <a:r>
              <a:rPr lang="en-US" sz="3000" dirty="0">
                <a:latin typeface="Footlight MT Light" panose="0204060206030A020304" pitchFamily="18" charset="0"/>
              </a:rPr>
              <a:t>Muhammad taught in </a:t>
            </a:r>
            <a:r>
              <a:rPr lang="en-US" sz="3000" b="1" u="sng" dirty="0" err="1">
                <a:latin typeface="Footlight MT Light" panose="0204060206030A020304" pitchFamily="18" charset="0"/>
              </a:rPr>
              <a:t>Makkah</a:t>
            </a:r>
            <a:r>
              <a:rPr lang="en-US" sz="3000" b="1" u="sng" dirty="0">
                <a:latin typeface="Footlight MT Light" panose="0204060206030A020304" pitchFamily="18" charset="0"/>
              </a:rPr>
              <a:t> (Mecca)</a:t>
            </a:r>
            <a:r>
              <a:rPr lang="en-US" sz="3000" dirty="0">
                <a:latin typeface="Footlight MT Light" panose="0204060206030A020304" pitchFamily="18" charset="0"/>
              </a:rPr>
              <a:t> </a:t>
            </a:r>
          </a:p>
        </p:txBody>
      </p:sp>
      <p:pic>
        <p:nvPicPr>
          <p:cNvPr id="2057" name="Picture 9" descr="C:\Users\Ben\AppData\Local\Microsoft\Windows\Temporary Internet Files\Content.IE5\7CSFBMSP\MC90032482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29" y="228600"/>
            <a:ext cx="1366957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Ben\AppData\Local\Microsoft\Windows\Temporary Internet Files\Content.IE5\RZ01SNTO\MC90043429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257801"/>
            <a:ext cx="2088040" cy="131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5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95361"/>
            <a:ext cx="5943600" cy="125272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>
                <a:solidFill>
                  <a:schemeClr val="accent1">
                    <a:satMod val="150000"/>
                  </a:schemeClr>
                </a:solidFill>
                <a:latin typeface="Footlight MT Light" panose="0204060206030A020304" pitchFamily="18" charset="0"/>
              </a:rPr>
              <a:t>Islamic Beliefs</a:t>
            </a:r>
            <a:endParaRPr lang="en-US" sz="4800" dirty="0">
              <a:solidFill>
                <a:schemeClr val="accent1">
                  <a:satMod val="150000"/>
                </a:schemeClr>
              </a:solidFill>
              <a:latin typeface="Footlight MT Light" panose="0204060206030A020304" pitchFamily="18" charset="0"/>
            </a:endParaRPr>
          </a:p>
        </p:txBody>
      </p:sp>
      <p:pic>
        <p:nvPicPr>
          <p:cNvPr id="2057" name="Picture 9" descr="C:\Users\Ben\AppData\Local\Microsoft\Windows\Temporary Internet Files\Content.IE5\7CSFBMSP\MC90032482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29" y="228600"/>
            <a:ext cx="1366957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1"/>
            <a:ext cx="7315834" cy="449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76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95361"/>
            <a:ext cx="5943600" cy="125272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>
                <a:solidFill>
                  <a:schemeClr val="accent1">
                    <a:satMod val="150000"/>
                  </a:schemeClr>
                </a:solidFill>
                <a:latin typeface="Footlight MT Light" panose="0204060206030A020304" pitchFamily="18" charset="0"/>
              </a:rPr>
              <a:t>Islamic Beliefs</a:t>
            </a:r>
            <a:endParaRPr lang="en-US" sz="4800" dirty="0">
              <a:solidFill>
                <a:schemeClr val="accent1">
                  <a:satMod val="150000"/>
                </a:schemeClr>
              </a:solidFill>
              <a:latin typeface="Footlight MT Light" panose="0204060206030A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876800"/>
          </a:xfrm>
        </p:spPr>
        <p:txBody>
          <a:bodyPr/>
          <a:lstStyle/>
          <a:p>
            <a:r>
              <a:rPr lang="en-US" sz="2600" b="1" u="sng" dirty="0">
                <a:latin typeface="Footlight MT Light" panose="0204060206030A020304" pitchFamily="18" charset="0"/>
              </a:rPr>
              <a:t>Monotheistic</a:t>
            </a:r>
            <a:r>
              <a:rPr lang="en-US" sz="2600" dirty="0">
                <a:latin typeface="Footlight MT Light" panose="0204060206030A020304" pitchFamily="18" charset="0"/>
              </a:rPr>
              <a:t>: </a:t>
            </a:r>
            <a:r>
              <a:rPr lang="en-US" sz="2600" b="1" u="sng" dirty="0">
                <a:latin typeface="Footlight MT Light" panose="0204060206030A020304" pitchFamily="18" charset="0"/>
              </a:rPr>
              <a:t>Allah</a:t>
            </a:r>
            <a:r>
              <a:rPr lang="en-US" sz="2600" dirty="0">
                <a:latin typeface="Footlight MT Light" panose="0204060206030A020304" pitchFamily="18" charset="0"/>
              </a:rPr>
              <a:t> is the only God</a:t>
            </a:r>
          </a:p>
          <a:p>
            <a:r>
              <a:rPr lang="en-US" sz="2600" b="1" u="sng" dirty="0">
                <a:latin typeface="Footlight MT Light" panose="0204060206030A020304" pitchFamily="18" charset="0"/>
              </a:rPr>
              <a:t>The Five Pillars:</a:t>
            </a:r>
            <a:endParaRPr lang="en-US" sz="2600" dirty="0">
              <a:latin typeface="Footlight MT Light" panose="0204060206030A020304" pitchFamily="18" charset="0"/>
            </a:endParaRPr>
          </a:p>
          <a:p>
            <a:pPr lvl="1"/>
            <a:r>
              <a:rPr lang="en-US" sz="2600" b="1" u="sng" dirty="0" err="1">
                <a:latin typeface="Footlight MT Light" panose="0204060206030A020304" pitchFamily="18" charset="0"/>
              </a:rPr>
              <a:t>Shahadah</a:t>
            </a:r>
            <a:r>
              <a:rPr lang="en-US" sz="2600" dirty="0">
                <a:latin typeface="Footlight MT Light" panose="0204060206030A020304" pitchFamily="18" charset="0"/>
              </a:rPr>
              <a:t>: </a:t>
            </a:r>
            <a:r>
              <a:rPr lang="en-US" sz="2600" dirty="0">
                <a:latin typeface="Footlight MT Light" panose="0204060206030A020304" pitchFamily="18" charset="0"/>
              </a:rPr>
              <a:t>“There is no god except Allah, Muhammad is the messenger of Allah</a:t>
            </a:r>
            <a:r>
              <a:rPr lang="en-US" sz="2600" dirty="0">
                <a:latin typeface="Footlight MT Light" panose="0204060206030A020304" pitchFamily="18" charset="0"/>
              </a:rPr>
              <a:t>”</a:t>
            </a:r>
          </a:p>
          <a:p>
            <a:pPr lvl="1"/>
            <a:r>
              <a:rPr lang="en-US" sz="2600" b="1" u="sng" dirty="0">
                <a:latin typeface="Footlight MT Light" panose="0204060206030A020304" pitchFamily="18" charset="0"/>
              </a:rPr>
              <a:t>Salah</a:t>
            </a:r>
            <a:r>
              <a:rPr lang="en-US" sz="2600" dirty="0">
                <a:latin typeface="Footlight MT Light" panose="0204060206030A020304" pitchFamily="18" charset="0"/>
              </a:rPr>
              <a:t>: pray 5 times a day facing Mecca (ritual)</a:t>
            </a:r>
          </a:p>
          <a:p>
            <a:pPr lvl="1"/>
            <a:r>
              <a:rPr lang="en-US" sz="2600" b="1" u="sng" dirty="0" err="1">
                <a:latin typeface="Footlight MT Light" panose="0204060206030A020304" pitchFamily="18" charset="0"/>
              </a:rPr>
              <a:t>Zakah</a:t>
            </a:r>
            <a:r>
              <a:rPr lang="en-US" sz="2600" dirty="0">
                <a:latin typeface="Footlight MT Light" panose="0204060206030A020304" pitchFamily="18" charset="0"/>
              </a:rPr>
              <a:t>: a fixed portion of money is donated to the poor</a:t>
            </a:r>
          </a:p>
          <a:p>
            <a:pPr lvl="1"/>
            <a:r>
              <a:rPr lang="en-US" sz="2600" b="1" u="sng" dirty="0" err="1">
                <a:latin typeface="Footlight MT Light" panose="0204060206030A020304" pitchFamily="18" charset="0"/>
              </a:rPr>
              <a:t>Sawm</a:t>
            </a:r>
            <a:r>
              <a:rPr lang="en-US" sz="2600" dirty="0">
                <a:latin typeface="Footlight MT Light" panose="0204060206030A020304" pitchFamily="18" charset="0"/>
              </a:rPr>
              <a:t>: refrain from food or drink during the month of </a:t>
            </a:r>
            <a:r>
              <a:rPr lang="en-US" sz="2600" b="1" u="sng" dirty="0">
                <a:latin typeface="Footlight MT Light" panose="0204060206030A020304" pitchFamily="18" charset="0"/>
              </a:rPr>
              <a:t>Ramadan</a:t>
            </a:r>
            <a:r>
              <a:rPr lang="en-US" sz="2600" dirty="0">
                <a:latin typeface="Footlight MT Light" panose="0204060206030A020304" pitchFamily="18" charset="0"/>
              </a:rPr>
              <a:t> from sun up to sun down; moves up 40 days or so each year</a:t>
            </a:r>
          </a:p>
          <a:p>
            <a:pPr lvl="1"/>
            <a:r>
              <a:rPr lang="en-US" sz="2600" b="1" u="sng" dirty="0">
                <a:latin typeface="Footlight MT Light" panose="0204060206030A020304" pitchFamily="18" charset="0"/>
              </a:rPr>
              <a:t>Hajj</a:t>
            </a:r>
            <a:r>
              <a:rPr lang="en-US" sz="2600" dirty="0">
                <a:latin typeface="Footlight MT Light" panose="0204060206030A020304" pitchFamily="18" charset="0"/>
              </a:rPr>
              <a:t>: make a pilgrimage to Mecca at least once in life; </a:t>
            </a:r>
            <a:r>
              <a:rPr lang="en-US" sz="2600" u="sng" dirty="0">
                <a:latin typeface="Footlight MT Light" panose="0204060206030A020304" pitchFamily="18" charset="0"/>
              </a:rPr>
              <a:t>hajji</a:t>
            </a:r>
            <a:endParaRPr lang="en-US" sz="2600" b="1" u="sng" dirty="0">
              <a:latin typeface="Footlight MT Light" panose="0204060206030A020304" pitchFamily="18" charset="0"/>
            </a:endParaRPr>
          </a:p>
        </p:txBody>
      </p:sp>
      <p:pic>
        <p:nvPicPr>
          <p:cNvPr id="2057" name="Picture 9" descr="C:\Users\Ben\AppData\Local\Microsoft\Windows\Temporary Internet Files\Content.IE5\7CSFBMSP\MC90032482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29" y="228600"/>
            <a:ext cx="1366957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35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95361"/>
            <a:ext cx="5943600" cy="125272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>
                <a:solidFill>
                  <a:schemeClr val="accent1">
                    <a:satMod val="150000"/>
                  </a:schemeClr>
                </a:solidFill>
                <a:latin typeface="Footlight MT Light" panose="0204060206030A020304" pitchFamily="18" charset="0"/>
              </a:rPr>
              <a:t>Islamic Beliefs</a:t>
            </a:r>
            <a:endParaRPr lang="en-US" sz="4800" dirty="0">
              <a:solidFill>
                <a:schemeClr val="accent1">
                  <a:satMod val="150000"/>
                </a:schemeClr>
              </a:solidFill>
              <a:latin typeface="Footlight MT Light" panose="0204060206030A020304" pitchFamily="18" charset="0"/>
            </a:endParaRPr>
          </a:p>
        </p:txBody>
      </p:sp>
      <p:pic>
        <p:nvPicPr>
          <p:cNvPr id="2057" name="Picture 9" descr="C:\Users\Ben\AppData\Local\Microsoft\Windows\Temporary Internet Files\Content.IE5\7CSFBMSP\MC90032482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29" y="228600"/>
            <a:ext cx="1366957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252" y="1686757"/>
            <a:ext cx="6670706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0" y="5867401"/>
            <a:ext cx="1841990" cy="45739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sz="2400" dirty="0">
                <a:latin typeface="Footlight MT Light" panose="0204060206030A020304" pitchFamily="18" charset="0"/>
                <a:hlinkClick r:id="rId4"/>
              </a:rPr>
              <a:t>Mecca Video</a:t>
            </a:r>
            <a:endParaRPr lang="en-US" sz="24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28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5361"/>
            <a:ext cx="7162800" cy="125272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Beliefs of the Jewish Faith</a:t>
            </a:r>
            <a:endParaRPr lang="en-US" dirty="0">
              <a:solidFill>
                <a:schemeClr val="accent1">
                  <a:satMod val="150000"/>
                </a:schemeClr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88392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300" b="1" dirty="0">
                <a:latin typeface="Footlight MT Light" panose="0204060206030A020304" pitchFamily="18" charset="0"/>
              </a:rPr>
              <a:t>Monotheistic: </a:t>
            </a:r>
            <a:r>
              <a:rPr lang="en-US" altLang="en-US" sz="3300" dirty="0">
                <a:latin typeface="Footlight MT Light" panose="0204060206030A020304" pitchFamily="18" charset="0"/>
              </a:rPr>
              <a:t>O</a:t>
            </a:r>
            <a:r>
              <a:rPr lang="en-US" altLang="en-US" sz="3300" dirty="0">
                <a:latin typeface="Footlight MT Light" panose="0204060206030A020304" pitchFamily="18" charset="0"/>
              </a:rPr>
              <a:t>ne God, creator of the universe</a:t>
            </a:r>
          </a:p>
          <a:p>
            <a:pPr>
              <a:lnSpc>
                <a:spcPct val="90000"/>
              </a:lnSpc>
            </a:pPr>
            <a:r>
              <a:rPr lang="en-US" altLang="en-US" sz="3300" b="1" dirty="0">
                <a:latin typeface="Footlight MT Light" panose="0204060206030A020304" pitchFamily="18" charset="0"/>
              </a:rPr>
              <a:t>Moses</a:t>
            </a:r>
            <a:r>
              <a:rPr lang="en-US" altLang="en-US" sz="3300" dirty="0">
                <a:latin typeface="Footlight MT Light" panose="0204060206030A020304" pitchFamily="18" charset="0"/>
              </a:rPr>
              <a:t> once saved the enslaved Hebrews &amp; later God revealed the </a:t>
            </a:r>
            <a:r>
              <a:rPr lang="en-US" altLang="en-US" sz="3300" b="1" u="sng" dirty="0">
                <a:latin typeface="Footlight MT Light" panose="0204060206030A020304" pitchFamily="18" charset="0"/>
              </a:rPr>
              <a:t>Torah</a:t>
            </a:r>
            <a:r>
              <a:rPr lang="en-US" altLang="en-US" sz="3300" dirty="0">
                <a:latin typeface="Footlight MT Light" panose="0204060206030A020304" pitchFamily="18" charset="0"/>
              </a:rPr>
              <a:t> to him on Mt. Sinai</a:t>
            </a:r>
          </a:p>
          <a:p>
            <a:pPr>
              <a:lnSpc>
                <a:spcPct val="90000"/>
              </a:lnSpc>
            </a:pPr>
            <a:r>
              <a:rPr lang="en-US" altLang="en-US" sz="3300" dirty="0">
                <a:latin typeface="Footlight MT Light" panose="0204060206030A020304" pitchFamily="18" charset="0"/>
              </a:rPr>
              <a:t>There is a </a:t>
            </a:r>
            <a:r>
              <a:rPr lang="en-US" altLang="en-US" sz="3300" b="1" u="sng" dirty="0">
                <a:latin typeface="Footlight MT Light" panose="0204060206030A020304" pitchFamily="18" charset="0"/>
              </a:rPr>
              <a:t>covenant</a:t>
            </a:r>
            <a:r>
              <a:rPr lang="en-US" altLang="en-US" sz="3300" b="1" dirty="0">
                <a:latin typeface="Footlight MT Light" panose="0204060206030A020304" pitchFamily="18" charset="0"/>
              </a:rPr>
              <a:t> </a:t>
            </a:r>
            <a:r>
              <a:rPr lang="en-US" altLang="en-US" sz="3300" dirty="0">
                <a:latin typeface="Footlight MT Light" panose="0204060206030A020304" pitchFamily="18" charset="0"/>
              </a:rPr>
              <a:t>between God &amp; the Jews</a:t>
            </a:r>
          </a:p>
          <a:p>
            <a:pPr>
              <a:lnSpc>
                <a:spcPct val="90000"/>
              </a:lnSpc>
            </a:pPr>
            <a:r>
              <a:rPr lang="en-US" altLang="en-US" sz="3300" dirty="0">
                <a:latin typeface="Footlight MT Light" panose="0204060206030A020304" pitchFamily="18" charset="0"/>
              </a:rPr>
              <a:t>God will someday send a </a:t>
            </a:r>
            <a:r>
              <a:rPr lang="en-US" altLang="en-US" sz="3300" b="1" dirty="0">
                <a:latin typeface="Footlight MT Light" panose="0204060206030A020304" pitchFamily="18" charset="0"/>
              </a:rPr>
              <a:t>messiah</a:t>
            </a:r>
            <a:r>
              <a:rPr lang="en-US" altLang="en-US" sz="3300" dirty="0">
                <a:latin typeface="Footlight MT Light" panose="0204060206030A020304" pitchFamily="18" charset="0"/>
              </a:rPr>
              <a:t> (a savior) who will redeem them from exile &amp; usher in an era of world peace</a:t>
            </a:r>
          </a:p>
          <a:p>
            <a:pPr>
              <a:lnSpc>
                <a:spcPct val="90000"/>
              </a:lnSpc>
            </a:pPr>
            <a:r>
              <a:rPr lang="en-US" altLang="en-US" sz="3300" dirty="0">
                <a:latin typeface="Footlight MT Light" panose="0204060206030A020304" pitchFamily="18" charset="0"/>
              </a:rPr>
              <a:t>Pray directly to God, live a moral life, &amp; care about humanity</a:t>
            </a:r>
          </a:p>
        </p:txBody>
      </p:sp>
      <p:pic>
        <p:nvPicPr>
          <p:cNvPr id="7" name="Picture 3" descr="C:\Users\Ben\AppData\Local\Microsoft\Windows\Temporary Internet Files\Content.IE5\7AXN3HB1\MC90039063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914400" cy="98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connore\AppData\Local\Microsoft\Windows\Temporary Internet Files\Content.IE5\S5TSRCHO\Moses10Commandments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280" y="5410199"/>
            <a:ext cx="1428342" cy="133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16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95361"/>
            <a:ext cx="5943600" cy="125272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>
                <a:solidFill>
                  <a:schemeClr val="accent1">
                    <a:satMod val="150000"/>
                  </a:schemeClr>
                </a:solidFill>
                <a:latin typeface="Footlight MT Light" panose="0204060206030A020304" pitchFamily="18" charset="0"/>
              </a:rPr>
              <a:t>Islamic Beliefs</a:t>
            </a:r>
            <a:endParaRPr lang="en-US" sz="4800" dirty="0">
              <a:solidFill>
                <a:schemeClr val="accent1">
                  <a:satMod val="150000"/>
                </a:schemeClr>
              </a:solidFill>
              <a:latin typeface="Footlight MT Light" panose="0204060206030A020304" pitchFamily="18" charset="0"/>
            </a:endParaRPr>
          </a:p>
        </p:txBody>
      </p:sp>
      <p:pic>
        <p:nvPicPr>
          <p:cNvPr id="2057" name="Picture 9" descr="C:\Users\Ben\AppData\Local\Microsoft\Windows\Temporary Internet Files\Content.IE5\7CSFBMSP\MC90032482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29" y="228600"/>
            <a:ext cx="1366957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85" y="1544370"/>
            <a:ext cx="67818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72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95361"/>
            <a:ext cx="6019800" cy="125272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1">
                    <a:satMod val="150000"/>
                  </a:schemeClr>
                </a:solidFill>
                <a:latin typeface="Footlight MT Light" panose="0204060206030A020304" pitchFamily="18" charset="0"/>
              </a:rPr>
              <a:t>Sacred Texts, Sects, &amp; Sites</a:t>
            </a:r>
            <a:endParaRPr lang="en-US" sz="4000" dirty="0">
              <a:solidFill>
                <a:schemeClr val="accent1">
                  <a:satMod val="150000"/>
                </a:schemeClr>
              </a:solidFill>
              <a:latin typeface="Footlight MT Light" panose="0204060206030A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4953000"/>
          </a:xfrm>
        </p:spPr>
        <p:txBody>
          <a:bodyPr/>
          <a:lstStyle/>
          <a:p>
            <a:r>
              <a:rPr lang="en-US" sz="2800" b="1" u="sng" dirty="0">
                <a:latin typeface="Footlight MT Light" panose="0204060206030A020304" pitchFamily="18" charset="0"/>
              </a:rPr>
              <a:t>Qur’an</a:t>
            </a:r>
            <a:r>
              <a:rPr lang="en-US" sz="2800" dirty="0">
                <a:latin typeface="Footlight MT Light" panose="0204060206030A020304" pitchFamily="18" charset="0"/>
              </a:rPr>
              <a:t>: Muhammad wrote down the </a:t>
            </a:r>
            <a:r>
              <a:rPr lang="en-US" sz="2800" dirty="0">
                <a:latin typeface="Footlight MT Light" panose="0204060206030A020304" pitchFamily="18" charset="0"/>
              </a:rPr>
              <a:t>word of </a:t>
            </a:r>
            <a:r>
              <a:rPr lang="en-US" sz="2800" dirty="0">
                <a:latin typeface="Footlight MT Light" panose="0204060206030A020304" pitchFamily="18" charset="0"/>
              </a:rPr>
              <a:t>Allah; also believe that the Torah &amp; the Bible are the word of God</a:t>
            </a:r>
          </a:p>
          <a:p>
            <a:r>
              <a:rPr lang="en-US" sz="2800" dirty="0">
                <a:latin typeface="Footlight MT Light" panose="0204060206030A020304" pitchFamily="18" charset="0"/>
              </a:rPr>
              <a:t>It is to be written &amp; read in Arabic</a:t>
            </a:r>
          </a:p>
          <a:p>
            <a:pPr marL="119048" indent="0">
              <a:buNone/>
            </a:pPr>
            <a:endParaRPr lang="en-US" sz="2800" dirty="0">
              <a:latin typeface="Footlight MT Light" panose="0204060206030A020304" pitchFamily="18" charset="0"/>
            </a:endParaRPr>
          </a:p>
          <a:p>
            <a:r>
              <a:rPr lang="en-US" sz="2800" b="1" u="sng" dirty="0">
                <a:latin typeface="Footlight MT Light" panose="0204060206030A020304" pitchFamily="18" charset="0"/>
              </a:rPr>
              <a:t>Mecca</a:t>
            </a:r>
            <a:r>
              <a:rPr lang="en-US" sz="2800" b="1" dirty="0">
                <a:latin typeface="Footlight MT Light" panose="0204060206030A020304" pitchFamily="18" charset="0"/>
              </a:rPr>
              <a:t>:</a:t>
            </a:r>
            <a:r>
              <a:rPr lang="en-US" sz="2800" dirty="0">
                <a:latin typeface="Footlight MT Light" panose="0204060206030A020304" pitchFamily="18" charset="0"/>
              </a:rPr>
              <a:t> holiest place; pray facing it 5 times a day</a:t>
            </a:r>
          </a:p>
          <a:p>
            <a:pPr marL="119048" indent="0">
              <a:buNone/>
            </a:pPr>
            <a:endParaRPr lang="en-US" sz="2800" b="1" u="sng" dirty="0">
              <a:latin typeface="Footlight MT Light" panose="0204060206030A020304" pitchFamily="18" charset="0"/>
            </a:endParaRPr>
          </a:p>
          <a:p>
            <a:pPr marL="119048" indent="0">
              <a:buNone/>
            </a:pPr>
            <a:r>
              <a:rPr lang="en-US" sz="2800" b="1" u="sng" dirty="0">
                <a:latin typeface="Footlight MT Light" panose="0204060206030A020304" pitchFamily="18" charset="0"/>
              </a:rPr>
              <a:t>Sects</a:t>
            </a:r>
            <a:r>
              <a:rPr lang="en-US" sz="2800" dirty="0">
                <a:latin typeface="Footlight MT Light" panose="0204060206030A020304" pitchFamily="18" charset="0"/>
              </a:rPr>
              <a:t>:</a:t>
            </a:r>
          </a:p>
          <a:p>
            <a:r>
              <a:rPr lang="en-US" sz="2800" b="1" u="sng" dirty="0">
                <a:latin typeface="Footlight MT Light" panose="0204060206030A020304" pitchFamily="18" charset="0"/>
              </a:rPr>
              <a:t>Sunni</a:t>
            </a:r>
            <a:r>
              <a:rPr lang="en-US" sz="2800" dirty="0">
                <a:latin typeface="Footlight MT Light" panose="0204060206030A020304" pitchFamily="18" charset="0"/>
              </a:rPr>
              <a:t>: believe that rulers should be followers of Muhammad; largest number of Muslims</a:t>
            </a:r>
          </a:p>
          <a:p>
            <a:r>
              <a:rPr lang="en-US" sz="2800" b="1" u="sng" dirty="0">
                <a:latin typeface="Footlight MT Light" panose="0204060206030A020304" pitchFamily="18" charset="0"/>
              </a:rPr>
              <a:t>Shi’a</a:t>
            </a:r>
            <a:r>
              <a:rPr lang="en-US" sz="2800" dirty="0">
                <a:latin typeface="Footlight MT Light" panose="0204060206030A020304" pitchFamily="18" charset="0"/>
              </a:rPr>
              <a:t>: believe that rulers should ascend from </a:t>
            </a:r>
            <a:r>
              <a:rPr lang="en-US" sz="2800" dirty="0">
                <a:latin typeface="Footlight MT Light" panose="0204060206030A020304" pitchFamily="18" charset="0"/>
              </a:rPr>
              <a:t>Muhammad</a:t>
            </a:r>
            <a:endParaRPr lang="en-US" sz="2800" dirty="0">
              <a:latin typeface="Footlight MT Light" panose="0204060206030A020304" pitchFamily="18" charset="0"/>
            </a:endParaRPr>
          </a:p>
        </p:txBody>
      </p:sp>
      <p:pic>
        <p:nvPicPr>
          <p:cNvPr id="2057" name="Picture 9" descr="C:\Users\Ben\AppData\Local\Microsoft\Windows\Temporary Internet Files\Content.IE5\7CSFBMSP\MC90032482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179990"/>
            <a:ext cx="1366957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Ben\AppData\Local\Microsoft\Windows\Temporary Internet Files\Content.IE5\60XWA2JI\MC90043227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558" y="3770167"/>
            <a:ext cx="1410728" cy="141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8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5361"/>
            <a:ext cx="7162800" cy="125272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Sacred Texts </a:t>
            </a:r>
            <a:endParaRPr lang="en-US" dirty="0">
              <a:solidFill>
                <a:schemeClr val="accent1">
                  <a:satMod val="150000"/>
                </a:schemeClr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76402"/>
            <a:ext cx="8458200" cy="480059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500" dirty="0">
                <a:latin typeface="Footlight MT Light" panose="0204060206030A020304" pitchFamily="18" charset="0"/>
              </a:rPr>
              <a:t>The </a:t>
            </a:r>
            <a:r>
              <a:rPr lang="en-US" altLang="en-US" sz="2500" b="1" u="sng" dirty="0">
                <a:latin typeface="Footlight MT Light" panose="0204060206030A020304" pitchFamily="18" charset="0"/>
              </a:rPr>
              <a:t>Torah</a:t>
            </a:r>
            <a:r>
              <a:rPr lang="en-US" altLang="en-US" sz="2500" b="1" dirty="0">
                <a:latin typeface="Footlight MT Light" panose="0204060206030A020304" pitchFamily="18" charset="0"/>
              </a:rPr>
              <a:t> </a:t>
            </a:r>
            <a:r>
              <a:rPr lang="en-US" altLang="en-US" sz="2500" dirty="0">
                <a:latin typeface="Footlight MT Light" panose="0204060206030A020304" pitchFamily="18" charset="0"/>
              </a:rPr>
              <a:t>contains the first five books of the </a:t>
            </a:r>
            <a:r>
              <a:rPr lang="en-US" altLang="en-US" sz="2500" b="1" u="sng" dirty="0">
                <a:latin typeface="Footlight MT Light" panose="0204060206030A020304" pitchFamily="18" charset="0"/>
              </a:rPr>
              <a:t>Hebrew Bible</a:t>
            </a:r>
            <a:endParaRPr lang="en-US" altLang="en-US" sz="2500" u="sng" dirty="0">
              <a:latin typeface="Footlight MT Light" panose="0204060206030A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500" dirty="0">
                <a:latin typeface="Footlight MT Light" panose="0204060206030A020304" pitchFamily="18" charset="0"/>
              </a:rPr>
              <a:t>religious, moral, &amp; social law to guide Jews (613!)</a:t>
            </a:r>
          </a:p>
          <a:p>
            <a:pPr lvl="1">
              <a:lnSpc>
                <a:spcPct val="90000"/>
              </a:lnSpc>
            </a:pPr>
            <a:r>
              <a:rPr lang="en-US" altLang="en-US" sz="2500" dirty="0">
                <a:latin typeface="Footlight MT Light" panose="0204060206030A020304" pitchFamily="18" charset="0"/>
              </a:rPr>
              <a:t>history of the Jewish people originally written in Hebrew</a:t>
            </a:r>
          </a:p>
          <a:p>
            <a:pPr lvl="1">
              <a:lnSpc>
                <a:spcPct val="90000"/>
              </a:lnSpc>
            </a:pPr>
            <a:r>
              <a:rPr lang="en-US" altLang="en-US" sz="2500" dirty="0">
                <a:latin typeface="Footlight MT Light" panose="0204060206030A020304" pitchFamily="18" charset="0"/>
              </a:rPr>
              <a:t>contains the Ten Commandments</a:t>
            </a:r>
          </a:p>
          <a:p>
            <a:pPr lvl="1">
              <a:lnSpc>
                <a:spcPct val="90000"/>
              </a:lnSpc>
            </a:pPr>
            <a:r>
              <a:rPr lang="en-US" altLang="en-US" sz="2500" dirty="0">
                <a:latin typeface="Footlight MT Light" panose="0204060206030A020304" pitchFamily="18" charset="0"/>
              </a:rPr>
              <a:t>the Hebrew Bible does </a:t>
            </a:r>
            <a:r>
              <a:rPr lang="en-US" altLang="en-US" sz="2500" u="sng" dirty="0">
                <a:latin typeface="Footlight MT Light" panose="0204060206030A020304" pitchFamily="18" charset="0"/>
              </a:rPr>
              <a:t>not</a:t>
            </a:r>
            <a:r>
              <a:rPr lang="en-US" altLang="en-US" sz="2500" dirty="0">
                <a:latin typeface="Footlight MT Light" panose="0204060206030A020304" pitchFamily="18" charset="0"/>
              </a:rPr>
              <a:t> include the New Testament; it is the Old Testament in the Christian Bible</a:t>
            </a:r>
          </a:p>
          <a:p>
            <a:pPr lvl="1">
              <a:lnSpc>
                <a:spcPct val="90000"/>
              </a:lnSpc>
            </a:pPr>
            <a:r>
              <a:rPr lang="en-US" altLang="en-US" sz="2500" dirty="0">
                <a:latin typeface="Footlight MT Light" panose="0204060206030A020304" pitchFamily="18" charset="0"/>
              </a:rPr>
              <a:t>Hebrew Bible is split into 3 sections: the Torah, the Prophets, &amp; the Writings</a:t>
            </a:r>
          </a:p>
          <a:p>
            <a:pPr lvl="1">
              <a:lnSpc>
                <a:spcPct val="90000"/>
              </a:lnSpc>
            </a:pPr>
            <a:endParaRPr lang="en-US" altLang="en-US" sz="1600" dirty="0">
              <a:latin typeface="Footlight MT Light" panose="0204060206030A020304" pitchFamily="18" charset="0"/>
            </a:endParaRPr>
          </a:p>
          <a:p>
            <a:r>
              <a:rPr lang="en-US" altLang="en-US" sz="2500" dirty="0">
                <a:latin typeface="Footlight MT Light" panose="0204060206030A020304" pitchFamily="18" charset="0"/>
              </a:rPr>
              <a:t>The </a:t>
            </a:r>
            <a:r>
              <a:rPr lang="en-US" altLang="en-US" sz="2500" b="1" u="sng" dirty="0">
                <a:latin typeface="Footlight MT Light" panose="0204060206030A020304" pitchFamily="18" charset="0"/>
              </a:rPr>
              <a:t>Talmud</a:t>
            </a:r>
            <a:r>
              <a:rPr lang="en-US" altLang="en-US" sz="2500" dirty="0">
                <a:latin typeface="Footlight MT Light" panose="0204060206030A020304" pitchFamily="18" charset="0"/>
              </a:rPr>
              <a:t> </a:t>
            </a:r>
            <a:r>
              <a:rPr lang="en-US" sz="2500" dirty="0">
                <a:latin typeface="Footlight MT Light" panose="0204060206030A020304" pitchFamily="18" charset="0"/>
              </a:rPr>
              <a:t>contains Jewish </a:t>
            </a:r>
            <a:r>
              <a:rPr lang="en-US" sz="2500" dirty="0">
                <a:latin typeface="Footlight MT Light" panose="0204060206030A020304" pitchFamily="18" charset="0"/>
              </a:rPr>
              <a:t>teachings, legal </a:t>
            </a:r>
            <a:r>
              <a:rPr lang="en-US" sz="2500" dirty="0">
                <a:latin typeface="Footlight MT Light" panose="0204060206030A020304" pitchFamily="18" charset="0"/>
              </a:rPr>
              <a:t>discussions </a:t>
            </a:r>
            <a:r>
              <a:rPr lang="en-US" sz="2500" dirty="0">
                <a:latin typeface="Footlight MT Light" panose="0204060206030A020304" pitchFamily="18" charset="0"/>
              </a:rPr>
              <a:t>&amp; narratives </a:t>
            </a:r>
            <a:r>
              <a:rPr lang="en-US" sz="2500" dirty="0">
                <a:latin typeface="Footlight MT Light" panose="0204060206030A020304" pitchFamily="18" charset="0"/>
              </a:rPr>
              <a:t>about Jewish history, ethics, &amp;</a:t>
            </a:r>
            <a:r>
              <a:rPr lang="en-US" sz="2500" dirty="0">
                <a:latin typeface="Footlight MT Light" panose="0204060206030A020304" pitchFamily="18" charset="0"/>
              </a:rPr>
              <a:t> traditions</a:t>
            </a:r>
          </a:p>
          <a:p>
            <a:pPr lvl="1"/>
            <a:r>
              <a:rPr lang="en-US" sz="2500" dirty="0">
                <a:latin typeface="Footlight MT Light" panose="0204060206030A020304" pitchFamily="18" charset="0"/>
              </a:rPr>
              <a:t>t</a:t>
            </a:r>
            <a:r>
              <a:rPr lang="en-US" sz="2500" dirty="0">
                <a:latin typeface="Footlight MT Light" panose="0204060206030A020304" pitchFamily="18" charset="0"/>
              </a:rPr>
              <a:t>ypical printing includes 12,800 large pages!</a:t>
            </a:r>
            <a:endParaRPr lang="en-US" sz="2500" dirty="0">
              <a:latin typeface="Footlight MT Light" panose="0204060206030A0203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2400" dirty="0">
              <a:latin typeface="Footlight MT Light" panose="0204060206030A020304" pitchFamily="18" charset="0"/>
            </a:endParaRPr>
          </a:p>
        </p:txBody>
      </p:sp>
      <p:pic>
        <p:nvPicPr>
          <p:cNvPr id="7" name="Picture 3" descr="C:\Users\Ben\AppData\Local\Microsoft\Windows\Temporary Internet Files\Content.IE5\7AXN3HB1\MC90039063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914400" cy="98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connore\AppData\Local\Microsoft\Windows\Temporary Internet Files\Content.IE5\WVLRU37E\Bible%20Scroll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377" y="5562601"/>
            <a:ext cx="1224845" cy="113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79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76536"/>
            <a:ext cx="5943600" cy="125272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latin typeface="Footlight MT Light" panose="0204060206030A020304" pitchFamily="18" charset="0"/>
              </a:rPr>
              <a:t>Sacred Sites &amp; Leaders</a:t>
            </a:r>
            <a:endParaRPr lang="en-US" dirty="0">
              <a:solidFill>
                <a:schemeClr val="accent1">
                  <a:satMod val="150000"/>
                </a:schemeClr>
              </a:solidFill>
              <a:latin typeface="Footlight MT Light" panose="0204060206030A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1497013"/>
            <a:ext cx="8655749" cy="5132387"/>
          </a:xfrm>
        </p:spPr>
        <p:txBody>
          <a:bodyPr/>
          <a:lstStyle/>
          <a:p>
            <a:r>
              <a:rPr lang="en-US" dirty="0" smtClean="0">
                <a:latin typeface="Footlight MT Light" panose="0204060206030A020304" pitchFamily="18" charset="0"/>
              </a:rPr>
              <a:t>The </a:t>
            </a:r>
            <a:r>
              <a:rPr lang="en-US" b="1" u="sng" dirty="0" smtClean="0">
                <a:latin typeface="Footlight MT Light" panose="0204060206030A020304" pitchFamily="18" charset="0"/>
              </a:rPr>
              <a:t>Western Wall</a:t>
            </a:r>
            <a:r>
              <a:rPr lang="en-US" dirty="0" smtClean="0">
                <a:latin typeface="Footlight MT Light" panose="0204060206030A020304" pitchFamily="18" charset="0"/>
              </a:rPr>
              <a:t>, or the </a:t>
            </a:r>
            <a:r>
              <a:rPr lang="en-US" b="1" dirty="0" smtClean="0">
                <a:latin typeface="Footlight MT Light" panose="0204060206030A020304" pitchFamily="18" charset="0"/>
              </a:rPr>
              <a:t>Wailing Wall</a:t>
            </a:r>
            <a:r>
              <a:rPr lang="en-US" dirty="0" smtClean="0">
                <a:latin typeface="Footlight MT Light" panose="0204060206030A020304" pitchFamily="18" charset="0"/>
              </a:rPr>
              <a:t>, is what remains of the structure surrounding the Second Jerusalem Temple &amp; it is for prayer</a:t>
            </a:r>
          </a:p>
          <a:p>
            <a:r>
              <a:rPr lang="en-US" b="1" u="sng" dirty="0" smtClean="0">
                <a:latin typeface="Footlight MT Light" panose="0204060206030A020304" pitchFamily="18" charset="0"/>
              </a:rPr>
              <a:t>Israel:</a:t>
            </a:r>
            <a:r>
              <a:rPr lang="en-US" dirty="0" smtClean="0">
                <a:latin typeface="Footlight MT Light" panose="0204060206030A020304" pitchFamily="18" charset="0"/>
              </a:rPr>
              <a:t> roots for the Jewish people &amp; Judaism</a:t>
            </a:r>
          </a:p>
          <a:p>
            <a:r>
              <a:rPr lang="en-US" b="1" dirty="0" smtClean="0">
                <a:latin typeface="Footlight MT Light" panose="0204060206030A020304" pitchFamily="18" charset="0"/>
              </a:rPr>
              <a:t>Temples &amp; synagogues</a:t>
            </a:r>
            <a:r>
              <a:rPr lang="en-US" dirty="0" smtClean="0">
                <a:latin typeface="Footlight MT Light" panose="0204060206030A020304" pitchFamily="18" charset="0"/>
              </a:rPr>
              <a:t> are Jewish places of worship &amp; meetings</a:t>
            </a:r>
          </a:p>
          <a:p>
            <a:endParaRPr lang="en-US" b="1" dirty="0">
              <a:latin typeface="Footlight MT Light" panose="0204060206030A020304" pitchFamily="18" charset="0"/>
            </a:endParaRPr>
          </a:p>
          <a:p>
            <a:r>
              <a:rPr lang="en-US" b="1" u="sng" dirty="0" smtClean="0">
                <a:latin typeface="Footlight MT Light" panose="0204060206030A020304" pitchFamily="18" charset="0"/>
              </a:rPr>
              <a:t>Rabbis</a:t>
            </a:r>
            <a:r>
              <a:rPr lang="en-US" dirty="0" smtClean="0">
                <a:latin typeface="Footlight MT Light" panose="0204060206030A020304" pitchFamily="18" charset="0"/>
              </a:rPr>
              <a:t> are male teachers of the Jewish faith</a:t>
            </a:r>
          </a:p>
          <a:p>
            <a:r>
              <a:rPr lang="en-US" altLang="en-US" b="1" dirty="0" smtClean="0">
                <a:latin typeface="Footlight MT Light" panose="0204060206030A020304" pitchFamily="18" charset="0"/>
              </a:rPr>
              <a:t>Moses</a:t>
            </a:r>
            <a:r>
              <a:rPr lang="en-US" altLang="en-US" dirty="0" smtClean="0">
                <a:latin typeface="Footlight MT Light" panose="0204060206030A020304" pitchFamily="18" charset="0"/>
              </a:rPr>
              <a:t> is the greatest of the Jewish prophets</a:t>
            </a:r>
          </a:p>
          <a:p>
            <a:endParaRPr lang="en-US" b="1" u="sng" dirty="0">
              <a:latin typeface="Footlight MT Light" panose="0204060206030A020304" pitchFamily="18" charset="0"/>
            </a:endParaRPr>
          </a:p>
        </p:txBody>
      </p:sp>
      <p:pic>
        <p:nvPicPr>
          <p:cNvPr id="10" name="Picture 3" descr="C:\Users\Ben\AppData\Local\Microsoft\Windows\Temporary Internet Files\Content.IE5\7AXN3HB1\MC90039063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8600"/>
            <a:ext cx="914400" cy="98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synagog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22451" y="4004441"/>
            <a:ext cx="1461899" cy="100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connore\AppData\Local\Microsoft\Windows\Temporary Internet Files\Content.IE5\S5TSRCHO\synagogue-1428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3750"/>
            <a:ext cx="907800" cy="90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76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biblewalks.com/Photos29/WesternWall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2057400"/>
            <a:ext cx="4824149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0.tqn.com/d/atheism/1/0/I/F/JeruWailingWall1927a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59826"/>
            <a:ext cx="3886200" cy="473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0" y="304800"/>
            <a:ext cx="4479752" cy="784830"/>
          </a:xfrm>
          <a:prstGeom prst="rect">
            <a:avLst/>
          </a:prstGeom>
        </p:spPr>
        <p:txBody>
          <a:bodyPr wrap="none" lIns="91429" tIns="45714" rIns="91429" bIns="45714">
            <a:spAutoFit/>
          </a:bodyPr>
          <a:lstStyle/>
          <a:p>
            <a:r>
              <a:rPr lang="en-US" sz="4500" b="1" dirty="0">
                <a:solidFill>
                  <a:srgbClr val="31B6FD">
                    <a:satMod val="150000"/>
                  </a:srgbClr>
                </a:solidFill>
                <a:latin typeface="Footlight MT Light" panose="0204060206030A020304" pitchFamily="18" charset="0"/>
              </a:rPr>
              <a:t>The Wailing Wall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04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1/17/Westernwall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786412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83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95361"/>
            <a:ext cx="5943600" cy="125272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>
                <a:solidFill>
                  <a:schemeClr val="accent1">
                    <a:satMod val="150000"/>
                  </a:schemeClr>
                </a:solidFill>
                <a:latin typeface="Footlight MT Light" panose="0204060206030A020304" pitchFamily="18" charset="0"/>
              </a:rPr>
              <a:t>Sects of Judaism</a:t>
            </a:r>
            <a:endParaRPr lang="en-US" sz="4800" dirty="0">
              <a:solidFill>
                <a:schemeClr val="accent1">
                  <a:satMod val="150000"/>
                </a:schemeClr>
              </a:solidFill>
              <a:latin typeface="Footlight MT Light" panose="0204060206030A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76400"/>
            <a:ext cx="8458200" cy="4724400"/>
          </a:xfrm>
        </p:spPr>
        <p:txBody>
          <a:bodyPr/>
          <a:lstStyle/>
          <a:p>
            <a:r>
              <a:rPr lang="en-US" sz="3000" b="1" u="sng" dirty="0">
                <a:latin typeface="Footlight MT Light" panose="0204060206030A020304" pitchFamily="18" charset="0"/>
              </a:rPr>
              <a:t>Orthodox:</a:t>
            </a:r>
            <a:r>
              <a:rPr lang="en-US" sz="3000" dirty="0">
                <a:latin typeface="Footlight MT Light" panose="0204060206030A020304" pitchFamily="18" charset="0"/>
              </a:rPr>
              <a:t> most traditional; strictly observe Jewish laws; incorporate modern dress &amp; life</a:t>
            </a:r>
          </a:p>
          <a:p>
            <a:r>
              <a:rPr lang="en-US" sz="3000" b="1" u="sng" dirty="0">
                <a:latin typeface="Footlight MT Light" panose="0204060206030A020304" pitchFamily="18" charset="0"/>
              </a:rPr>
              <a:t>Conservative:</a:t>
            </a:r>
            <a:r>
              <a:rPr lang="en-US" sz="3000" dirty="0">
                <a:latin typeface="Footlight MT Light" panose="0204060206030A020304" pitchFamily="18" charset="0"/>
              </a:rPr>
              <a:t> moderate Jews; believe Jewish laws should adapt, but keep main values</a:t>
            </a:r>
            <a:endParaRPr lang="en-US" sz="3000" b="1" u="sng" dirty="0">
              <a:latin typeface="Footlight MT Light" panose="0204060206030A020304" pitchFamily="18" charset="0"/>
            </a:endParaRPr>
          </a:p>
          <a:p>
            <a:r>
              <a:rPr lang="en-US" sz="3000" b="1" u="sng" dirty="0">
                <a:latin typeface="Footlight MT Light" panose="0204060206030A020304" pitchFamily="18" charset="0"/>
              </a:rPr>
              <a:t>Reform:</a:t>
            </a:r>
            <a:r>
              <a:rPr lang="en-US" sz="3000" dirty="0">
                <a:latin typeface="Footlight MT Light" panose="0204060206030A020304" pitchFamily="18" charset="0"/>
              </a:rPr>
              <a:t> most liberal; Torah was written by multiple human sources, not directly from God</a:t>
            </a:r>
          </a:p>
          <a:p>
            <a:r>
              <a:rPr lang="en-US" sz="3000" b="1" u="sng" dirty="0">
                <a:latin typeface="Footlight MT Light" panose="0204060206030A020304" pitchFamily="18" charset="0"/>
              </a:rPr>
              <a:t>Hasidic:</a:t>
            </a:r>
            <a:r>
              <a:rPr lang="en-US" sz="3000" dirty="0">
                <a:latin typeface="Footlight MT Light" panose="0204060206030A020304" pitchFamily="18" charset="0"/>
              </a:rPr>
              <a:t> strictly observe Jewish laws &amp; do not integrate into modern society; dress distinctly &amp; live separately from the modern world</a:t>
            </a:r>
          </a:p>
          <a:p>
            <a:r>
              <a:rPr lang="en-US" sz="3000" b="1" u="sng" dirty="0">
                <a:latin typeface="Footlight MT Light" panose="0204060206030A020304" pitchFamily="18" charset="0"/>
              </a:rPr>
              <a:t>Kabbalah:</a:t>
            </a:r>
            <a:r>
              <a:rPr lang="en-US" sz="3000" dirty="0">
                <a:latin typeface="Footlight MT Light" panose="0204060206030A020304" pitchFamily="18" charset="0"/>
              </a:rPr>
              <a:t> Jewish mysticism on how life works</a:t>
            </a:r>
            <a:endParaRPr lang="en-US" sz="3000" b="1" u="sng" dirty="0">
              <a:latin typeface="Footlight MT Light" panose="0204060206030A020304" pitchFamily="18" charset="0"/>
            </a:endParaRPr>
          </a:p>
        </p:txBody>
      </p:sp>
      <p:pic>
        <p:nvPicPr>
          <p:cNvPr id="4" name="Picture 3" descr="C:\Users\Ben\AppData\Local\Microsoft\Windows\Temporary Internet Files\Content.IE5\7AXN3HB1\MC90039063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8600"/>
            <a:ext cx="914400" cy="98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53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menorah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870" y="1568670"/>
            <a:ext cx="1272537" cy="1326931"/>
          </a:xfrm>
          <a:solidFill>
            <a:schemeClr val="accent1"/>
          </a:solidFill>
          <a:ln w="57150">
            <a:solidFill>
              <a:schemeClr val="bg1"/>
            </a:solidFill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1295400" y="1524000"/>
            <a:ext cx="7478047" cy="2123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200" b="1" u="sng" dirty="0">
                <a:solidFill>
                  <a:prstClr val="black"/>
                </a:solidFill>
                <a:latin typeface="Footlight MT Light" panose="0204060206030A020304" pitchFamily="18" charset="0"/>
              </a:rPr>
              <a:t>The Menorah:</a:t>
            </a:r>
            <a:r>
              <a:rPr lang="en-GB" altLang="en-US" sz="2200" dirty="0">
                <a:solidFill>
                  <a:prstClr val="black"/>
                </a:solidFill>
                <a:latin typeface="Footlight MT Light" panose="0204060206030A020304" pitchFamily="18" charset="0"/>
              </a:rPr>
              <a:t> 7 candles; oldest symbol; represents the burning bush Moses saw on Mount Sinai; end of each branch is a lamp lit by olive oil; used in the Temple in Jerusalem &amp; in synagogues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200" dirty="0">
                <a:solidFill>
                  <a:prstClr val="black"/>
                </a:solidFill>
                <a:latin typeface="Footlight MT Light" panose="0204060206030A020304" pitchFamily="18" charset="0"/>
              </a:rPr>
              <a:t>It is used during </a:t>
            </a:r>
            <a:r>
              <a:rPr lang="en-GB" altLang="en-US" sz="2200" b="1" u="sng" dirty="0">
                <a:solidFill>
                  <a:prstClr val="black"/>
                </a:solidFill>
                <a:latin typeface="Footlight MT Light" panose="0204060206030A020304" pitchFamily="18" charset="0"/>
              </a:rPr>
              <a:t>Hanukkah</a:t>
            </a:r>
            <a:r>
              <a:rPr lang="en-GB" altLang="en-US" sz="2200" dirty="0">
                <a:solidFill>
                  <a:prstClr val="black"/>
                </a:solidFill>
                <a:latin typeface="Footlight MT Light" panose="0204060206030A020304" pitchFamily="18" charset="0"/>
              </a:rPr>
              <a:t> (“festival of lights”) with 9 candles.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200" dirty="0">
                <a:solidFill>
                  <a:prstClr val="black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4000" y="304800"/>
            <a:ext cx="5943600" cy="81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57" tIns="91429" rIns="91429" bIns="45714" numCol="1" anchor="t" anchorCtr="0" compatLnSpc="1">
            <a:prstTxWarp prst="textNoShape">
              <a:avLst/>
            </a:prstTxWarp>
          </a:bodyPr>
          <a:lstStyle>
            <a:lvl1pPr marL="438150" indent="-319088" algn="l" rtl="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5BD078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A5D028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F5C040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9048" indent="0" algn="ctr" fontAlgn="auto">
              <a:spcAft>
                <a:spcPts val="0"/>
              </a:spcAft>
              <a:buClr>
                <a:srgbClr val="31B6FD"/>
              </a:buClr>
              <a:buNone/>
              <a:defRPr/>
            </a:pPr>
            <a:r>
              <a:rPr lang="en-US" sz="4800" b="1" dirty="0">
                <a:solidFill>
                  <a:srgbClr val="31B6FD">
                    <a:satMod val="150000"/>
                  </a:srgbClr>
                </a:solidFill>
                <a:latin typeface="Footlight MT Light" panose="0204060206030A020304" pitchFamily="18" charset="0"/>
              </a:rPr>
              <a:t>Sacred Symbols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823622" y="5867401"/>
            <a:ext cx="72441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 u="sng" dirty="0">
                <a:solidFill>
                  <a:prstClr val="black"/>
                </a:solidFill>
                <a:latin typeface="Footlight MT Light" panose="0204060206030A020304" pitchFamily="18" charset="0"/>
              </a:rPr>
              <a:t>Star of David:</a:t>
            </a:r>
            <a:r>
              <a:rPr lang="en-GB" altLang="en-US" sz="2400" dirty="0">
                <a:solidFill>
                  <a:prstClr val="black"/>
                </a:solidFill>
                <a:latin typeface="Footlight MT Light" panose="0204060206030A020304" pitchFamily="18" charset="0"/>
              </a:rPr>
              <a:t> named after King David of ancient Israel</a:t>
            </a:r>
            <a:endParaRPr lang="en-GB" altLang="en-US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12198" y="3176588"/>
            <a:ext cx="6850603" cy="24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200" b="1" u="sng" dirty="0">
                <a:solidFill>
                  <a:prstClr val="black"/>
                </a:solidFill>
                <a:latin typeface="Footlight MT Light" panose="0204060206030A020304" pitchFamily="18" charset="0"/>
              </a:rPr>
              <a:t>Yarmulke:</a:t>
            </a:r>
            <a:r>
              <a:rPr lang="en-GB" altLang="en-US" sz="2200" dirty="0">
                <a:solidFill>
                  <a:prstClr val="black"/>
                </a:solidFill>
                <a:latin typeface="Footlight MT Light" panose="0204060206030A020304" pitchFamily="18" charset="0"/>
              </a:rPr>
              <a:t> a cap worn on the head by Jewish males during prayer to show that they respect God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200" b="1" u="sng" dirty="0">
                <a:solidFill>
                  <a:prstClr val="black"/>
                </a:solidFill>
                <a:latin typeface="Footlight MT Light" panose="0204060206030A020304" pitchFamily="18" charset="0"/>
              </a:rPr>
              <a:t>Tallit:</a:t>
            </a:r>
            <a:r>
              <a:rPr lang="en-GB" altLang="en-US" sz="2200" dirty="0">
                <a:solidFill>
                  <a:prstClr val="black"/>
                </a:solidFill>
                <a:latin typeface="Footlight MT Light" panose="0204060206030A020304" pitchFamily="18" charset="0"/>
              </a:rPr>
              <a:t> a tasselled shawl worn during prayer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200" b="1" u="sng" dirty="0" err="1">
                <a:solidFill>
                  <a:prstClr val="black"/>
                </a:solidFill>
                <a:latin typeface="Footlight MT Light" panose="0204060206030A020304" pitchFamily="18" charset="0"/>
              </a:rPr>
              <a:t>Tefillin</a:t>
            </a:r>
            <a:r>
              <a:rPr lang="en-GB" altLang="en-US" sz="2200" b="1" u="sng" dirty="0">
                <a:solidFill>
                  <a:prstClr val="black"/>
                </a:solidFill>
                <a:latin typeface="Footlight MT Light" panose="0204060206030A020304" pitchFamily="18" charset="0"/>
              </a:rPr>
              <a:t>:</a:t>
            </a:r>
            <a:r>
              <a:rPr lang="en-GB" altLang="en-US" sz="2200" dirty="0">
                <a:solidFill>
                  <a:prstClr val="black"/>
                </a:solidFill>
                <a:latin typeface="Footlight MT Light" panose="0204060206030A020304" pitchFamily="18" charset="0"/>
              </a:rPr>
              <a:t> ribbons with small boxes attached to them; worn near the head to show they are thinking about God or hanging near the chest to show that they love God </a:t>
            </a:r>
          </a:p>
        </p:txBody>
      </p:sp>
      <p:pic>
        <p:nvPicPr>
          <p:cNvPr id="20484" name="Picture 4" descr="C:\Users\Ben\AppData\Local\Microsoft\Windows\Temporary Internet Files\Content.IE5\7AXN3HB1\MC900390632[2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5638801"/>
            <a:ext cx="1040451" cy="112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MCPE06627_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545" y="3402004"/>
            <a:ext cx="1862508" cy="190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61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95361"/>
            <a:ext cx="5943600" cy="125272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dirty="0">
                <a:solidFill>
                  <a:schemeClr val="accent1">
                    <a:satMod val="150000"/>
                  </a:schemeClr>
                </a:solidFill>
                <a:latin typeface="Footlight MT Light" panose="0204060206030A020304" pitchFamily="18" charset="0"/>
              </a:rPr>
              <a:t>Christianity</a:t>
            </a:r>
            <a:endParaRPr lang="en-US" sz="6000" dirty="0">
              <a:solidFill>
                <a:schemeClr val="accent1">
                  <a:satMod val="150000"/>
                </a:schemeClr>
              </a:solidFill>
              <a:latin typeface="Footlight MT Light" panose="0204060206030A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0286" y="1573214"/>
            <a:ext cx="7924800" cy="4930774"/>
          </a:xfrm>
        </p:spPr>
        <p:txBody>
          <a:bodyPr/>
          <a:lstStyle/>
          <a:p>
            <a:r>
              <a:rPr lang="en-US" altLang="en-US" sz="2600" dirty="0">
                <a:latin typeface="Footlight MT Light" panose="0204060206030A020304" pitchFamily="18" charset="0"/>
              </a:rPr>
              <a:t>Founded </a:t>
            </a:r>
            <a:r>
              <a:rPr lang="en-US" altLang="en-US" sz="2600" dirty="0">
                <a:latin typeface="Footlight MT Light" panose="0204060206030A020304" pitchFamily="18" charset="0"/>
              </a:rPr>
              <a:t>by </a:t>
            </a:r>
            <a:r>
              <a:rPr lang="en-US" altLang="en-US" sz="2600" b="1" u="sng" dirty="0">
                <a:latin typeface="Footlight MT Light" panose="0204060206030A020304" pitchFamily="18" charset="0"/>
              </a:rPr>
              <a:t>Jesus </a:t>
            </a:r>
            <a:r>
              <a:rPr lang="en-US" altLang="en-US" sz="2600" b="1" u="sng" dirty="0">
                <a:latin typeface="Footlight MT Light" panose="0204060206030A020304" pitchFamily="18" charset="0"/>
              </a:rPr>
              <a:t>Christ</a:t>
            </a:r>
            <a:r>
              <a:rPr lang="en-US" altLang="en-US" sz="2600" dirty="0">
                <a:latin typeface="Footlight MT Light" panose="0204060206030A020304" pitchFamily="18" charset="0"/>
              </a:rPr>
              <a:t>:</a:t>
            </a:r>
            <a:endParaRPr lang="en-US" altLang="en-US" sz="2600" dirty="0">
              <a:latin typeface="Footlight MT Light" panose="0204060206030A020304" pitchFamily="18" charset="0"/>
            </a:endParaRPr>
          </a:p>
          <a:p>
            <a:pPr lvl="1"/>
            <a:r>
              <a:rPr lang="en-US" altLang="en-US" sz="2600" dirty="0">
                <a:latin typeface="Footlight MT Light" panose="0204060206030A020304" pitchFamily="18" charset="0"/>
              </a:rPr>
              <a:t>Jesus was born in 0 CE &amp; He died around 33 CE</a:t>
            </a:r>
          </a:p>
          <a:p>
            <a:pPr lvl="1"/>
            <a:r>
              <a:rPr lang="en-US" altLang="en-US" sz="2600" dirty="0">
                <a:latin typeface="Footlight MT Light" panose="0204060206030A020304" pitchFamily="18" charset="0"/>
              </a:rPr>
              <a:t>He was raised a Jew; Jerusalem</a:t>
            </a:r>
          </a:p>
          <a:p>
            <a:pPr lvl="1"/>
            <a:r>
              <a:rPr lang="en-US" altLang="en-US" sz="2600" dirty="0">
                <a:latin typeface="Footlight MT Light" panose="0204060206030A020304" pitchFamily="18" charset="0"/>
              </a:rPr>
              <a:t>He was crucified on the orders of Pontius Pilate</a:t>
            </a:r>
          </a:p>
          <a:p>
            <a:pPr lvl="1"/>
            <a:r>
              <a:rPr lang="en-US" altLang="en-US" sz="2600" dirty="0">
                <a:latin typeface="Footlight MT Light" panose="0204060206030A020304" pitchFamily="18" charset="0"/>
              </a:rPr>
              <a:t>It took 3 days on the cross to die before He was buried in a tomb</a:t>
            </a:r>
          </a:p>
          <a:p>
            <a:pPr lvl="1"/>
            <a:r>
              <a:rPr lang="en-US" altLang="en-US" sz="2600" dirty="0">
                <a:latin typeface="Footlight MT Light" panose="0204060206030A020304" pitchFamily="18" charset="0"/>
              </a:rPr>
              <a:t>Jesus resurrected from tomb </a:t>
            </a:r>
          </a:p>
          <a:p>
            <a:pPr lvl="1"/>
            <a:r>
              <a:rPr lang="en-US" altLang="en-US" sz="2600" dirty="0">
                <a:latin typeface="Footlight MT Light" panose="0204060206030A020304" pitchFamily="18" charset="0"/>
              </a:rPr>
              <a:t>40 days later He rose into Heaven</a:t>
            </a:r>
          </a:p>
          <a:p>
            <a:pPr marL="457146" lvl="1" indent="0">
              <a:buNone/>
            </a:pPr>
            <a:endParaRPr lang="en-US" altLang="en-US" sz="1400" dirty="0">
              <a:latin typeface="Footlight MT Light" panose="0204060206030A020304" pitchFamily="18" charset="0"/>
            </a:endParaRPr>
          </a:p>
          <a:p>
            <a:r>
              <a:rPr lang="en-US" altLang="en-US" sz="2600" dirty="0">
                <a:latin typeface="Footlight MT Light" panose="0204060206030A020304" pitchFamily="18" charset="0"/>
              </a:rPr>
              <a:t>The12 </a:t>
            </a:r>
            <a:r>
              <a:rPr lang="en-US" altLang="en-US" sz="2600" b="1" u="sng" dirty="0">
                <a:latin typeface="Footlight MT Light" panose="0204060206030A020304" pitchFamily="18" charset="0"/>
              </a:rPr>
              <a:t>Apostles</a:t>
            </a:r>
            <a:r>
              <a:rPr lang="en-US" altLang="en-US" sz="2600" dirty="0">
                <a:latin typeface="Footlight MT Light" panose="0204060206030A020304" pitchFamily="18" charset="0"/>
              </a:rPr>
              <a:t> &amp; </a:t>
            </a:r>
            <a:r>
              <a:rPr lang="en-US" altLang="en-US" sz="2600" dirty="0">
                <a:latin typeface="Footlight MT Light" panose="0204060206030A020304" pitchFamily="18" charset="0"/>
              </a:rPr>
              <a:t>His </a:t>
            </a:r>
            <a:r>
              <a:rPr lang="en-US" altLang="en-US" sz="2600" b="1" u="sng" dirty="0">
                <a:latin typeface="Footlight MT Light" panose="0204060206030A020304" pitchFamily="18" charset="0"/>
              </a:rPr>
              <a:t>disciples</a:t>
            </a:r>
            <a:r>
              <a:rPr lang="en-US" altLang="en-US" sz="2600" dirty="0">
                <a:latin typeface="Footlight MT Light" panose="0204060206030A020304" pitchFamily="18" charset="0"/>
              </a:rPr>
              <a:t> spread His teachings after </a:t>
            </a:r>
            <a:r>
              <a:rPr lang="en-US" altLang="en-US" sz="2600" dirty="0">
                <a:latin typeface="Footlight MT Light" panose="0204060206030A020304" pitchFamily="18" charset="0"/>
              </a:rPr>
              <a:t>his </a:t>
            </a:r>
            <a:r>
              <a:rPr lang="en-US" altLang="en-US" sz="2600" dirty="0">
                <a:latin typeface="Footlight MT Light" panose="0204060206030A020304" pitchFamily="18" charset="0"/>
              </a:rPr>
              <a:t>death</a:t>
            </a:r>
          </a:p>
          <a:p>
            <a:pPr marL="119048" indent="0">
              <a:buNone/>
            </a:pPr>
            <a:endParaRPr lang="en-US" altLang="en-US" sz="2800" dirty="0">
              <a:latin typeface="Footlight MT Light" panose="0204060206030A020304" pitchFamily="18" charset="0"/>
            </a:endParaRPr>
          </a:p>
          <a:p>
            <a:endParaRPr lang="en-US" altLang="en-US" sz="2800" dirty="0">
              <a:latin typeface="Footlight MT Light" panose="0204060206030A020304" pitchFamily="18" charset="0"/>
            </a:endParaRPr>
          </a:p>
          <a:p>
            <a:endParaRPr lang="en-US" sz="2800" b="1" u="sng" dirty="0">
              <a:latin typeface="Footlight MT Light" panose="0204060206030A020304" pitchFamily="18" charset="0"/>
            </a:endParaRPr>
          </a:p>
        </p:txBody>
      </p:sp>
      <p:pic>
        <p:nvPicPr>
          <p:cNvPr id="2051" name="Picture 3" descr="C:\Users\Ben\AppData\Local\Microsoft\Windows\Temporary Internet Files\Content.IE5\60XWA2JI\MC90009711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281" y="228600"/>
            <a:ext cx="431814" cy="98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Ben\AppData\Local\Microsoft\Windows\Temporary Internet Files\Content.IE5\RZ01SNTO\MC90003892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281" y="3886201"/>
            <a:ext cx="1521562" cy="169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64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2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991</Words>
  <Application>Microsoft Office PowerPoint</Application>
  <PresentationFormat>Letter Paper (8.5x11 in)</PresentationFormat>
  <Paragraphs>120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Module</vt:lpstr>
      <vt:lpstr>Judaism</vt:lpstr>
      <vt:lpstr>Beliefs of the Jewish Faith</vt:lpstr>
      <vt:lpstr>Sacred Texts </vt:lpstr>
      <vt:lpstr>Sacred Sites &amp; Leaders</vt:lpstr>
      <vt:lpstr>PowerPoint Presentation</vt:lpstr>
      <vt:lpstr>PowerPoint Presentation</vt:lpstr>
      <vt:lpstr>Sects of Judaism</vt:lpstr>
      <vt:lpstr>PowerPoint Presentation</vt:lpstr>
      <vt:lpstr>Christianity</vt:lpstr>
      <vt:lpstr>Christian Beliefs</vt:lpstr>
      <vt:lpstr>Sacred Texts &amp; Sites</vt:lpstr>
      <vt:lpstr>Sacred Sites</vt:lpstr>
      <vt:lpstr>Sects of Christianity</vt:lpstr>
      <vt:lpstr>Divisions of Christianity</vt:lpstr>
      <vt:lpstr>Divisions of Christianity</vt:lpstr>
      <vt:lpstr>Islam</vt:lpstr>
      <vt:lpstr>Islamic Beliefs</vt:lpstr>
      <vt:lpstr>Islamic Beliefs</vt:lpstr>
      <vt:lpstr>Islamic Beliefs</vt:lpstr>
      <vt:lpstr>Islamic Beliefs</vt:lpstr>
      <vt:lpstr>Sacred Texts, Sects, &amp; Sites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Judaism</dc:title>
  <dc:creator>Windows User</dc:creator>
  <cp:lastModifiedBy>Windows User</cp:lastModifiedBy>
  <cp:revision>3</cp:revision>
  <cp:lastPrinted>2018-09-20T19:43:34Z</cp:lastPrinted>
  <dcterms:created xsi:type="dcterms:W3CDTF">2018-09-20T19:28:15Z</dcterms:created>
  <dcterms:modified xsi:type="dcterms:W3CDTF">2018-09-20T19:44:24Z</dcterms:modified>
</cp:coreProperties>
</file>