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9" r:id="rId3"/>
    <p:sldId id="258" r:id="rId4"/>
    <p:sldId id="260" r:id="rId5"/>
    <p:sldId id="261" r:id="rId6"/>
    <p:sldId id="268" r:id="rId7"/>
    <p:sldId id="280" r:id="rId8"/>
    <p:sldId id="282" r:id="rId9"/>
    <p:sldId id="281" r:id="rId10"/>
    <p:sldId id="262" r:id="rId11"/>
    <p:sldId id="269" r:id="rId12"/>
    <p:sldId id="270" r:id="rId13"/>
    <p:sldId id="271" r:id="rId14"/>
    <p:sldId id="272" r:id="rId15"/>
    <p:sldId id="273" r:id="rId16"/>
    <p:sldId id="274" r:id="rId17"/>
    <p:sldId id="265" r:id="rId18"/>
    <p:sldId id="266" r:id="rId19"/>
    <p:sldId id="263" r:id="rId20"/>
    <p:sldId id="276" r:id="rId21"/>
    <p:sldId id="279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2EEDA-E1EF-4513-BCF5-41AA890B32D4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59CA3-AC22-4D9A-A5E4-E478A8C91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630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8FFF5-5231-4F66-B80A-1A40996C74C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97BFE-715D-407C-A4F5-F834CD5F5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5819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C97BFE-715D-407C-A4F5-F834CD5F53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09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97BFE-715D-407C-A4F5-F834CD5F539F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2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4D4F-5BDD-489C-A442-BDEEB4F1ACE9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2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ECC6-5A72-4AE4-BA9B-E51FF80CB517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8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DE2E-A7BD-472C-8FF0-D2CB5A35AF5C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5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7CC4-8B7B-44BB-890B-6C3814AF88B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1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72D8-B293-42C6-9120-855F151C8ACF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1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E63-2F98-42D8-BEAF-C1F0F9D5D892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BFDA-69D1-4F90-A6D4-AEC7E42AC932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1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67ED-BD20-4F00-A477-5B70436FF44A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6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85E1-BD3A-4BAB-98E1-11188485266F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B193-6F99-410E-B529-310D549666DA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4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0350-D472-415B-9AC5-7ECEC21A1D85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8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C81A5-4A4F-4AB4-8DE0-FA52E8EE97F3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104E3-80B8-4B8B-A1CE-E62D304F9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0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7924800" cy="944562"/>
          </a:xfrm>
        </p:spPr>
        <p:txBody>
          <a:bodyPr>
            <a:normAutofit fontScale="90000"/>
          </a:bodyPr>
          <a:lstStyle/>
          <a:p>
            <a:r>
              <a:rPr lang="en-US" dirty="0"/>
              <a:t>Section 1.2 p 80---98</a:t>
            </a:r>
            <a:br>
              <a:rPr lang="en-US" dirty="0"/>
            </a:br>
            <a:r>
              <a:rPr lang="en-US" dirty="0"/>
              <a:t>Functions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192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function from a set D to a set R is a rule that assigns to every element in D a UNIQUE element in 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set D of all input values is the domain of the function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set R of all output values is the range of the function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15816"/>
            <a:ext cx="6473376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5105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(2)=8</a:t>
            </a:r>
          </a:p>
          <a:p>
            <a:r>
              <a:rPr lang="en-US" dirty="0"/>
              <a:t>f</a:t>
            </a:r>
            <a:r>
              <a:rPr lang="en-US" dirty="0" smtClean="0"/>
              <a:t>(2)=4              </a:t>
            </a:r>
            <a:r>
              <a:rPr lang="en-US" b="1" dirty="0" smtClean="0">
                <a:solidFill>
                  <a:srgbClr val="FF0000"/>
                </a:solidFill>
              </a:rPr>
              <a:t>Not a function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9154" y="5751731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Reminder Vertical Line Test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B0F0"/>
                </a:solidFill>
              </a:rPr>
              <a:t>The value of y depends on x: </a:t>
            </a:r>
            <a:r>
              <a:rPr lang="en-US" dirty="0" smtClean="0"/>
              <a:t>y is the dependent variable and x is the independent variable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8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2000" y="609600"/>
                <a:ext cx="7391400" cy="3132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 smtClean="0"/>
                  <a:t>Example 3 Page 82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+3</m:t>
                        </m:r>
                      </m:e>
                    </m:rad>
                  </m:oMath>
                </a14:m>
                <a:endParaRPr lang="en-US" sz="240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−5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/>
                  <a:t>         where A(s) is the area of an equilateral triangle and s is the length of each side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240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 smtClean="0"/>
                  <a:t>Now let’s graph all 3 and check the domain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609600"/>
                <a:ext cx="7391400" cy="3132974"/>
              </a:xfrm>
              <a:prstGeom prst="rect">
                <a:avLst/>
              </a:prstGeom>
              <a:blipFill rotWithShape="1">
                <a:blip r:embed="rId2"/>
                <a:stretch>
                  <a:fillRect l="-1237" t="-1556" b="-35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5800" y="457200"/>
                <a:ext cx="2692340" cy="6428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>
                          <a:latin typeface="Cambria Math"/>
                        </a:rPr>
                        <m:t>f</m:t>
                      </m:r>
                      <m:d>
                        <m:dPr>
                          <m:ctrlPr>
                            <a:rPr lang="en-US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en-US" sz="320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  <m:r>
                            <a:rPr lang="en-US" sz="3200" i="1">
                              <a:latin typeface="Cambria Math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57200"/>
                <a:ext cx="2692340" cy="642868"/>
              </a:xfrm>
              <a:prstGeom prst="rect">
                <a:avLst/>
              </a:prstGeom>
              <a:blipFill rotWithShape="1">
                <a:blip r:embed="rId2"/>
                <a:stretch>
                  <a:fillRect t="-2857" r="-7029" b="-3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35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6906538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55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81000" y="381000"/>
                <a:ext cx="2286780" cy="963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  <m:r>
                            <a:rPr lang="en-US" sz="2800" i="1">
                              <a:latin typeface="Cambria Math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81000"/>
                <a:ext cx="2286780" cy="963021"/>
              </a:xfrm>
              <a:prstGeom prst="rect">
                <a:avLst/>
              </a:prstGeom>
              <a:blipFill rotWithShape="1">
                <a:blip r:embed="rId2"/>
                <a:stretch>
                  <a:fillRect r="-6400" b="-1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35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57200"/>
            <a:ext cx="3299610" cy="583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88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81000" y="228600"/>
                <a:ext cx="2956579" cy="10716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sz="4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4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2956579" cy="1071640"/>
              </a:xfrm>
              <a:prstGeom prst="rect">
                <a:avLst/>
              </a:prstGeom>
              <a:blipFill rotWithShape="1">
                <a:blip r:embed="rId2"/>
                <a:stretch>
                  <a:fillRect r="-2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6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457200"/>
            <a:ext cx="3962400" cy="563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71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domain of the following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68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9" y="1994372"/>
            <a:ext cx="8964561" cy="1787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5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0" y="29742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6096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Homework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800" dirty="0" smtClean="0"/>
              <a:t>page 95#9-16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800" dirty="0" smtClean="0"/>
              <a:t>Page 95#21-24</a:t>
            </a:r>
            <a:endParaRPr lang="en-US" sz="4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5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76200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Reminder Vertical Line Test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B0F0"/>
                </a:solidFill>
              </a:rPr>
              <a:t>The value of y depends on x: </a:t>
            </a:r>
            <a:r>
              <a:rPr lang="en-US" dirty="0" smtClean="0"/>
              <a:t>y is the dependent variable and x is the independent variable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356415"/>
            <a:ext cx="8763000" cy="1601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0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4719637" cy="2527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59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800" y="533400"/>
                <a:ext cx="7772400" cy="1678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Find the domain of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33400"/>
                <a:ext cx="7772400" cy="1678408"/>
              </a:xfrm>
              <a:prstGeom prst="rect">
                <a:avLst/>
              </a:prstGeom>
              <a:blipFill rotWithShape="1">
                <a:blip r:embed="rId2"/>
                <a:stretch>
                  <a:fillRect l="-2039" t="-4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86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domain of the following functions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43" y="1752600"/>
            <a:ext cx="4820082" cy="2863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66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37639" cy="4652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82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Determine the points of discontinuity of the following functions and state whether at those points there is a vertical asymptote or a hole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+2)(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−4)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05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8600"/>
                <a:ext cx="8229600" cy="58975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Using a graphing calculator, graph the following functions. What do you notice?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+7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+6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+7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g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+7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5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+6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+7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+7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5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+6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+7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8600"/>
                <a:ext cx="8229600" cy="5897563"/>
              </a:xfrm>
              <a:blipFill rotWithShape="1">
                <a:blip r:embed="rId2"/>
                <a:stretch>
                  <a:fillRect l="-1852" t="-1344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97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Horizontal Asymptotes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In order the find H.A look at the degree of the polynomials in the numerator and denominator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If both polynomials are the same degree, divide the coefficients of the highest degree terms.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Example</a:t>
            </a:r>
            <a:r>
              <a:rPr lang="en-US" sz="2000" b="1" dirty="0"/>
              <a:t>: 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Both </a:t>
            </a:r>
            <a:r>
              <a:rPr lang="en-US" sz="2000" dirty="0"/>
              <a:t>polynomials are 2</a:t>
            </a:r>
            <a:r>
              <a:rPr lang="en-US" sz="2000" baseline="30000" dirty="0"/>
              <a:t>nd</a:t>
            </a:r>
            <a:r>
              <a:rPr lang="en-US" sz="2000" dirty="0"/>
              <a:t> degree, so the asymptote is </a:t>
            </a:r>
            <a:r>
              <a:rPr lang="en-US" sz="2000" dirty="0" smtClean="0"/>
              <a:t>at ---------------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2. If </a:t>
            </a:r>
            <a:r>
              <a:rPr lang="en-US" sz="2000" b="1" dirty="0"/>
              <a:t>the polynomial in the numerator is a lower degree than the denominator, the x-axis (y = 0) is the horizontal asymptote.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3. If </a:t>
            </a:r>
            <a:r>
              <a:rPr lang="en-US" sz="2000" b="1" dirty="0"/>
              <a:t>the polynomial in the numerator is a higher degree than the denominator, there is no horizontal asymptote.</a:t>
            </a:r>
            <a:r>
              <a:rPr lang="en-US" sz="2000" dirty="0"/>
              <a:t> There is a slant asymptote, which we will study in a later lesson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361" y="1828800"/>
            <a:ext cx="2667000" cy="740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62600"/>
            <a:ext cx="2057400" cy="78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361" y="4038600"/>
            <a:ext cx="1502228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10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8380125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69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Identify any Horizontal or vertical Asymptotes</a:t>
            </a:r>
            <a:br>
              <a:rPr lang="en-US" sz="3200" dirty="0" smtClean="0"/>
            </a:br>
            <a:r>
              <a:rPr lang="en-US" sz="3200" dirty="0" smtClean="0"/>
              <a:t>algebraically then graph it and check your answers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96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Classwork p95#55-62</a:t>
            </a:r>
          </a:p>
          <a:p>
            <a:r>
              <a:rPr lang="en-US" dirty="0" smtClean="0"/>
              <a:t>Homework p95#63-66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7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Domain of some Basic Functions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32004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48200" y="1752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machine analogy</a:t>
            </a:r>
            <a:endParaRPr lang="en-US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5432" y="3433813"/>
                <a:ext cx="7086600" cy="3654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 smtClean="0"/>
                  <a:t>Polynomials</a:t>
                </a:r>
                <a:r>
                  <a:rPr lang="en-US" sz="2400" dirty="0" smtClean="0"/>
                  <a:t> </a:t>
                </a:r>
                <a:r>
                  <a:rPr lang="en-US" dirty="0" smtClean="0"/>
                  <a:t>     </a:t>
                </a:r>
              </a:p>
              <a:p>
                <a:endParaRPr lang="en-US" dirty="0"/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+4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+2</m:t>
                    </m:r>
                    <m:r>
                      <a:rPr lang="en-US" b="0" i="1" dirty="0" smtClean="0">
                        <a:latin typeface="Cambria Math"/>
                      </a:rPr>
                      <m:t>𝑥</m:t>
                    </m:r>
                    <m:r>
                      <a:rPr lang="en-US" b="0" i="1" dirty="0" smtClean="0">
                        <a:latin typeface="Cambria Math"/>
                      </a:rPr>
                      <m:t>−7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𝑉𝑜𝑙𝑢𝑚𝑒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𝑠𝑝h𝑒𝑟𝑒</m:t>
                    </m:r>
                    <m:r>
                      <a:rPr lang="en-US" b="0" i="1" smtClean="0">
                        <a:latin typeface="Cambria Math"/>
                      </a:rPr>
                      <m:t> : 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∏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      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Domain?</a:t>
                </a: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endParaRPr lang="en-US" b="1" dirty="0">
                  <a:solidFill>
                    <a:srgbClr val="FF0000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sz="2800" b="1" i="1" dirty="0" smtClean="0">
                    <a:solidFill>
                      <a:srgbClr val="00B0F0"/>
                    </a:solidFill>
                  </a:rPr>
                  <a:t>The domain should fit the situation</a:t>
                </a:r>
              </a:p>
              <a:p>
                <a:r>
                  <a:rPr lang="en-US" sz="2800" b="1" i="1" dirty="0" smtClean="0">
                    <a:solidFill>
                      <a:srgbClr val="00B0F0"/>
                    </a:solidFill>
                  </a:rPr>
                  <a:t>Always Think about restrictions</a:t>
                </a:r>
              </a:p>
              <a:p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32" y="3433813"/>
                <a:ext cx="7086600" cy="3654398"/>
              </a:xfrm>
              <a:prstGeom prst="rect">
                <a:avLst/>
              </a:prstGeom>
              <a:blipFill rotWithShape="1">
                <a:blip r:embed="rId3"/>
                <a:stretch>
                  <a:fillRect l="-1720" t="-1333"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4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" y="152400"/>
                <a:ext cx="8153400" cy="690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 smtClean="0"/>
                  <a:t>Find the domain of each of the following functions</a:t>
                </a:r>
              </a:p>
              <a:p>
                <a:endParaRPr lang="en-US" sz="2400" b="1" u="sng" dirty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</m:e>
                    </m:rad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52400"/>
                <a:ext cx="8153400" cy="6907212"/>
              </a:xfrm>
              <a:prstGeom prst="rect">
                <a:avLst/>
              </a:prstGeom>
              <a:blipFill rotWithShape="1">
                <a:blip r:embed="rId3"/>
                <a:stretch>
                  <a:fillRect l="-1121" t="-706" b="-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7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90600" y="914400"/>
                <a:ext cx="7239000" cy="669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914400"/>
                <a:ext cx="7239000" cy="6690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09600" y="1676400"/>
            <a:ext cx="784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Type of function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Restrictions?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Graph it, what do you notice?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431" y="2819400"/>
            <a:ext cx="4253050" cy="3706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43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229600" cy="5851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                           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+2)(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−3)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+2)(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−5)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400" dirty="0" smtClean="0"/>
                  <a:t>An </a:t>
                </a:r>
                <a:r>
                  <a:rPr lang="en-US" sz="2400" b="1" dirty="0"/>
                  <a:t>asymptote</a:t>
                </a:r>
                <a:r>
                  <a:rPr lang="en-US" sz="2400" dirty="0"/>
                  <a:t> is a line that a graph approaches without </a:t>
                </a:r>
                <a:r>
                  <a:rPr lang="en-US" sz="2400" dirty="0" smtClean="0"/>
                  <a:t>touching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sz="240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400" dirty="0" smtClean="0"/>
                  <a:t>A </a:t>
                </a:r>
                <a:r>
                  <a:rPr lang="en-US" sz="2400" b="1" dirty="0"/>
                  <a:t>vertical asymptote </a:t>
                </a:r>
                <a:r>
                  <a:rPr lang="en-US" sz="2400" dirty="0"/>
                  <a:t>occurs in a rational function at any value of </a:t>
                </a:r>
                <a:r>
                  <a:rPr lang="en-US" sz="2400" i="1" dirty="0"/>
                  <a:t>x</a:t>
                </a:r>
                <a:r>
                  <a:rPr lang="en-US" sz="2400" dirty="0"/>
                  <a:t> for which the denominator is equal to 0, but for which the numerator is not equal to 0</a:t>
                </a:r>
                <a:r>
                  <a:rPr lang="en-US" sz="2400" dirty="0" smtClean="0"/>
                  <a:t>.</a:t>
                </a:r>
              </a:p>
              <a:p>
                <a:endParaRPr lang="en-US" sz="2400" dirty="0"/>
              </a:p>
              <a:p>
                <a:endParaRPr lang="en-US" sz="240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400" dirty="0"/>
                  <a:t>When a value of </a:t>
                </a:r>
                <a:r>
                  <a:rPr lang="en-US" sz="2400" i="1" dirty="0"/>
                  <a:t>x</a:t>
                </a:r>
                <a:r>
                  <a:rPr lang="en-US" sz="2400" dirty="0"/>
                  <a:t> sets both the denominator </a:t>
                </a:r>
                <a:r>
                  <a:rPr lang="en-US" sz="2400" b="1" dirty="0"/>
                  <a:t>and</a:t>
                </a:r>
                <a:r>
                  <a:rPr lang="en-US" sz="2400" dirty="0"/>
                  <a:t> the numerator of a rational function equal to 0, there is a </a:t>
                </a:r>
                <a:r>
                  <a:rPr lang="en-US" sz="2400" b="1" dirty="0"/>
                  <a:t>hole</a:t>
                </a:r>
                <a:r>
                  <a:rPr lang="en-US" sz="2400" dirty="0"/>
                  <a:t> in the graph; that is, a single point at which the function has no value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229600" cy="5851345"/>
              </a:xfrm>
              <a:prstGeom prst="rect">
                <a:avLst/>
              </a:prstGeom>
              <a:blipFill rotWithShape="1">
                <a:blip r:embed="rId2"/>
                <a:stretch>
                  <a:fillRect l="-1111" r="-1037" b="-13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Examples</a:t>
            </a:r>
            <a:r>
              <a:rPr lang="en-US" dirty="0"/>
              <a:t>: Name the vertical asymptotes and holes in the graphs of the following equations: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fontAlgn="base">
                  <a:buNone/>
                </a:pP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en-US" dirty="0" smtClean="0"/>
              </a:p>
              <a:p>
                <a:pPr marL="514350" indent="-514350" fontAlgn="base">
                  <a:buFont typeface="+mj-lt"/>
                  <a:buAutoNum type="arabicPeriod"/>
                </a:pPr>
                <a:r>
                  <a:rPr lang="en-US" i="1" dirty="0"/>
                  <a:t>f</a:t>
                </a:r>
                <a:r>
                  <a:rPr lang="en-US" dirty="0"/>
                  <a:t> (</a:t>
                </a:r>
                <a:r>
                  <a:rPr lang="en-US" i="1" dirty="0"/>
                  <a:t>x</a:t>
                </a:r>
                <a:r>
                  <a:rPr lang="en-US" dirty="0"/>
                  <a:t>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−2)(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+4)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−3)(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+3)(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+4)</m:t>
                        </m:r>
                      </m:den>
                    </m:f>
                  </m:oMath>
                </a14:m>
                <a:endParaRPr lang="en-US" dirty="0"/>
              </a:p>
              <a:p>
                <a:pPr marL="514350" indent="-514350" fontAlgn="base">
                  <a:buFont typeface="+mj-lt"/>
                  <a:buAutoNum type="arabicPeriod"/>
                </a:pPr>
                <a:r>
                  <a:rPr lang="en-US" i="1" dirty="0" smtClean="0"/>
                  <a:t>f</a:t>
                </a:r>
                <a:r>
                  <a:rPr lang="en-US" dirty="0"/>
                  <a:t> (</a:t>
                </a:r>
                <a:r>
                  <a:rPr lang="en-US" i="1" dirty="0"/>
                  <a:t>x</a:t>
                </a:r>
                <a:r>
                  <a:rPr lang="en-US" dirty="0"/>
                  <a:t>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+2)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−2)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pPr marL="514350" indent="-514350" fontAlgn="base">
                  <a:buFont typeface="+mj-lt"/>
                  <a:buAutoNum type="arabicPeriod"/>
                </a:pPr>
                <a:r>
                  <a:rPr lang="en-US" i="1" dirty="0"/>
                  <a:t>f</a:t>
                </a:r>
                <a:r>
                  <a:rPr lang="en-US" dirty="0"/>
                  <a:t> (</a:t>
                </a:r>
                <a:r>
                  <a:rPr lang="en-US" i="1" dirty="0"/>
                  <a:t>x</a:t>
                </a:r>
                <a:r>
                  <a:rPr lang="en-US" dirty="0"/>
                  <a:t>)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−1)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+1)(2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−3)(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+6)</m:t>
                        </m:r>
                      </m:den>
                    </m:f>
                  </m:oMath>
                </a14:m>
                <a:endParaRPr lang="en-US" dirty="0"/>
              </a:p>
              <a:p>
                <a:pPr fontAlgn="base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926" t="-2830" b="-2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6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6753414" cy="2543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94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26606"/>
            <a:ext cx="8063838" cy="177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</a:t>
            </a:r>
            <a:r>
              <a:rPr lang="en-US" dirty="0" err="1" smtClean="0"/>
              <a:t>vs</a:t>
            </a:r>
            <a:r>
              <a:rPr lang="en-US" dirty="0" smtClean="0"/>
              <a:t> Discontinuous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is continuous at a point, if the graph does not come apart at that point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04E3-80B8-4B8B-A1CE-E62D304F98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800</Words>
  <Application>Microsoft Office PowerPoint</Application>
  <PresentationFormat>On-screen Show (4:3)</PresentationFormat>
  <Paragraphs>157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Section 1.2 p 80---98 Functions</vt:lpstr>
      <vt:lpstr>PowerPoint Presentation</vt:lpstr>
      <vt:lpstr>The Domain of some Basic Functions</vt:lpstr>
      <vt:lpstr>PowerPoint Presentation</vt:lpstr>
      <vt:lpstr>PowerPoint Presentation</vt:lpstr>
      <vt:lpstr>PowerPoint Presentation</vt:lpstr>
      <vt:lpstr>Examples: Name the vertical asymptotes and holes in the graphs of the following equations:</vt:lpstr>
      <vt:lpstr>PowerPoint Presentation</vt:lpstr>
      <vt:lpstr>Continuous vs Discontinuous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the domain of the following functions</vt:lpstr>
      <vt:lpstr>PowerPoint Presentation</vt:lpstr>
      <vt:lpstr>PowerPoint Presentation</vt:lpstr>
      <vt:lpstr>PowerPoint Presentation</vt:lpstr>
      <vt:lpstr>PowerPoint Presentation</vt:lpstr>
      <vt:lpstr>Find the domain of the following functions</vt:lpstr>
      <vt:lpstr>PowerPoint Presentation</vt:lpstr>
      <vt:lpstr>Discontinuity</vt:lpstr>
      <vt:lpstr>PowerPoint Presentation</vt:lpstr>
      <vt:lpstr>Horizontal Asymptotes</vt:lpstr>
      <vt:lpstr>PowerPoint Presentation</vt:lpstr>
      <vt:lpstr>Identify any Horizontal or vertical Asymptotes algebraically then graph it and check your answers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Precalculus Notes</dc:title>
  <dc:creator>USER</dc:creator>
  <cp:lastModifiedBy>Windows User</cp:lastModifiedBy>
  <cp:revision>30</cp:revision>
  <cp:lastPrinted>2019-10-18T18:17:48Z</cp:lastPrinted>
  <dcterms:created xsi:type="dcterms:W3CDTF">2017-09-27T10:17:02Z</dcterms:created>
  <dcterms:modified xsi:type="dcterms:W3CDTF">2019-10-18T18:23:30Z</dcterms:modified>
</cp:coreProperties>
</file>