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6703C1-F34A-4E89-8469-35A4C7E46440}"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418213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703C1-F34A-4E89-8469-35A4C7E46440}"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2698671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703C1-F34A-4E89-8469-35A4C7E46440}"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2299477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703C1-F34A-4E89-8469-35A4C7E46440}"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361246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703C1-F34A-4E89-8469-35A4C7E46440}"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400066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6703C1-F34A-4E89-8469-35A4C7E46440}" type="datetimeFigureOut">
              <a:rPr lang="en-US" smtClean="0"/>
              <a:t>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2203805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6703C1-F34A-4E89-8469-35A4C7E46440}" type="datetimeFigureOut">
              <a:rPr lang="en-US" smtClean="0"/>
              <a:t>10/1/2018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267327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6703C1-F34A-4E89-8469-35A4C7E46440}" type="datetimeFigureOut">
              <a:rPr lang="en-US" smtClean="0"/>
              <a:t>10/1/2018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1432795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703C1-F34A-4E89-8469-35A4C7E46440}" type="datetimeFigureOut">
              <a:rPr lang="en-US" smtClean="0"/>
              <a:t>10/1/2018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2130205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703C1-F34A-4E89-8469-35A4C7E46440}" type="datetimeFigureOut">
              <a:rPr lang="en-US" smtClean="0"/>
              <a:t>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2070396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703C1-F34A-4E89-8469-35A4C7E46440}" type="datetimeFigureOut">
              <a:rPr lang="en-US" smtClean="0"/>
              <a:t>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F0C90-D720-480A-B8ED-5315FA6638A1}" type="slidenum">
              <a:rPr lang="en-US" smtClean="0"/>
              <a:t>‹#›</a:t>
            </a:fld>
            <a:endParaRPr lang="en-US"/>
          </a:p>
        </p:txBody>
      </p:sp>
    </p:spTree>
    <p:extLst>
      <p:ext uri="{BB962C8B-B14F-4D97-AF65-F5344CB8AC3E}">
        <p14:creationId xmlns:p14="http://schemas.microsoft.com/office/powerpoint/2010/main" val="1504766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703C1-F34A-4E89-8469-35A4C7E46440}" type="datetimeFigureOut">
              <a:rPr lang="en-US" smtClean="0"/>
              <a:t>10/1/2018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F0C90-D720-480A-B8ED-5315FA6638A1}" type="slidenum">
              <a:rPr lang="en-US" smtClean="0"/>
              <a:t>‹#›</a:t>
            </a:fld>
            <a:endParaRPr lang="en-US"/>
          </a:p>
        </p:txBody>
      </p:sp>
    </p:spTree>
    <p:extLst>
      <p:ext uri="{BB962C8B-B14F-4D97-AF65-F5344CB8AC3E}">
        <p14:creationId xmlns:p14="http://schemas.microsoft.com/office/powerpoint/2010/main" val="1606005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Bell work week 6 </a:t>
            </a:r>
            <a:r>
              <a:rPr lang="en-US" dirty="0" err="1" smtClean="0"/>
              <a:t>Precalc</a:t>
            </a:r>
            <a:endParaRPr lang="en-US" dirty="0"/>
          </a:p>
        </p:txBody>
      </p:sp>
      <p:sp>
        <p:nvSpPr>
          <p:cNvPr id="3" name="Subtitle 2"/>
          <p:cNvSpPr>
            <a:spLocks noGrp="1"/>
          </p:cNvSpPr>
          <p:nvPr>
            <p:ph type="subTitle" idx="1"/>
          </p:nvPr>
        </p:nvSpPr>
        <p:spPr/>
        <p:txBody>
          <a:bodyPr/>
          <a:lstStyle/>
          <a:p>
            <a:r>
              <a:rPr lang="en-US" dirty="0" smtClean="0"/>
              <a:t>Week of 10/01-10/05</a:t>
            </a:r>
            <a:endParaRPr lang="en-US" dirty="0"/>
          </a:p>
        </p:txBody>
      </p:sp>
    </p:spTree>
    <p:extLst>
      <p:ext uri="{BB962C8B-B14F-4D97-AF65-F5344CB8AC3E}">
        <p14:creationId xmlns:p14="http://schemas.microsoft.com/office/powerpoint/2010/main" val="4071100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SAT </a:t>
            </a:r>
            <a:r>
              <a:rPr lang="en-US" b="1" dirty="0" err="1" smtClean="0">
                <a:solidFill>
                  <a:srgbClr val="FF0000"/>
                </a:solidFill>
              </a:rPr>
              <a:t>Calc</a:t>
            </a:r>
            <a:r>
              <a:rPr lang="en-US" b="1" dirty="0" smtClean="0">
                <a:solidFill>
                  <a:srgbClr val="FF0000"/>
                </a:solidFill>
              </a:rPr>
              <a:t> allowed </a:t>
            </a:r>
            <a:br>
              <a:rPr lang="en-US" b="1" dirty="0" smtClean="0">
                <a:solidFill>
                  <a:srgbClr val="FF0000"/>
                </a:solidFill>
              </a:rPr>
            </a:br>
            <a:r>
              <a:rPr lang="en-US" dirty="0" smtClean="0"/>
              <a:t>Bell work Monday 10/01</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r>
                  <a:rPr lang="en-US" dirty="0" smtClean="0"/>
                  <a:t>The graph of an exponential function, </a:t>
                </a:r>
                <a14:m>
                  <m:oMath xmlns:m="http://schemas.openxmlformats.org/officeDocument/2006/math">
                    <m:r>
                      <a:rPr lang="en-US" b="0" i="1" smtClean="0">
                        <a:latin typeface="Cambria Math"/>
                      </a:rPr>
                      <m:t>𝑦</m:t>
                    </m:r>
                    <m:r>
                      <a:rPr lang="en-US" b="0" i="1" smtClean="0">
                        <a:latin typeface="Cambria Math"/>
                      </a:rPr>
                      <m:t>=</m:t>
                    </m:r>
                    <m:r>
                      <a:rPr lang="en-US" b="0" i="1" smtClean="0">
                        <a:latin typeface="Cambria Math"/>
                      </a:rPr>
                      <m:t>𝑓</m:t>
                    </m:r>
                    <m:r>
                      <a:rPr lang="en-US" b="0" i="1" smtClean="0">
                        <a:latin typeface="Cambria Math"/>
                      </a:rPr>
                      <m:t>(</m:t>
                    </m:r>
                    <m:r>
                      <a:rPr lang="en-US" b="0" i="1" smtClean="0">
                        <a:latin typeface="Cambria Math"/>
                      </a:rPr>
                      <m:t>𝑥</m:t>
                    </m:r>
                    <m:r>
                      <a:rPr lang="en-US" b="0" i="1" smtClean="0">
                        <a:latin typeface="Cambria Math"/>
                      </a:rPr>
                      <m:t>)</m:t>
                    </m:r>
                  </m:oMath>
                </a14:m>
                <a:r>
                  <a:rPr lang="en-US" dirty="0" smtClean="0"/>
                  <a:t>, has a y-intercept of </a:t>
                </a:r>
                <a:r>
                  <a:rPr lang="en-US" i="1" dirty="0" smtClean="0"/>
                  <a:t>p</a:t>
                </a:r>
                <a:r>
                  <a:rPr lang="en-US" dirty="0" smtClean="0"/>
                  <a:t>, where </a:t>
                </a:r>
                <a:r>
                  <a:rPr lang="en-US" i="1" dirty="0" smtClean="0"/>
                  <a:t>p</a:t>
                </a:r>
                <a:r>
                  <a:rPr lang="en-US" dirty="0" smtClean="0"/>
                  <a:t>&gt;0. Which of the following could be the function that defines </a:t>
                </a:r>
                <a:r>
                  <a:rPr lang="en-US" i="1" dirty="0" smtClean="0"/>
                  <a:t>f</a:t>
                </a:r>
                <a:r>
                  <a:rPr lang="en-US" dirty="0" smtClean="0"/>
                  <a:t>?</a:t>
                </a:r>
              </a:p>
              <a:p>
                <a:pPr marL="514350" indent="-514350">
                  <a:buFont typeface="+mj-lt"/>
                  <a:buAutoNum type="alphaLcParenR"/>
                </a:pPr>
                <a14:m>
                  <m:oMath xmlns:m="http://schemas.openxmlformats.org/officeDocument/2006/math">
                    <m:sSup>
                      <m:sSupPr>
                        <m:ctrlPr>
                          <a:rPr lang="en-US" i="1" smtClean="0">
                            <a:latin typeface="Cambria Math"/>
                          </a:rPr>
                        </m:ctrlPr>
                      </m:sSupPr>
                      <m:e>
                        <m:r>
                          <a:rPr lang="en-US" b="0" i="1" smtClean="0">
                            <a:latin typeface="Cambria Math"/>
                          </a:rPr>
                          <m:t>𝑓</m:t>
                        </m:r>
                        <m:d>
                          <m:dPr>
                            <m:ctrlPr>
                              <a:rPr lang="en-US" b="0" i="1" smtClean="0">
                                <a:latin typeface="Cambria Math"/>
                              </a:rPr>
                            </m:ctrlPr>
                          </m:dPr>
                          <m:e>
                            <m:r>
                              <a:rPr lang="en-US" b="0" i="1" smtClean="0">
                                <a:latin typeface="Cambria Math"/>
                              </a:rPr>
                              <m:t>𝑥</m:t>
                            </m:r>
                          </m:e>
                        </m:d>
                        <m:r>
                          <a:rPr lang="en-US" b="0" i="1" smtClean="0">
                            <a:latin typeface="Cambria Math"/>
                          </a:rPr>
                          <m:t>=2.1(</m:t>
                        </m:r>
                        <m:r>
                          <a:rPr lang="en-US" b="0" i="1" smtClean="0">
                            <a:latin typeface="Cambria Math"/>
                          </a:rPr>
                          <m:t>𝑥</m:t>
                        </m:r>
                        <m:r>
                          <a:rPr lang="en-US" b="0" i="1" smtClean="0">
                            <a:latin typeface="Cambria Math"/>
                          </a:rPr>
                          <m:t>)</m:t>
                        </m:r>
                      </m:e>
                      <m:sup>
                        <m:r>
                          <a:rPr lang="en-US" b="0" i="1" smtClean="0">
                            <a:latin typeface="Cambria Math"/>
                          </a:rPr>
                          <m:t>𝑝</m:t>
                        </m:r>
                      </m:sup>
                    </m:sSup>
                  </m:oMath>
                </a14:m>
                <a:endParaRPr lang="en-US" dirty="0" smtClean="0"/>
              </a:p>
              <a:p>
                <a:pPr marL="514350" indent="-514350">
                  <a:buFont typeface="+mj-lt"/>
                  <a:buAutoNum type="alphaLcParenR"/>
                </a:pPr>
                <a14:m>
                  <m:oMath xmlns:m="http://schemas.openxmlformats.org/officeDocument/2006/math">
                    <m:r>
                      <a:rPr lang="en-US" b="0" i="1" smtClean="0">
                        <a:latin typeface="Cambria Math"/>
                      </a:rPr>
                      <m:t>𝑓</m:t>
                    </m:r>
                    <m:d>
                      <m:dPr>
                        <m:ctrlPr>
                          <a:rPr lang="en-US" b="0" i="1" smtClean="0">
                            <a:latin typeface="Cambria Math"/>
                          </a:rPr>
                        </m:ctrlPr>
                      </m:dPr>
                      <m:e>
                        <m:r>
                          <a:rPr lang="en-US" b="0" i="1" smtClean="0">
                            <a:latin typeface="Cambria Math"/>
                          </a:rPr>
                          <m:t>𝑥</m:t>
                        </m:r>
                      </m:e>
                    </m:d>
                    <m:r>
                      <a:rPr lang="en-US" b="0" i="1" smtClean="0">
                        <a:latin typeface="Cambria Math"/>
                      </a:rPr>
                      <m:t>=2.1</m:t>
                    </m:r>
                    <m:r>
                      <a:rPr lang="en-US" b="0" i="1" smtClean="0">
                        <a:latin typeface="Cambria Math"/>
                      </a:rPr>
                      <m:t>𝑥</m:t>
                    </m:r>
                    <m:r>
                      <a:rPr lang="en-US" b="0" i="1" smtClean="0">
                        <a:latin typeface="Cambria Math"/>
                      </a:rPr>
                      <m:t>+</m:t>
                    </m:r>
                    <m:r>
                      <a:rPr lang="en-US" b="0" i="1" smtClean="0">
                        <a:latin typeface="Cambria Math"/>
                      </a:rPr>
                      <m:t>𝑝</m:t>
                    </m:r>
                  </m:oMath>
                </a14:m>
                <a:endParaRPr lang="en-US" b="0" dirty="0" smtClean="0"/>
              </a:p>
              <a:p>
                <a:pPr marL="514350" indent="-514350">
                  <a:buFont typeface="+mj-lt"/>
                  <a:buAutoNum type="alphaLcParenR"/>
                </a:pPr>
                <a14:m>
                  <m:oMath xmlns:m="http://schemas.openxmlformats.org/officeDocument/2006/math">
                    <m:sSup>
                      <m:sSupPr>
                        <m:ctrlPr>
                          <a:rPr lang="en-US" i="1" smtClean="0">
                            <a:latin typeface="Cambria Math"/>
                          </a:rPr>
                        </m:ctrlPr>
                      </m:sSupPr>
                      <m:e>
                        <m:r>
                          <a:rPr lang="en-US" b="0" i="1" smtClean="0">
                            <a:latin typeface="Cambria Math"/>
                          </a:rPr>
                          <m:t>𝑓</m:t>
                        </m:r>
                        <m:d>
                          <m:dPr>
                            <m:ctrlPr>
                              <a:rPr lang="en-US" b="0" i="1" smtClean="0">
                                <a:latin typeface="Cambria Math"/>
                              </a:rPr>
                            </m:ctrlPr>
                          </m:dPr>
                          <m:e>
                            <m:r>
                              <a:rPr lang="en-US" b="0" i="1" smtClean="0">
                                <a:latin typeface="Cambria Math"/>
                              </a:rPr>
                              <m:t>𝑥</m:t>
                            </m:r>
                          </m:e>
                        </m:d>
                        <m:r>
                          <a:rPr lang="en-US" b="0" i="1" smtClean="0">
                            <a:latin typeface="Cambria Math"/>
                          </a:rPr>
                          <m:t>=2.1(</m:t>
                        </m:r>
                        <m:r>
                          <a:rPr lang="en-US" b="0" i="1" smtClean="0">
                            <a:latin typeface="Cambria Math"/>
                          </a:rPr>
                          <m:t>𝑝</m:t>
                        </m:r>
                        <m:r>
                          <a:rPr lang="en-US" b="0" i="1" smtClean="0">
                            <a:latin typeface="Cambria Math"/>
                          </a:rPr>
                          <m:t>)</m:t>
                        </m:r>
                      </m:e>
                      <m:sup>
                        <m:r>
                          <a:rPr lang="en-US" b="0" i="1" smtClean="0">
                            <a:latin typeface="Cambria Math"/>
                          </a:rPr>
                          <m:t>𝑥</m:t>
                        </m:r>
                      </m:sup>
                    </m:sSup>
                  </m:oMath>
                </a14:m>
                <a:endParaRPr lang="en-US" b="0" dirty="0" smtClean="0"/>
              </a:p>
              <a:p>
                <a:pPr marL="514350" indent="-514350">
                  <a:buFont typeface="+mj-lt"/>
                  <a:buAutoNum type="alphaLcParenR"/>
                </a:pPr>
                <a14:m>
                  <m:oMath xmlns:m="http://schemas.openxmlformats.org/officeDocument/2006/math">
                    <m:sSup>
                      <m:sSupPr>
                        <m:ctrlPr>
                          <a:rPr lang="en-US" i="1" smtClean="0">
                            <a:latin typeface="Cambria Math"/>
                          </a:rPr>
                        </m:ctrlPr>
                      </m:sSupPr>
                      <m:e>
                        <m:r>
                          <a:rPr lang="en-US" b="0" i="1" smtClean="0">
                            <a:latin typeface="Cambria Math"/>
                          </a:rPr>
                          <m:t>𝑓</m:t>
                        </m:r>
                        <m:d>
                          <m:dPr>
                            <m:ctrlPr>
                              <a:rPr lang="en-US" b="0" i="1" smtClean="0">
                                <a:latin typeface="Cambria Math"/>
                              </a:rPr>
                            </m:ctrlPr>
                          </m:dPr>
                          <m:e>
                            <m:r>
                              <a:rPr lang="en-US" b="0" i="1" smtClean="0">
                                <a:latin typeface="Cambria Math"/>
                              </a:rPr>
                              <m:t>𝑥</m:t>
                            </m:r>
                          </m:e>
                        </m:d>
                        <m:r>
                          <a:rPr lang="en-US" b="0" i="1" smtClean="0">
                            <a:latin typeface="Cambria Math"/>
                          </a:rPr>
                          <m:t>=</m:t>
                        </m:r>
                        <m:r>
                          <a:rPr lang="en-US" b="0" i="1" smtClean="0">
                            <a:latin typeface="Cambria Math"/>
                          </a:rPr>
                          <m:t>𝑝</m:t>
                        </m:r>
                        <m:r>
                          <a:rPr lang="en-US" b="0" i="1" smtClean="0">
                            <a:latin typeface="Cambria Math"/>
                          </a:rPr>
                          <m:t>(</m:t>
                        </m:r>
                        <m:r>
                          <a:rPr lang="en-US" b="0" i="1" smtClean="0">
                            <a:latin typeface="Cambria Math"/>
                          </a:rPr>
                          <m:t>2.1</m:t>
                        </m:r>
                        <m:r>
                          <a:rPr lang="en-US" b="0" i="1" smtClean="0">
                            <a:latin typeface="Cambria Math"/>
                          </a:rPr>
                          <m:t>)</m:t>
                        </m:r>
                      </m:e>
                      <m:sup>
                        <m:r>
                          <a:rPr lang="en-US" b="0" i="1" smtClean="0">
                            <a:latin typeface="Cambria Math"/>
                          </a:rPr>
                          <m:t>𝑥</m:t>
                        </m:r>
                      </m:sup>
                    </m:sSup>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852" t="-1617" r="-1852"/>
                </a:stretch>
              </a:blipFill>
            </p:spPr>
            <p:txBody>
              <a:bodyPr/>
              <a:lstStyle/>
              <a:p>
                <a:r>
                  <a:rPr lang="en-US">
                    <a:noFill/>
                  </a:rPr>
                  <a:t> </a:t>
                </a:r>
              </a:p>
            </p:txBody>
          </p:sp>
        </mc:Fallback>
      </mc:AlternateContent>
    </p:spTree>
    <p:extLst>
      <p:ext uri="{BB962C8B-B14F-4D97-AF65-F5344CB8AC3E}">
        <p14:creationId xmlns:p14="http://schemas.microsoft.com/office/powerpoint/2010/main" val="918063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SAT </a:t>
            </a:r>
            <a:r>
              <a:rPr lang="en-US" b="1" dirty="0" err="1" smtClean="0">
                <a:solidFill>
                  <a:srgbClr val="FF0000"/>
                </a:solidFill>
              </a:rPr>
              <a:t>calc</a:t>
            </a:r>
            <a:r>
              <a:rPr lang="en-US" b="1" dirty="0" smtClean="0">
                <a:solidFill>
                  <a:srgbClr val="FF0000"/>
                </a:solidFill>
              </a:rPr>
              <a:t> allowed</a:t>
            </a:r>
            <a:r>
              <a:rPr lang="en-US" dirty="0" smtClean="0"/>
              <a:t/>
            </a:r>
            <a:br>
              <a:rPr lang="en-US" dirty="0" smtClean="0"/>
            </a:br>
            <a:r>
              <a:rPr lang="en-US" dirty="0" smtClean="0"/>
              <a:t>Tuesday 10/02</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Last month, Eve worked 180 hours. Her friend, Kara, suggested that this month Eve should work 15% fewer hours than she did last month. If Eve takes Kara’s advice, how many hours will Eve work this month?</a:t>
            </a:r>
          </a:p>
          <a:p>
            <a:pPr marL="514350" indent="-514350">
              <a:buFont typeface="+mj-lt"/>
              <a:buAutoNum type="alphaLcParenR"/>
            </a:pPr>
            <a:r>
              <a:rPr lang="en-US" dirty="0" smtClean="0"/>
              <a:t>27</a:t>
            </a:r>
          </a:p>
          <a:p>
            <a:pPr marL="514350" indent="-514350">
              <a:buFont typeface="+mj-lt"/>
              <a:buAutoNum type="alphaLcParenR"/>
            </a:pPr>
            <a:r>
              <a:rPr lang="en-US" dirty="0" smtClean="0"/>
              <a:t>153</a:t>
            </a:r>
          </a:p>
          <a:p>
            <a:pPr marL="514350" indent="-514350">
              <a:buFont typeface="+mj-lt"/>
              <a:buAutoNum type="alphaLcParenR"/>
            </a:pPr>
            <a:r>
              <a:rPr lang="en-US" dirty="0" smtClean="0"/>
              <a:t>162</a:t>
            </a:r>
          </a:p>
          <a:p>
            <a:pPr marL="514350" indent="-514350">
              <a:buFont typeface="+mj-lt"/>
              <a:buAutoNum type="alphaLcParenR"/>
            </a:pPr>
            <a:r>
              <a:rPr lang="en-US" dirty="0" smtClean="0"/>
              <a:t>165</a:t>
            </a:r>
            <a:endParaRPr lang="en-US" dirty="0"/>
          </a:p>
        </p:txBody>
      </p:sp>
    </p:spTree>
    <p:extLst>
      <p:ext uri="{BB962C8B-B14F-4D97-AF65-F5344CB8AC3E}">
        <p14:creationId xmlns:p14="http://schemas.microsoft.com/office/powerpoint/2010/main" val="74162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SAT </a:t>
            </a:r>
            <a:r>
              <a:rPr lang="en-US" b="1" dirty="0" err="1" smtClean="0">
                <a:solidFill>
                  <a:srgbClr val="FF0000"/>
                </a:solidFill>
              </a:rPr>
              <a:t>calc</a:t>
            </a:r>
            <a:r>
              <a:rPr lang="en-US" b="1" dirty="0" smtClean="0">
                <a:solidFill>
                  <a:srgbClr val="FF0000"/>
                </a:solidFill>
              </a:rPr>
              <a:t> allowed</a:t>
            </a:r>
            <a:r>
              <a:rPr lang="en-US" dirty="0" smtClean="0"/>
              <a:t/>
            </a:r>
            <a:br>
              <a:rPr lang="en-US" dirty="0" smtClean="0"/>
            </a:br>
            <a:r>
              <a:rPr lang="en-US" dirty="0" smtClean="0"/>
              <a:t>Wedne</a:t>
            </a:r>
            <a:r>
              <a:rPr lang="en-US" dirty="0" smtClean="0"/>
              <a:t>sday 10/03</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85000" lnSpcReduction="10000"/>
              </a:bodyPr>
              <a:lstStyle/>
              <a:p>
                <a:pPr marL="0" indent="0">
                  <a:buNone/>
                </a:pPr>
                <a:r>
                  <a:rPr lang="en-US" dirty="0" smtClean="0"/>
                  <a:t>In the system of equations below, </a:t>
                </a:r>
                <a:r>
                  <a:rPr lang="en-US" i="1" dirty="0" smtClean="0"/>
                  <a:t>k</a:t>
                </a:r>
                <a:r>
                  <a:rPr lang="en-US" dirty="0" smtClean="0"/>
                  <a:t> is a constant. What is the y-value of the solution to the system in terms of</a:t>
                </a:r>
                <a:r>
                  <a:rPr lang="en-US" i="1" dirty="0" smtClean="0"/>
                  <a:t> k</a:t>
                </a:r>
                <a:r>
                  <a:rPr lang="en-US" dirty="0" smtClean="0"/>
                  <a:t>?</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5</m:t>
                      </m:r>
                      <m:r>
                        <a:rPr lang="en-US" b="0" i="1" smtClean="0">
                          <a:latin typeface="Cambria Math"/>
                        </a:rPr>
                        <m:t>𝑥</m:t>
                      </m:r>
                      <m:r>
                        <a:rPr lang="en-US" b="0" i="1" smtClean="0">
                          <a:latin typeface="Cambria Math"/>
                        </a:rPr>
                        <m:t>−</m:t>
                      </m:r>
                      <m:r>
                        <a:rPr lang="en-US" b="0" i="1" smtClean="0">
                          <a:latin typeface="Cambria Math"/>
                        </a:rPr>
                        <m:t>𝑦</m:t>
                      </m:r>
                      <m:r>
                        <a:rPr lang="en-US" b="0" i="1" smtClean="0">
                          <a:latin typeface="Cambria Math"/>
                        </a:rPr>
                        <m:t>=</m:t>
                      </m:r>
                      <m:r>
                        <a:rPr lang="en-US" b="0" i="1" smtClean="0">
                          <a:latin typeface="Cambria Math"/>
                        </a:rPr>
                        <m:t>𝑘</m:t>
                      </m:r>
                    </m:oMath>
                  </m:oMathPara>
                </a14:m>
                <a:endParaRPr lang="en-US" b="0" dirty="0" smtClean="0"/>
              </a:p>
              <a:p>
                <a:pPr marL="0" indent="0" defTabSz="741363">
                  <a:buNone/>
                </a:pPr>
                <a:r>
                  <a:rPr lang="en-US" dirty="0" smtClean="0"/>
                  <a:t>			         </a:t>
                </a:r>
                <a14:m>
                  <m:oMath xmlns:m="http://schemas.openxmlformats.org/officeDocument/2006/math">
                    <m:r>
                      <a:rPr lang="en-US" b="0" i="1" smtClean="0">
                        <a:latin typeface="Cambria Math"/>
                      </a:rPr>
                      <m:t>2</m:t>
                    </m:r>
                    <m:r>
                      <a:rPr lang="en-US" b="0" i="1" smtClean="0">
                        <a:latin typeface="Cambria Math"/>
                      </a:rPr>
                      <m:t>𝑥</m:t>
                    </m:r>
                    <m:r>
                      <a:rPr lang="en-US" b="0" i="1" smtClean="0">
                        <a:latin typeface="Cambria Math"/>
                      </a:rPr>
                      <m:t>+3</m:t>
                    </m:r>
                    <m:r>
                      <a:rPr lang="en-US" b="0" i="1" smtClean="0">
                        <a:latin typeface="Cambria Math"/>
                      </a:rPr>
                      <m:t>𝑦</m:t>
                    </m:r>
                    <m:r>
                      <a:rPr lang="en-US" b="0" i="1" smtClean="0">
                        <a:latin typeface="Cambria Math"/>
                      </a:rPr>
                      <m:t>=−1</m:t>
                    </m:r>
                  </m:oMath>
                </a14:m>
                <a:endParaRPr lang="en-US" dirty="0" smtClean="0"/>
              </a:p>
              <a:p>
                <a:pPr marL="514350" indent="-514350" defTabSz="741363">
                  <a:buFont typeface="+mj-lt"/>
                  <a:buAutoNum type="alphaLcParenR"/>
                </a:pPr>
                <a14:m>
                  <m:oMath xmlns:m="http://schemas.openxmlformats.org/officeDocument/2006/math">
                    <m:f>
                      <m:fPr>
                        <m:ctrlPr>
                          <a:rPr lang="en-US" i="1" smtClean="0">
                            <a:latin typeface="Cambria Math"/>
                          </a:rPr>
                        </m:ctrlPr>
                      </m:fPr>
                      <m:num>
                        <m:r>
                          <a:rPr lang="en-US" b="0" i="1" smtClean="0">
                            <a:latin typeface="Cambria Math"/>
                          </a:rPr>
                          <m:t>𝑘</m:t>
                        </m:r>
                        <m:r>
                          <a:rPr lang="en-US" b="0" i="1" smtClean="0">
                            <a:latin typeface="Cambria Math"/>
                          </a:rPr>
                          <m:t>+1</m:t>
                        </m:r>
                      </m:num>
                      <m:den>
                        <m:r>
                          <a:rPr lang="en-US" b="0" i="1" smtClean="0">
                            <a:latin typeface="Cambria Math"/>
                          </a:rPr>
                          <m:t>5</m:t>
                        </m:r>
                      </m:den>
                    </m:f>
                  </m:oMath>
                </a14:m>
                <a:endParaRPr lang="en-US" dirty="0" smtClean="0"/>
              </a:p>
              <a:p>
                <a:pPr marL="514350" indent="-514350" defTabSz="741363">
                  <a:buFont typeface="+mj-lt"/>
                  <a:buAutoNum type="alphaLcParenR"/>
                </a:pPr>
                <a14:m>
                  <m:oMath xmlns:m="http://schemas.openxmlformats.org/officeDocument/2006/math">
                    <m:f>
                      <m:fPr>
                        <m:ctrlPr>
                          <a:rPr lang="en-US" i="1" smtClean="0">
                            <a:latin typeface="Cambria Math"/>
                          </a:rPr>
                        </m:ctrlPr>
                      </m:fPr>
                      <m:num>
                        <m:r>
                          <a:rPr lang="en-US" b="0" i="1" smtClean="0">
                            <a:latin typeface="Cambria Math"/>
                          </a:rPr>
                          <m:t>1−3</m:t>
                        </m:r>
                        <m:r>
                          <a:rPr lang="en-US" b="0" i="1" smtClean="0">
                            <a:latin typeface="Cambria Math"/>
                          </a:rPr>
                          <m:t>𝑘</m:t>
                        </m:r>
                      </m:num>
                      <m:den>
                        <m:r>
                          <a:rPr lang="en-US" b="0" i="1" smtClean="0">
                            <a:latin typeface="Cambria Math"/>
                          </a:rPr>
                          <m:t>17</m:t>
                        </m:r>
                      </m:den>
                    </m:f>
                  </m:oMath>
                </a14:m>
                <a:endParaRPr lang="en-US" dirty="0" smtClean="0"/>
              </a:p>
              <a:p>
                <a:pPr marL="514350" indent="-514350" defTabSz="741363">
                  <a:buFont typeface="+mj-lt"/>
                  <a:buAutoNum type="alphaLcParenR"/>
                </a:pPr>
                <a14:m>
                  <m:oMath xmlns:m="http://schemas.openxmlformats.org/officeDocument/2006/math">
                    <m:f>
                      <m:fPr>
                        <m:ctrlPr>
                          <a:rPr lang="en-US" i="1" smtClean="0">
                            <a:latin typeface="Cambria Math"/>
                          </a:rPr>
                        </m:ctrlPr>
                      </m:fPr>
                      <m:num>
                        <m:r>
                          <a:rPr lang="en-US" b="0" i="1" smtClean="0">
                            <a:latin typeface="Cambria Math"/>
                          </a:rPr>
                          <m:t>3</m:t>
                        </m:r>
                        <m:r>
                          <a:rPr lang="en-US" b="0" i="1" smtClean="0">
                            <a:latin typeface="Cambria Math"/>
                          </a:rPr>
                          <m:t>𝑘</m:t>
                        </m:r>
                        <m:r>
                          <a:rPr lang="en-US" b="0" i="1" smtClean="0">
                            <a:latin typeface="Cambria Math"/>
                          </a:rPr>
                          <m:t>−1</m:t>
                        </m:r>
                      </m:num>
                      <m:den>
                        <m:r>
                          <a:rPr lang="en-US" b="0" i="1" smtClean="0">
                            <a:latin typeface="Cambria Math"/>
                          </a:rPr>
                          <m:t>17</m:t>
                        </m:r>
                      </m:den>
                    </m:f>
                  </m:oMath>
                </a14:m>
                <a:endParaRPr lang="en-US" dirty="0" smtClean="0"/>
              </a:p>
              <a:p>
                <a:pPr marL="514350" indent="-514350" defTabSz="741363">
                  <a:buFont typeface="+mj-lt"/>
                  <a:buAutoNum type="alphaLcParenR"/>
                </a:pPr>
                <a14:m>
                  <m:oMath xmlns:m="http://schemas.openxmlformats.org/officeDocument/2006/math">
                    <m:f>
                      <m:fPr>
                        <m:ctrlPr>
                          <a:rPr lang="en-US" i="1" smtClean="0">
                            <a:latin typeface="Cambria Math"/>
                          </a:rPr>
                        </m:ctrlPr>
                      </m:fPr>
                      <m:num>
                        <m:r>
                          <a:rPr lang="en-US" b="0" i="1" smtClean="0">
                            <a:latin typeface="Cambria Math"/>
                          </a:rPr>
                          <m:t>−2</m:t>
                        </m:r>
                        <m:r>
                          <a:rPr lang="en-US" b="0" i="1" smtClean="0">
                            <a:latin typeface="Cambria Math"/>
                          </a:rPr>
                          <m:t>𝑘</m:t>
                        </m:r>
                        <m:r>
                          <a:rPr lang="en-US" b="0" i="1" smtClean="0">
                            <a:latin typeface="Cambria Math"/>
                          </a:rPr>
                          <m:t>−5</m:t>
                        </m:r>
                      </m:num>
                      <m:den>
                        <m:r>
                          <a:rPr lang="en-US" b="0" i="1" smtClean="0">
                            <a:latin typeface="Cambria Math"/>
                          </a:rPr>
                          <m:t>17</m:t>
                        </m:r>
                      </m:den>
                    </m:f>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333" t="-2022" r="-667"/>
                </a:stretch>
              </a:blipFill>
            </p:spPr>
            <p:txBody>
              <a:bodyPr/>
              <a:lstStyle/>
              <a:p>
                <a:r>
                  <a:rPr lang="en-US">
                    <a:noFill/>
                  </a:rPr>
                  <a:t> </a:t>
                </a:r>
              </a:p>
            </p:txBody>
          </p:sp>
        </mc:Fallback>
      </mc:AlternateContent>
    </p:spTree>
    <p:extLst>
      <p:ext uri="{BB962C8B-B14F-4D97-AF65-F5344CB8AC3E}">
        <p14:creationId xmlns:p14="http://schemas.microsoft.com/office/powerpoint/2010/main" val="3640578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SAT </a:t>
            </a:r>
            <a:r>
              <a:rPr lang="en-US" b="1" dirty="0" err="1" smtClean="0">
                <a:solidFill>
                  <a:srgbClr val="FF0000"/>
                </a:solidFill>
              </a:rPr>
              <a:t>Calc</a:t>
            </a:r>
            <a:r>
              <a:rPr lang="en-US" b="1" dirty="0" smtClean="0">
                <a:solidFill>
                  <a:srgbClr val="FF0000"/>
                </a:solidFill>
              </a:rPr>
              <a:t> Allowed</a:t>
            </a:r>
            <a:r>
              <a:rPr lang="en-US" dirty="0" smtClean="0"/>
              <a:t/>
            </a:r>
            <a:br>
              <a:rPr lang="en-US" dirty="0" smtClean="0"/>
            </a:br>
            <a:r>
              <a:rPr lang="en-US" dirty="0" smtClean="0"/>
              <a:t>Thursday 10/04</a:t>
            </a:r>
            <a:endParaRPr lang="en-US" dirty="0"/>
          </a:p>
        </p:txBody>
      </p:sp>
      <p:sp>
        <p:nvSpPr>
          <p:cNvPr id="3" name="Content Placeholder 2"/>
          <p:cNvSpPr>
            <a:spLocks noGrp="1"/>
          </p:cNvSpPr>
          <p:nvPr>
            <p:ph idx="1"/>
          </p:nvPr>
        </p:nvSpPr>
        <p:spPr/>
        <p:txBody>
          <a:bodyPr/>
          <a:lstStyle/>
          <a:p>
            <a:pPr marL="0" indent="0">
              <a:buNone/>
            </a:pPr>
            <a:r>
              <a:rPr lang="en-US" dirty="0" smtClean="0"/>
              <a:t>On his first 4 history tests, Pete earned scores of 70, 74, 82, and 83. In order to have an average of at least 80, what is the minimum score that Pete must earn on the next test?</a:t>
            </a:r>
            <a:endParaRPr lang="en-US" dirty="0"/>
          </a:p>
        </p:txBody>
      </p:sp>
    </p:spTree>
    <p:extLst>
      <p:ext uri="{BB962C8B-B14F-4D97-AF65-F5344CB8AC3E}">
        <p14:creationId xmlns:p14="http://schemas.microsoft.com/office/powerpoint/2010/main" val="421513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SAT </a:t>
            </a:r>
            <a:r>
              <a:rPr lang="en-US" b="1" dirty="0" err="1" smtClean="0">
                <a:solidFill>
                  <a:srgbClr val="FF0000"/>
                </a:solidFill>
              </a:rPr>
              <a:t>Calc</a:t>
            </a:r>
            <a:r>
              <a:rPr lang="en-US" b="1" dirty="0" smtClean="0">
                <a:solidFill>
                  <a:srgbClr val="FF0000"/>
                </a:solidFill>
              </a:rPr>
              <a:t> Allowed</a:t>
            </a:r>
            <a:br>
              <a:rPr lang="en-US" b="1" dirty="0" smtClean="0">
                <a:solidFill>
                  <a:srgbClr val="FF0000"/>
                </a:solidFill>
              </a:rPr>
            </a:br>
            <a:r>
              <a:rPr lang="en-US" dirty="0" smtClean="0"/>
              <a:t>Bell Work Friday 10/05</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latin typeface="Cambria Math"/>
                            </a:rPr>
                          </m:ctrlPr>
                        </m:mPr>
                        <m:mr>
                          <m:e>
                            <m:r>
                              <m:rPr>
                                <m:brk m:alnAt="7"/>
                              </m:rPr>
                              <a:rPr lang="en-US" sz="2800" b="0" i="1" smtClean="0">
                                <a:latin typeface="Cambria Math"/>
                              </a:rPr>
                              <m:t>−</m:t>
                            </m:r>
                            <m:f>
                              <m:fPr>
                                <m:ctrlPr>
                                  <a:rPr lang="en-US" sz="2800" b="0" i="1" smtClean="0">
                                    <a:latin typeface="Cambria Math"/>
                                  </a:rPr>
                                </m:ctrlPr>
                              </m:fPr>
                              <m:num>
                                <m:r>
                                  <a:rPr lang="en-US" sz="2800" b="0" i="1" smtClean="0">
                                    <a:latin typeface="Cambria Math"/>
                                  </a:rPr>
                                  <m:t>1</m:t>
                                </m:r>
                              </m:num>
                              <m:den>
                                <m:r>
                                  <a:rPr lang="en-US" sz="2800" b="0" i="1" smtClean="0">
                                    <a:latin typeface="Cambria Math"/>
                                  </a:rPr>
                                  <m:t>4</m:t>
                                </m:r>
                              </m:den>
                            </m:f>
                            <m:r>
                              <m:rPr>
                                <m:brk m:alnAt="7"/>
                              </m:rPr>
                              <a:rPr lang="en-US" sz="2800" b="0" i="1" smtClean="0">
                                <a:latin typeface="Cambria Math"/>
                              </a:rPr>
                              <m:t>𝑦</m:t>
                            </m:r>
                            <m:r>
                              <a:rPr lang="en-US" sz="2800" b="0" i="1" smtClean="0">
                                <a:latin typeface="Cambria Math"/>
                              </a:rPr>
                              <m:t>+</m:t>
                            </m:r>
                            <m:f>
                              <m:fPr>
                                <m:ctrlPr>
                                  <a:rPr lang="en-US" sz="2800" b="0" i="1" smtClean="0">
                                    <a:latin typeface="Cambria Math"/>
                                  </a:rPr>
                                </m:ctrlPr>
                              </m:fPr>
                              <m:num>
                                <m:r>
                                  <a:rPr lang="en-US" sz="2800" b="0" i="1" smtClean="0">
                                    <a:latin typeface="Cambria Math"/>
                                  </a:rPr>
                                  <m:t>11</m:t>
                                </m:r>
                              </m:num>
                              <m:den>
                                <m:r>
                                  <a:rPr lang="en-US" sz="2800" b="0" i="1" smtClean="0">
                                    <a:latin typeface="Cambria Math"/>
                                  </a:rPr>
                                  <m:t>24</m:t>
                                </m:r>
                              </m:den>
                            </m:f>
                            <m:r>
                              <m:rPr>
                                <m:brk m:alnAt="7"/>
                              </m:rPr>
                              <a:rPr lang="en-US" sz="2800" b="0" i="1" smtClean="0">
                                <a:latin typeface="Cambria Math"/>
                              </a:rPr>
                              <m:t>=</m:t>
                            </m:r>
                            <m:f>
                              <m:fPr>
                                <m:ctrlPr>
                                  <a:rPr lang="en-US" sz="2800" b="0" i="1" smtClean="0">
                                    <a:latin typeface="Cambria Math"/>
                                  </a:rPr>
                                </m:ctrlPr>
                              </m:fPr>
                              <m:num>
                                <m:r>
                                  <a:rPr lang="en-US" sz="2800" b="0" i="1" smtClean="0">
                                    <a:latin typeface="Cambria Math"/>
                                  </a:rPr>
                                  <m:t>2</m:t>
                                </m:r>
                              </m:num>
                              <m:den>
                                <m:r>
                                  <a:rPr lang="en-US" sz="2800" b="0" i="1" smtClean="0">
                                    <a:latin typeface="Cambria Math"/>
                                  </a:rPr>
                                  <m:t>3</m:t>
                                </m:r>
                              </m:den>
                            </m:f>
                            <m:r>
                              <m:rPr>
                                <m:brk m:alnAt="7"/>
                              </m:rPr>
                              <a:rPr lang="en-US" sz="2800" b="0" i="1" smtClean="0">
                                <a:latin typeface="Cambria Math"/>
                              </a:rPr>
                              <m:t>𝑥</m:t>
                            </m:r>
                          </m:e>
                        </m:mr>
                        <m:mr>
                          <m:e>
                            <m:r>
                              <a:rPr lang="en-US" sz="2800" b="0" i="1" smtClean="0">
                                <a:latin typeface="Cambria Math"/>
                              </a:rPr>
                              <m:t>8</m:t>
                            </m:r>
                            <m:r>
                              <a:rPr lang="en-US" sz="2800" b="0" i="1" smtClean="0">
                                <a:latin typeface="Cambria Math"/>
                              </a:rPr>
                              <m:t>𝑥</m:t>
                            </m:r>
                            <m:r>
                              <a:rPr lang="en-US" sz="2800" b="0" i="1" smtClean="0">
                                <a:latin typeface="Cambria Math"/>
                              </a:rPr>
                              <m:t>+6</m:t>
                            </m:r>
                            <m:r>
                              <a:rPr lang="en-US" sz="2800" b="0" i="1" smtClean="0">
                                <a:latin typeface="Cambria Math"/>
                              </a:rPr>
                              <m:t>𝑦</m:t>
                            </m:r>
                            <m:r>
                              <a:rPr lang="en-US" sz="2800" b="0" i="1" smtClean="0">
                                <a:latin typeface="Cambria Math"/>
                              </a:rPr>
                              <m:t>=1</m:t>
                            </m:r>
                          </m:e>
                        </m:mr>
                      </m:m>
                    </m:oMath>
                  </m:oMathPara>
                </a14:m>
                <a:endParaRPr lang="en-US" sz="2800" dirty="0" smtClean="0"/>
              </a:p>
              <a:p>
                <a:pPr marL="0" indent="0">
                  <a:buNone/>
                </a:pPr>
                <a:r>
                  <a:rPr lang="en-US" sz="2800" dirty="0" smtClean="0"/>
                  <a:t>The lines that correspond to the system of equations above intersect at the point (</a:t>
                </a:r>
                <a:r>
                  <a:rPr lang="en-US" sz="2800" dirty="0" err="1" smtClean="0"/>
                  <a:t>p,q</a:t>
                </a:r>
                <a:r>
                  <a:rPr lang="en-US" sz="2800" dirty="0" smtClean="0"/>
                  <a:t>). What is the value of </a:t>
                </a:r>
                <a14:m>
                  <m:oMath xmlns:m="http://schemas.openxmlformats.org/officeDocument/2006/math">
                    <m:f>
                      <m:fPr>
                        <m:ctrlPr>
                          <a:rPr lang="en-US" sz="2800" i="1" smtClean="0">
                            <a:latin typeface="Cambria Math"/>
                          </a:rPr>
                        </m:ctrlPr>
                      </m:fPr>
                      <m:num>
                        <m:r>
                          <a:rPr lang="en-US" sz="2800" b="0" i="1" smtClean="0">
                            <a:latin typeface="Cambria Math"/>
                          </a:rPr>
                          <m:t>𝑝</m:t>
                        </m:r>
                      </m:num>
                      <m:den>
                        <m:r>
                          <a:rPr lang="en-US" sz="2800" b="0" i="1" smtClean="0">
                            <a:latin typeface="Cambria Math"/>
                          </a:rPr>
                          <m:t>𝑞</m:t>
                        </m:r>
                      </m:den>
                    </m:f>
                  </m:oMath>
                </a14:m>
                <a:r>
                  <a:rPr lang="en-US" sz="2800" dirty="0" smtClean="0"/>
                  <a:t>?</a:t>
                </a:r>
                <a:endParaRPr lang="en-US" sz="28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481"/>
                </a:stretch>
              </a:blipFill>
            </p:spPr>
            <p:txBody>
              <a:bodyPr/>
              <a:lstStyle/>
              <a:p>
                <a:r>
                  <a:rPr lang="en-US">
                    <a:noFill/>
                  </a:rPr>
                  <a:t> </a:t>
                </a:r>
              </a:p>
            </p:txBody>
          </p:sp>
        </mc:Fallback>
      </mc:AlternateContent>
    </p:spTree>
    <p:extLst>
      <p:ext uri="{BB962C8B-B14F-4D97-AF65-F5344CB8AC3E}">
        <p14:creationId xmlns:p14="http://schemas.microsoft.com/office/powerpoint/2010/main" val="2804575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279</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Bell work week 6 Precalc</vt:lpstr>
      <vt:lpstr>SAT Calc allowed  Bell work Monday 10/01</vt:lpstr>
      <vt:lpstr>SAT calc allowed Tuesday 10/02</vt:lpstr>
      <vt:lpstr>SAT calc allowed Wednesday 10/03</vt:lpstr>
      <vt:lpstr>SAT Calc Allowed Thursday 10/04</vt:lpstr>
      <vt:lpstr>SAT Calc Allowed Bell Work Friday 10/05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 work week 6 Precalc</dc:title>
  <dc:creator>USER</dc:creator>
  <cp:lastModifiedBy>USER</cp:lastModifiedBy>
  <cp:revision>3</cp:revision>
  <dcterms:created xsi:type="dcterms:W3CDTF">2018-10-01T09:50:40Z</dcterms:created>
  <dcterms:modified xsi:type="dcterms:W3CDTF">2018-10-01T10:19:49Z</dcterms:modified>
</cp:coreProperties>
</file>