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Reiff" initials="JR"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p:scale>
          <a:sx n="61" d="100"/>
          <a:sy n="61" d="100"/>
        </p:scale>
        <p:origin x="-96"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4/9/2018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4/9/2018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4/9/2018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4/9/2018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4/9/2018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9.xml"/><Relationship Id="rId4" Type="http://schemas.openxmlformats.org/officeDocument/2006/relationships/image" Target="../media/image1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Yogurt" TargetMode="External"/><Relationship Id="rId3" Type="http://schemas.openxmlformats.org/officeDocument/2006/relationships/hyperlink" Target="https://en.wikipedia.org/wiki/Vegetable" TargetMode="External"/><Relationship Id="rId7" Type="http://schemas.openxmlformats.org/officeDocument/2006/relationships/hyperlink" Target="https://en.wikipedia.org/wiki/Milk" TargetMode="External"/><Relationship Id="rId2" Type="http://schemas.openxmlformats.org/officeDocument/2006/relationships/hyperlink" Target="https://en.wikipedia.org/wiki/Cereal" TargetMode="External"/><Relationship Id="rId1" Type="http://schemas.openxmlformats.org/officeDocument/2006/relationships/slideLayout" Target="../slideLayouts/slideLayout3.xml"/><Relationship Id="rId6" Type="http://schemas.openxmlformats.org/officeDocument/2006/relationships/hyperlink" Target="https://en.wikipedia.org/wiki/Dairy_product" TargetMode="External"/><Relationship Id="rId5" Type="http://schemas.openxmlformats.org/officeDocument/2006/relationships/hyperlink" Target="https://en.wikipedia.org/wiki/Protein_(nutrient)" TargetMode="External"/><Relationship Id="rId4" Type="http://schemas.openxmlformats.org/officeDocument/2006/relationships/hyperlink" Target="https://en.wikipedia.org/wiki/Frui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B2E4CA-02BE-412C-A92F-D91133219FCA}"/>
              </a:ext>
            </a:extLst>
          </p:cNvPr>
          <p:cNvSpPr>
            <a:spLocks noGrp="1"/>
          </p:cNvSpPr>
          <p:nvPr>
            <p:ph type="ctrTitle"/>
          </p:nvPr>
        </p:nvSpPr>
        <p:spPr>
          <a:xfrm>
            <a:off x="1087655" y="1098388"/>
            <a:ext cx="10309286" cy="4474639"/>
          </a:xfrm>
        </p:spPr>
        <p:txBody>
          <a:bodyPr/>
          <a:lstStyle/>
          <a:p>
            <a:r>
              <a:rPr lang="en-US" sz="8000" dirty="0"/>
              <a:t>MY Plate </a:t>
            </a:r>
          </a:p>
        </p:txBody>
      </p:sp>
      <p:sp>
        <p:nvSpPr>
          <p:cNvPr id="3" name="Subtitle 2">
            <a:extLst>
              <a:ext uri="{FF2B5EF4-FFF2-40B4-BE49-F238E27FC236}">
                <a16:creationId xmlns:a16="http://schemas.microsoft.com/office/drawing/2014/main" xmlns="" id="{23B25022-0714-497C-A837-4551D71DE7C2}"/>
              </a:ext>
            </a:extLst>
          </p:cNvPr>
          <p:cNvSpPr>
            <a:spLocks noGrp="1"/>
          </p:cNvSpPr>
          <p:nvPr>
            <p:ph type="subTitle" idx="1"/>
          </p:nvPr>
        </p:nvSpPr>
        <p:spPr/>
        <p:txBody>
          <a:bodyPr/>
          <a:lstStyle/>
          <a:p>
            <a:r>
              <a:rPr lang="en-US" dirty="0"/>
              <a:t>By: Ms. Reiff &amp; Mrs. Anderson</a:t>
            </a:r>
          </a:p>
        </p:txBody>
      </p:sp>
    </p:spTree>
    <p:extLst>
      <p:ext uri="{BB962C8B-B14F-4D97-AF65-F5344CB8AC3E}">
        <p14:creationId xmlns:p14="http://schemas.microsoft.com/office/powerpoint/2010/main" val="3338961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1EA8C-D304-423B-9DB0-A1557D944820}"/>
              </a:ext>
            </a:extLst>
          </p:cNvPr>
          <p:cNvSpPr>
            <a:spLocks noGrp="1"/>
          </p:cNvSpPr>
          <p:nvPr>
            <p:ph type="title"/>
          </p:nvPr>
        </p:nvSpPr>
        <p:spPr>
          <a:xfrm>
            <a:off x="1251678" y="382385"/>
            <a:ext cx="10178322" cy="806335"/>
          </a:xfrm>
        </p:spPr>
        <p:txBody>
          <a:bodyPr/>
          <a:lstStyle/>
          <a:p>
            <a:r>
              <a:rPr lang="en-US" dirty="0"/>
              <a:t>EXAMPLES OF FRUITS!</a:t>
            </a:r>
          </a:p>
        </p:txBody>
      </p:sp>
      <p:sp>
        <p:nvSpPr>
          <p:cNvPr id="3" name="Content Placeholder 2">
            <a:extLst>
              <a:ext uri="{FF2B5EF4-FFF2-40B4-BE49-F238E27FC236}">
                <a16:creationId xmlns:a16="http://schemas.microsoft.com/office/drawing/2014/main" xmlns="" id="{EEEDF509-5006-436B-AD43-A9A68C67AA36}"/>
              </a:ext>
            </a:extLst>
          </p:cNvPr>
          <p:cNvSpPr>
            <a:spLocks noGrp="1"/>
          </p:cNvSpPr>
          <p:nvPr>
            <p:ph sz="half" idx="1"/>
          </p:nvPr>
        </p:nvSpPr>
        <p:spPr>
          <a:xfrm>
            <a:off x="1257299" y="1408837"/>
            <a:ext cx="3262449" cy="5066778"/>
          </a:xfrm>
        </p:spPr>
        <p:txBody>
          <a:bodyPr>
            <a:normAutofit fontScale="40000" lnSpcReduction="20000"/>
          </a:bodyPr>
          <a:lstStyle/>
          <a:p>
            <a:pPr marL="0" indent="0">
              <a:buNone/>
            </a:pPr>
            <a:r>
              <a:rPr lang="en-US" sz="5100" b="1" dirty="0">
                <a:solidFill>
                  <a:srgbClr val="0070C0"/>
                </a:solidFill>
                <a:latin typeface="Helvetica Neue"/>
              </a:rPr>
              <a:t>100% Fruit Juices</a:t>
            </a:r>
          </a:p>
          <a:p>
            <a:pPr marL="0" indent="0" fontAlgn="ctr">
              <a:buNone/>
            </a:pPr>
            <a:r>
              <a:rPr lang="en-US" sz="3400" b="1" dirty="0">
                <a:solidFill>
                  <a:srgbClr val="333333"/>
                </a:solidFill>
                <a:latin typeface="Helvetica Neue"/>
              </a:rPr>
              <a:t>apple juice</a:t>
            </a:r>
          </a:p>
          <a:p>
            <a:pPr marL="0" indent="0" fontAlgn="ctr">
              <a:buNone/>
            </a:pPr>
            <a:r>
              <a:rPr lang="en-US" sz="3400" b="1" dirty="0">
                <a:solidFill>
                  <a:srgbClr val="333333"/>
                </a:solidFill>
                <a:latin typeface="Helvetica Neue"/>
              </a:rPr>
              <a:t>cranberry juice</a:t>
            </a:r>
          </a:p>
          <a:p>
            <a:pPr marL="0" indent="0" fontAlgn="ctr">
              <a:buNone/>
            </a:pPr>
            <a:r>
              <a:rPr lang="en-US" sz="3400" b="1" dirty="0">
                <a:solidFill>
                  <a:srgbClr val="333333"/>
                </a:solidFill>
                <a:latin typeface="Helvetica Neue"/>
              </a:rPr>
              <a:t>grape juice</a:t>
            </a:r>
          </a:p>
          <a:p>
            <a:pPr marL="0" indent="0" fontAlgn="ctr">
              <a:buNone/>
            </a:pPr>
            <a:r>
              <a:rPr lang="en-US" sz="3400" b="1" dirty="0">
                <a:solidFill>
                  <a:srgbClr val="333333"/>
                </a:solidFill>
                <a:latin typeface="Helvetica Neue"/>
              </a:rPr>
              <a:t>grapefruit juice</a:t>
            </a:r>
          </a:p>
          <a:p>
            <a:pPr marL="0" indent="0" fontAlgn="ctr">
              <a:buNone/>
            </a:pPr>
            <a:r>
              <a:rPr lang="en-US" sz="3400" b="1" dirty="0">
                <a:solidFill>
                  <a:srgbClr val="333333"/>
                </a:solidFill>
                <a:latin typeface="Helvetica Neue"/>
              </a:rPr>
              <a:t>mango juice</a:t>
            </a:r>
          </a:p>
          <a:p>
            <a:pPr marL="0" indent="0" fontAlgn="ctr">
              <a:buNone/>
            </a:pPr>
            <a:r>
              <a:rPr lang="en-US" sz="3400" b="1" dirty="0">
                <a:solidFill>
                  <a:schemeClr val="tx1"/>
                </a:solidFill>
                <a:latin typeface="Helvetica Neue"/>
              </a:rPr>
              <a:t>orange juice</a:t>
            </a:r>
          </a:p>
          <a:p>
            <a:pPr marL="0" indent="0" fontAlgn="ctr">
              <a:buNone/>
            </a:pPr>
            <a:r>
              <a:rPr lang="en-US" sz="3400" b="1" dirty="0">
                <a:solidFill>
                  <a:srgbClr val="333333"/>
                </a:solidFill>
                <a:latin typeface="Helvetica Neue"/>
              </a:rPr>
              <a:t>papaya juice</a:t>
            </a:r>
          </a:p>
          <a:p>
            <a:pPr marL="0" indent="0" fontAlgn="ctr">
              <a:buNone/>
            </a:pPr>
            <a:r>
              <a:rPr lang="en-US" sz="3400" b="1" dirty="0">
                <a:solidFill>
                  <a:srgbClr val="333333"/>
                </a:solidFill>
                <a:latin typeface="Helvetica Neue"/>
              </a:rPr>
              <a:t>pineapple juice</a:t>
            </a:r>
          </a:p>
          <a:p>
            <a:pPr marL="0" indent="0" fontAlgn="ctr">
              <a:buNone/>
            </a:pPr>
            <a:r>
              <a:rPr lang="en-US" sz="3400" b="1" dirty="0">
                <a:solidFill>
                  <a:srgbClr val="333333"/>
                </a:solidFill>
                <a:latin typeface="Helvetica Neue"/>
              </a:rPr>
              <a:t>pomegranate juice</a:t>
            </a:r>
          </a:p>
          <a:p>
            <a:pPr marL="0" indent="0" fontAlgn="ctr">
              <a:buNone/>
            </a:pPr>
            <a:r>
              <a:rPr lang="en-US" sz="3400" b="1" dirty="0">
                <a:solidFill>
                  <a:srgbClr val="333333"/>
                </a:solidFill>
                <a:latin typeface="Helvetica Neue"/>
              </a:rPr>
              <a:t>prune juice</a:t>
            </a:r>
          </a:p>
          <a:p>
            <a:endParaRPr lang="en-US" dirty="0"/>
          </a:p>
        </p:txBody>
      </p:sp>
      <p:sp>
        <p:nvSpPr>
          <p:cNvPr id="4" name="Content Placeholder 3">
            <a:extLst>
              <a:ext uri="{FF2B5EF4-FFF2-40B4-BE49-F238E27FC236}">
                <a16:creationId xmlns:a16="http://schemas.microsoft.com/office/drawing/2014/main" xmlns="" id="{0808E618-22F7-446D-9F74-059F9C97EEC2}"/>
              </a:ext>
            </a:extLst>
          </p:cNvPr>
          <p:cNvSpPr>
            <a:spLocks noGrp="1"/>
          </p:cNvSpPr>
          <p:nvPr>
            <p:ph sz="half" idx="2"/>
          </p:nvPr>
        </p:nvSpPr>
        <p:spPr>
          <a:xfrm>
            <a:off x="3362507" y="2502770"/>
            <a:ext cx="2978332" cy="3762105"/>
          </a:xfrm>
        </p:spPr>
        <p:txBody>
          <a:bodyPr>
            <a:normAutofit fontScale="40000" lnSpcReduction="20000"/>
          </a:bodyPr>
          <a:lstStyle/>
          <a:p>
            <a:pPr marL="0" indent="0">
              <a:buNone/>
            </a:pPr>
            <a:r>
              <a:rPr lang="en-US" sz="4200" b="1" dirty="0">
                <a:solidFill>
                  <a:srgbClr val="7030A0"/>
                </a:solidFill>
              </a:rPr>
              <a:t>Berries</a:t>
            </a:r>
          </a:p>
          <a:p>
            <a:pPr marL="0" indent="0" fontAlgn="ctr">
              <a:buNone/>
            </a:pPr>
            <a:r>
              <a:rPr lang="en-US" sz="3800" b="1" dirty="0"/>
              <a:t>acai berries</a:t>
            </a:r>
          </a:p>
          <a:p>
            <a:pPr marL="0" indent="0" fontAlgn="ctr">
              <a:buNone/>
            </a:pPr>
            <a:r>
              <a:rPr lang="en-US" sz="3800" b="1" dirty="0"/>
              <a:t>blackberries</a:t>
            </a:r>
          </a:p>
          <a:p>
            <a:pPr marL="0" indent="0" fontAlgn="ctr">
              <a:buNone/>
            </a:pPr>
            <a:r>
              <a:rPr lang="en-US" sz="3800" b="1" dirty="0"/>
              <a:t>blueberries</a:t>
            </a:r>
          </a:p>
          <a:p>
            <a:pPr marL="0" indent="0" fontAlgn="ctr">
              <a:buNone/>
            </a:pPr>
            <a:r>
              <a:rPr lang="en-US" sz="3800" b="1" dirty="0"/>
              <a:t>cranberries</a:t>
            </a:r>
          </a:p>
          <a:p>
            <a:pPr marL="0" indent="0" fontAlgn="ctr">
              <a:buNone/>
            </a:pPr>
            <a:r>
              <a:rPr lang="en-US" sz="3800" b="1" dirty="0"/>
              <a:t>currants</a:t>
            </a:r>
          </a:p>
          <a:p>
            <a:pPr marL="0" indent="0" fontAlgn="ctr">
              <a:buNone/>
            </a:pPr>
            <a:r>
              <a:rPr lang="en-US" sz="3800" b="1" dirty="0"/>
              <a:t>goji berries</a:t>
            </a:r>
          </a:p>
          <a:p>
            <a:pPr marL="0" indent="0" fontAlgn="ctr">
              <a:buNone/>
            </a:pPr>
            <a:r>
              <a:rPr lang="en-US" sz="3800" b="1" dirty="0"/>
              <a:t>huckleberries</a:t>
            </a:r>
          </a:p>
          <a:p>
            <a:pPr marL="0" indent="0" fontAlgn="ctr">
              <a:buNone/>
            </a:pPr>
            <a:r>
              <a:rPr lang="en-US" sz="3800" b="1" dirty="0"/>
              <a:t>lingonberries (cowberries)</a:t>
            </a:r>
          </a:p>
          <a:p>
            <a:pPr marL="0" indent="0" fontAlgn="ctr">
              <a:buNone/>
            </a:pPr>
            <a:r>
              <a:rPr lang="en-US" sz="3800" b="1" dirty="0"/>
              <a:t>mulberries</a:t>
            </a:r>
          </a:p>
          <a:p>
            <a:pPr marL="0" indent="0" fontAlgn="ctr">
              <a:buNone/>
            </a:pPr>
            <a:r>
              <a:rPr lang="en-US" sz="3800" b="1" dirty="0"/>
              <a:t>raspberries</a:t>
            </a:r>
          </a:p>
          <a:p>
            <a:pPr marL="0" indent="0" fontAlgn="ctr">
              <a:buNone/>
            </a:pPr>
            <a:r>
              <a:rPr lang="en-US" sz="3800" b="1" dirty="0"/>
              <a:t>strawberries</a:t>
            </a:r>
          </a:p>
          <a:p>
            <a:endParaRPr lang="en-US" dirty="0"/>
          </a:p>
        </p:txBody>
      </p:sp>
      <p:sp>
        <p:nvSpPr>
          <p:cNvPr id="6" name="TextBox 5">
            <a:extLst>
              <a:ext uri="{FF2B5EF4-FFF2-40B4-BE49-F238E27FC236}">
                <a16:creationId xmlns:a16="http://schemas.microsoft.com/office/drawing/2014/main" xmlns="" id="{6E0FDC5D-FB5A-4A23-B9A1-7850252053BB}"/>
              </a:ext>
            </a:extLst>
          </p:cNvPr>
          <p:cNvSpPr txBox="1"/>
          <p:nvPr/>
        </p:nvSpPr>
        <p:spPr>
          <a:xfrm>
            <a:off x="5012869" y="1408837"/>
            <a:ext cx="2495006" cy="1846659"/>
          </a:xfrm>
          <a:prstGeom prst="rect">
            <a:avLst/>
          </a:prstGeom>
          <a:noFill/>
        </p:spPr>
        <p:txBody>
          <a:bodyPr wrap="square" rtlCol="0">
            <a:spAutoFit/>
          </a:bodyPr>
          <a:lstStyle/>
          <a:p>
            <a:r>
              <a:rPr lang="en-US" sz="2400" b="1" dirty="0">
                <a:solidFill>
                  <a:schemeClr val="tx2">
                    <a:lumMod val="50000"/>
                    <a:lumOff val="50000"/>
                  </a:schemeClr>
                </a:solidFill>
              </a:rPr>
              <a:t>Melons</a:t>
            </a:r>
          </a:p>
          <a:p>
            <a:pPr fontAlgn="ctr"/>
            <a:r>
              <a:rPr lang="en-US" dirty="0"/>
              <a:t>cantaloupe</a:t>
            </a:r>
          </a:p>
          <a:p>
            <a:pPr fontAlgn="ctr"/>
            <a:r>
              <a:rPr lang="en-US" dirty="0"/>
              <a:t>honeydew</a:t>
            </a:r>
          </a:p>
          <a:p>
            <a:pPr fontAlgn="ctr"/>
            <a:r>
              <a:rPr lang="en-US" dirty="0"/>
              <a:t>horned melon (</a:t>
            </a:r>
            <a:r>
              <a:rPr lang="en-US" dirty="0" err="1"/>
              <a:t>kiwano</a:t>
            </a:r>
            <a:r>
              <a:rPr lang="en-US" dirty="0"/>
              <a:t>)</a:t>
            </a:r>
          </a:p>
          <a:p>
            <a:pPr fontAlgn="ctr"/>
            <a:r>
              <a:rPr lang="en-US" dirty="0"/>
              <a:t>watermelon</a:t>
            </a:r>
            <a:br>
              <a:rPr lang="en-US" dirty="0"/>
            </a:br>
            <a:r>
              <a:rPr lang="en-US" dirty="0"/>
              <a:t> </a:t>
            </a:r>
          </a:p>
        </p:txBody>
      </p:sp>
      <p:sp>
        <p:nvSpPr>
          <p:cNvPr id="7" name="TextBox 6">
            <a:extLst>
              <a:ext uri="{FF2B5EF4-FFF2-40B4-BE49-F238E27FC236}">
                <a16:creationId xmlns:a16="http://schemas.microsoft.com/office/drawing/2014/main" xmlns="" id="{65940CC7-80F1-4E25-91DB-24DDE00DD044}"/>
              </a:ext>
            </a:extLst>
          </p:cNvPr>
          <p:cNvSpPr txBox="1"/>
          <p:nvPr/>
        </p:nvSpPr>
        <p:spPr>
          <a:xfrm>
            <a:off x="7782199" y="1648227"/>
            <a:ext cx="2063932" cy="4616648"/>
          </a:xfrm>
          <a:prstGeom prst="rect">
            <a:avLst/>
          </a:prstGeom>
          <a:noFill/>
        </p:spPr>
        <p:txBody>
          <a:bodyPr wrap="square" rtlCol="0">
            <a:spAutoFit/>
          </a:bodyPr>
          <a:lstStyle/>
          <a:p>
            <a:r>
              <a:rPr lang="en-US" sz="2400" b="1" dirty="0">
                <a:solidFill>
                  <a:schemeClr val="accent5">
                    <a:lumMod val="75000"/>
                  </a:schemeClr>
                </a:solidFill>
              </a:rPr>
              <a:t>Other Fruits</a:t>
            </a:r>
          </a:p>
          <a:p>
            <a:r>
              <a:rPr lang="en-US" dirty="0"/>
              <a:t>apples</a:t>
            </a:r>
          </a:p>
          <a:p>
            <a:r>
              <a:rPr lang="en-US" dirty="0"/>
              <a:t>apricots</a:t>
            </a:r>
          </a:p>
          <a:p>
            <a:r>
              <a:rPr lang="en-US" dirty="0"/>
              <a:t>bananas</a:t>
            </a:r>
          </a:p>
          <a:p>
            <a:r>
              <a:rPr lang="en-US" dirty="0"/>
              <a:t>cherries</a:t>
            </a:r>
          </a:p>
          <a:p>
            <a:r>
              <a:rPr lang="en-US" dirty="0"/>
              <a:t>dates</a:t>
            </a:r>
          </a:p>
          <a:p>
            <a:r>
              <a:rPr lang="en-US" dirty="0"/>
              <a:t>figs</a:t>
            </a:r>
          </a:p>
          <a:p>
            <a:r>
              <a:rPr lang="en-US" dirty="0"/>
              <a:t>fruit cocktail</a:t>
            </a:r>
          </a:p>
          <a:p>
            <a:r>
              <a:rPr lang="en-US" dirty="0"/>
              <a:t>grapefruit</a:t>
            </a:r>
          </a:p>
          <a:p>
            <a:r>
              <a:rPr lang="en-US" dirty="0"/>
              <a:t>grapes</a:t>
            </a:r>
          </a:p>
          <a:p>
            <a:r>
              <a:rPr lang="en-US" dirty="0"/>
              <a:t>guava</a:t>
            </a:r>
          </a:p>
          <a:p>
            <a:r>
              <a:rPr lang="en-US" dirty="0"/>
              <a:t>kiwi fruit</a:t>
            </a:r>
          </a:p>
          <a:p>
            <a:r>
              <a:rPr lang="en-US" dirty="0"/>
              <a:t>lemons</a:t>
            </a:r>
          </a:p>
          <a:p>
            <a:r>
              <a:rPr lang="en-US" dirty="0"/>
              <a:t>limes</a:t>
            </a:r>
          </a:p>
          <a:p>
            <a:r>
              <a:rPr lang="en-US" dirty="0"/>
              <a:t>mangoes</a:t>
            </a:r>
          </a:p>
          <a:p>
            <a:r>
              <a:rPr lang="en-US" dirty="0"/>
              <a:t>nectarines</a:t>
            </a:r>
          </a:p>
        </p:txBody>
      </p:sp>
      <p:sp>
        <p:nvSpPr>
          <p:cNvPr id="8" name="TextBox 7">
            <a:extLst>
              <a:ext uri="{FF2B5EF4-FFF2-40B4-BE49-F238E27FC236}">
                <a16:creationId xmlns:a16="http://schemas.microsoft.com/office/drawing/2014/main" xmlns="" id="{94306707-E2D4-4DAC-A7FD-661EC6B55822}"/>
              </a:ext>
            </a:extLst>
          </p:cNvPr>
          <p:cNvSpPr txBox="1"/>
          <p:nvPr/>
        </p:nvSpPr>
        <p:spPr>
          <a:xfrm>
            <a:off x="9326880" y="2106193"/>
            <a:ext cx="2259874" cy="3416320"/>
          </a:xfrm>
          <a:prstGeom prst="rect">
            <a:avLst/>
          </a:prstGeom>
          <a:noFill/>
        </p:spPr>
        <p:txBody>
          <a:bodyPr wrap="square" rtlCol="0">
            <a:spAutoFit/>
          </a:bodyPr>
          <a:lstStyle/>
          <a:p>
            <a:r>
              <a:rPr lang="en-US" dirty="0"/>
              <a:t>oranges</a:t>
            </a:r>
          </a:p>
          <a:p>
            <a:r>
              <a:rPr lang="en-US" dirty="0"/>
              <a:t>papaya</a:t>
            </a:r>
          </a:p>
          <a:p>
            <a:r>
              <a:rPr lang="en-US" dirty="0"/>
              <a:t>peaches</a:t>
            </a:r>
          </a:p>
          <a:p>
            <a:r>
              <a:rPr lang="en-US" dirty="0"/>
              <a:t>pears</a:t>
            </a:r>
          </a:p>
          <a:p>
            <a:r>
              <a:rPr lang="en-US" dirty="0"/>
              <a:t>persimmons</a:t>
            </a:r>
          </a:p>
          <a:p>
            <a:r>
              <a:rPr lang="en-US" dirty="0"/>
              <a:t>pineapple</a:t>
            </a:r>
          </a:p>
          <a:p>
            <a:r>
              <a:rPr lang="en-US" dirty="0"/>
              <a:t>plums</a:t>
            </a:r>
          </a:p>
          <a:p>
            <a:r>
              <a:rPr lang="en-US" dirty="0"/>
              <a:t>pomegranate</a:t>
            </a:r>
          </a:p>
          <a:p>
            <a:r>
              <a:rPr lang="en-US" dirty="0"/>
              <a:t>prunes</a:t>
            </a:r>
          </a:p>
          <a:p>
            <a:r>
              <a:rPr lang="en-US" dirty="0"/>
              <a:t>raisins</a:t>
            </a:r>
          </a:p>
          <a:p>
            <a:r>
              <a:rPr lang="en-US" dirty="0"/>
              <a:t>star fruit</a:t>
            </a:r>
          </a:p>
          <a:p>
            <a:r>
              <a:rPr lang="en-US" dirty="0"/>
              <a:t>tangerines</a:t>
            </a:r>
          </a:p>
        </p:txBody>
      </p:sp>
    </p:spTree>
    <p:extLst>
      <p:ext uri="{BB962C8B-B14F-4D97-AF65-F5344CB8AC3E}">
        <p14:creationId xmlns:p14="http://schemas.microsoft.com/office/powerpoint/2010/main" val="279339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D03519-03B6-45F4-98EB-20E3A0C1C2C2}"/>
              </a:ext>
            </a:extLst>
          </p:cNvPr>
          <p:cNvSpPr>
            <a:spLocks noGrp="1"/>
          </p:cNvSpPr>
          <p:nvPr>
            <p:ph type="title"/>
          </p:nvPr>
        </p:nvSpPr>
        <p:spPr>
          <a:xfrm>
            <a:off x="1067739" y="156658"/>
            <a:ext cx="10178322" cy="1492132"/>
          </a:xfrm>
        </p:spPr>
        <p:txBody>
          <a:bodyPr/>
          <a:lstStyle/>
          <a:p>
            <a:r>
              <a:rPr lang="en-US" dirty="0"/>
              <a:t>EXAMPLES Of Veggies</a:t>
            </a:r>
          </a:p>
        </p:txBody>
      </p:sp>
      <p:sp>
        <p:nvSpPr>
          <p:cNvPr id="3" name="Content Placeholder 2">
            <a:extLst>
              <a:ext uri="{FF2B5EF4-FFF2-40B4-BE49-F238E27FC236}">
                <a16:creationId xmlns:a16="http://schemas.microsoft.com/office/drawing/2014/main" xmlns="" id="{08B45EBB-5029-4EC5-98E4-3587320E91AF}"/>
              </a:ext>
            </a:extLst>
          </p:cNvPr>
          <p:cNvSpPr>
            <a:spLocks noGrp="1"/>
          </p:cNvSpPr>
          <p:nvPr>
            <p:ph sz="half" idx="1"/>
          </p:nvPr>
        </p:nvSpPr>
        <p:spPr>
          <a:xfrm>
            <a:off x="945939" y="927494"/>
            <a:ext cx="2045495" cy="6244047"/>
          </a:xfrm>
        </p:spPr>
        <p:txBody>
          <a:bodyPr>
            <a:normAutofit fontScale="92500" lnSpcReduction="20000"/>
          </a:bodyPr>
          <a:lstStyle/>
          <a:p>
            <a:pPr marL="0" indent="0">
              <a:buNone/>
            </a:pPr>
            <a:r>
              <a:rPr lang="en-US" sz="2200" b="1" dirty="0">
                <a:solidFill>
                  <a:schemeClr val="accent4">
                    <a:lumMod val="75000"/>
                  </a:schemeClr>
                </a:solidFill>
              </a:rPr>
              <a:t>Dark-Green Vegetables</a:t>
            </a:r>
          </a:p>
          <a:p>
            <a:pPr marL="0" indent="0">
              <a:buNone/>
            </a:pPr>
            <a:r>
              <a:rPr lang="en-US" sz="1500" b="1" dirty="0"/>
              <a:t>arugula </a:t>
            </a:r>
          </a:p>
          <a:p>
            <a:pPr marL="0" indent="0">
              <a:buNone/>
            </a:pPr>
            <a:r>
              <a:rPr lang="en-US" sz="1500" b="1" dirty="0" err="1"/>
              <a:t>bok</a:t>
            </a:r>
            <a:r>
              <a:rPr lang="en-US" sz="1500" b="1" dirty="0"/>
              <a:t> choy</a:t>
            </a:r>
          </a:p>
          <a:p>
            <a:pPr marL="0" indent="0">
              <a:buNone/>
            </a:pPr>
            <a:r>
              <a:rPr lang="en-US" sz="1500" b="1" dirty="0"/>
              <a:t>broccoli</a:t>
            </a:r>
          </a:p>
          <a:p>
            <a:pPr marL="0" indent="0">
              <a:buNone/>
            </a:pPr>
            <a:r>
              <a:rPr lang="en-US" sz="1500" b="1" dirty="0"/>
              <a:t>broccolini</a:t>
            </a:r>
          </a:p>
          <a:p>
            <a:pPr marL="0" indent="0">
              <a:buNone/>
            </a:pPr>
            <a:r>
              <a:rPr lang="en-US" sz="1500" b="1" dirty="0"/>
              <a:t>collard greens</a:t>
            </a:r>
          </a:p>
          <a:p>
            <a:pPr marL="0" indent="0">
              <a:buNone/>
            </a:pPr>
            <a:r>
              <a:rPr lang="en-US" sz="1500" b="1" dirty="0"/>
              <a:t>dark-green leafy lettuce</a:t>
            </a:r>
          </a:p>
          <a:p>
            <a:pPr marL="0" indent="0">
              <a:buNone/>
            </a:pPr>
            <a:r>
              <a:rPr lang="en-US" sz="1500" b="1" dirty="0"/>
              <a:t>kale</a:t>
            </a:r>
          </a:p>
          <a:p>
            <a:pPr marL="0" indent="0">
              <a:buNone/>
            </a:pPr>
            <a:r>
              <a:rPr lang="en-US" sz="1500" b="1" dirty="0"/>
              <a:t>mixed greens</a:t>
            </a:r>
          </a:p>
          <a:p>
            <a:pPr marL="0" indent="0">
              <a:buNone/>
            </a:pPr>
            <a:r>
              <a:rPr lang="en-US" sz="1500" b="1" dirty="0"/>
              <a:t>mustard greens</a:t>
            </a:r>
          </a:p>
          <a:p>
            <a:pPr marL="0" indent="0">
              <a:buNone/>
            </a:pPr>
            <a:r>
              <a:rPr lang="en-US" sz="1500" b="1" dirty="0"/>
              <a:t>romaine lettuce</a:t>
            </a:r>
          </a:p>
          <a:p>
            <a:pPr marL="0" indent="0">
              <a:buNone/>
            </a:pPr>
            <a:r>
              <a:rPr lang="en-US" sz="1500" b="1" dirty="0"/>
              <a:t>spinach</a:t>
            </a:r>
          </a:p>
          <a:p>
            <a:pPr marL="0" indent="0">
              <a:buNone/>
            </a:pPr>
            <a:r>
              <a:rPr lang="en-US" sz="1500" b="1" dirty="0"/>
              <a:t>Swiss chard</a:t>
            </a:r>
          </a:p>
          <a:p>
            <a:pPr marL="0" indent="0">
              <a:buNone/>
            </a:pPr>
            <a:r>
              <a:rPr lang="en-US" sz="1500" b="1" dirty="0"/>
              <a:t>turnip greens</a:t>
            </a:r>
          </a:p>
          <a:p>
            <a:pPr marL="0" indent="0">
              <a:buNone/>
            </a:pPr>
            <a:r>
              <a:rPr lang="en-US" sz="1500" b="1" dirty="0"/>
              <a:t>watercress</a:t>
            </a:r>
          </a:p>
        </p:txBody>
      </p:sp>
      <p:sp>
        <p:nvSpPr>
          <p:cNvPr id="4" name="Content Placeholder 3">
            <a:extLst>
              <a:ext uri="{FF2B5EF4-FFF2-40B4-BE49-F238E27FC236}">
                <a16:creationId xmlns:a16="http://schemas.microsoft.com/office/drawing/2014/main" xmlns="" id="{20C5B37F-9119-4C51-AF67-0DD17E8F8044}"/>
              </a:ext>
            </a:extLst>
          </p:cNvPr>
          <p:cNvSpPr>
            <a:spLocks noGrp="1"/>
          </p:cNvSpPr>
          <p:nvPr>
            <p:ph sz="half" idx="2"/>
          </p:nvPr>
        </p:nvSpPr>
        <p:spPr>
          <a:xfrm>
            <a:off x="4710849" y="927494"/>
            <a:ext cx="2770302" cy="5579502"/>
          </a:xfrm>
        </p:spPr>
        <p:txBody>
          <a:bodyPr>
            <a:normAutofit fontScale="92500" lnSpcReduction="20000"/>
          </a:bodyPr>
          <a:lstStyle/>
          <a:p>
            <a:pPr marL="0" indent="0">
              <a:buNone/>
            </a:pPr>
            <a:r>
              <a:rPr lang="en-US" b="1" dirty="0">
                <a:solidFill>
                  <a:srgbClr val="7030A0"/>
                </a:solidFill>
              </a:rPr>
              <a:t>Other Vegetables</a:t>
            </a:r>
          </a:p>
          <a:p>
            <a:pPr marL="0" indent="0">
              <a:buNone/>
            </a:pPr>
            <a:r>
              <a:rPr lang="en-US" dirty="0">
                <a:solidFill>
                  <a:schemeClr val="tx1"/>
                </a:solidFill>
              </a:rPr>
              <a:t>alfalfa sprouts</a:t>
            </a:r>
          </a:p>
          <a:p>
            <a:pPr marL="0" indent="0">
              <a:buNone/>
            </a:pPr>
            <a:r>
              <a:rPr lang="en-US" dirty="0">
                <a:solidFill>
                  <a:schemeClr val="tx1"/>
                </a:solidFill>
              </a:rPr>
              <a:t>artichokes</a:t>
            </a:r>
          </a:p>
          <a:p>
            <a:pPr marL="0" indent="0">
              <a:buNone/>
            </a:pPr>
            <a:r>
              <a:rPr lang="en-US" dirty="0">
                <a:solidFill>
                  <a:schemeClr val="tx1"/>
                </a:solidFill>
              </a:rPr>
              <a:t>asparagus</a:t>
            </a:r>
          </a:p>
          <a:p>
            <a:pPr marL="0" indent="0">
              <a:buNone/>
            </a:pPr>
            <a:r>
              <a:rPr lang="en-US" dirty="0">
                <a:solidFill>
                  <a:schemeClr val="tx1"/>
                </a:solidFill>
              </a:rPr>
              <a:t>avocado</a:t>
            </a:r>
          </a:p>
          <a:p>
            <a:pPr marL="0" indent="0">
              <a:buNone/>
            </a:pPr>
            <a:r>
              <a:rPr lang="en-US" dirty="0">
                <a:solidFill>
                  <a:schemeClr val="tx1"/>
                </a:solidFill>
              </a:rPr>
              <a:t>bamboo shoots</a:t>
            </a:r>
          </a:p>
          <a:p>
            <a:pPr marL="0" indent="0">
              <a:buNone/>
            </a:pPr>
            <a:r>
              <a:rPr lang="en-US" dirty="0">
                <a:solidFill>
                  <a:schemeClr val="tx1"/>
                </a:solidFill>
              </a:rPr>
              <a:t>bean sprouts</a:t>
            </a:r>
          </a:p>
          <a:p>
            <a:pPr marL="0" indent="0">
              <a:buNone/>
            </a:pPr>
            <a:r>
              <a:rPr lang="en-US" dirty="0">
                <a:solidFill>
                  <a:schemeClr val="tx1"/>
                </a:solidFill>
              </a:rPr>
              <a:t>beets</a:t>
            </a:r>
          </a:p>
          <a:p>
            <a:pPr marL="0" indent="0">
              <a:buNone/>
            </a:pPr>
            <a:r>
              <a:rPr lang="en-US" dirty="0">
                <a:solidFill>
                  <a:schemeClr val="tx1"/>
                </a:solidFill>
              </a:rPr>
              <a:t>Brussels sprouts</a:t>
            </a:r>
          </a:p>
          <a:p>
            <a:pPr marL="0" indent="0">
              <a:buNone/>
            </a:pPr>
            <a:r>
              <a:rPr lang="en-US" dirty="0">
                <a:solidFill>
                  <a:schemeClr val="tx1"/>
                </a:solidFill>
              </a:rPr>
              <a:t>cabbage</a:t>
            </a:r>
          </a:p>
          <a:p>
            <a:pPr marL="0" indent="0">
              <a:buNone/>
            </a:pPr>
            <a:r>
              <a:rPr lang="en-US" dirty="0">
                <a:solidFill>
                  <a:schemeClr val="tx1"/>
                </a:solidFill>
              </a:rPr>
              <a:t>cauliflower</a:t>
            </a:r>
          </a:p>
          <a:p>
            <a:pPr marL="0" indent="0">
              <a:buNone/>
            </a:pPr>
            <a:r>
              <a:rPr lang="en-US" dirty="0">
                <a:solidFill>
                  <a:schemeClr val="tx1"/>
                </a:solidFill>
              </a:rPr>
              <a:t>celery</a:t>
            </a:r>
          </a:p>
          <a:p>
            <a:pPr marL="0" indent="0">
              <a:buNone/>
            </a:pPr>
            <a:r>
              <a:rPr lang="en-US" dirty="0">
                <a:solidFill>
                  <a:schemeClr val="tx1"/>
                </a:solidFill>
              </a:rPr>
              <a:t>cucumbers</a:t>
            </a:r>
          </a:p>
          <a:p>
            <a:pPr marL="0" indent="0">
              <a:buNone/>
            </a:pPr>
            <a:r>
              <a:rPr lang="en-US" dirty="0">
                <a:solidFill>
                  <a:schemeClr val="tx1"/>
                </a:solidFill>
              </a:rPr>
              <a:t>eggplant</a:t>
            </a:r>
          </a:p>
          <a:p>
            <a:pPr marL="0" indent="0">
              <a:buNone/>
            </a:pPr>
            <a:r>
              <a:rPr lang="en-US" dirty="0">
                <a:solidFill>
                  <a:schemeClr val="tx1"/>
                </a:solidFill>
              </a:rPr>
              <a:t>garlic</a:t>
            </a:r>
          </a:p>
        </p:txBody>
      </p:sp>
      <p:sp>
        <p:nvSpPr>
          <p:cNvPr id="5" name="TextBox 4">
            <a:extLst>
              <a:ext uri="{FF2B5EF4-FFF2-40B4-BE49-F238E27FC236}">
                <a16:creationId xmlns:a16="http://schemas.microsoft.com/office/drawing/2014/main" xmlns="" id="{A51DD1B4-E5E2-4CE8-86CF-F759FD640492}"/>
              </a:ext>
            </a:extLst>
          </p:cNvPr>
          <p:cNvSpPr txBox="1"/>
          <p:nvPr/>
        </p:nvSpPr>
        <p:spPr>
          <a:xfrm>
            <a:off x="2596356" y="1479582"/>
            <a:ext cx="1907177" cy="5139869"/>
          </a:xfrm>
          <a:prstGeom prst="rect">
            <a:avLst/>
          </a:prstGeom>
          <a:noFill/>
        </p:spPr>
        <p:txBody>
          <a:bodyPr wrap="square" rtlCol="0">
            <a:spAutoFit/>
          </a:bodyPr>
          <a:lstStyle/>
          <a:p>
            <a:r>
              <a:rPr lang="en-US" sz="2000" b="1" dirty="0">
                <a:solidFill>
                  <a:srgbClr val="00B050"/>
                </a:solidFill>
              </a:rPr>
              <a:t>Beans and Peas</a:t>
            </a:r>
            <a:r>
              <a:rPr lang="en-US" dirty="0"/>
              <a:t>*</a:t>
            </a:r>
          </a:p>
          <a:p>
            <a:r>
              <a:rPr lang="en-US" dirty="0"/>
              <a:t>bean burger</a:t>
            </a:r>
          </a:p>
          <a:p>
            <a:r>
              <a:rPr lang="en-US" dirty="0"/>
              <a:t>black beans</a:t>
            </a:r>
          </a:p>
          <a:p>
            <a:r>
              <a:rPr lang="en-US" dirty="0"/>
              <a:t>black-eyed peas</a:t>
            </a:r>
          </a:p>
          <a:p>
            <a:r>
              <a:rPr lang="en-US" dirty="0"/>
              <a:t>chickpeas</a:t>
            </a:r>
          </a:p>
          <a:p>
            <a:r>
              <a:rPr lang="en-US" dirty="0"/>
              <a:t>edamame </a:t>
            </a:r>
          </a:p>
          <a:p>
            <a:r>
              <a:rPr lang="en-US" dirty="0"/>
              <a:t>falafel </a:t>
            </a:r>
          </a:p>
          <a:p>
            <a:r>
              <a:rPr lang="en-US" dirty="0"/>
              <a:t>fava beans </a:t>
            </a:r>
          </a:p>
          <a:p>
            <a:r>
              <a:rPr lang="en-US" dirty="0"/>
              <a:t>hummus </a:t>
            </a:r>
          </a:p>
          <a:p>
            <a:r>
              <a:rPr lang="en-US" dirty="0"/>
              <a:t>kidney beans</a:t>
            </a:r>
          </a:p>
          <a:p>
            <a:r>
              <a:rPr lang="en-US" dirty="0"/>
              <a:t>lentils</a:t>
            </a:r>
          </a:p>
          <a:p>
            <a:r>
              <a:rPr lang="en-US" dirty="0"/>
              <a:t>lima beans</a:t>
            </a:r>
          </a:p>
          <a:p>
            <a:r>
              <a:rPr lang="en-US" dirty="0"/>
              <a:t>navy beans</a:t>
            </a:r>
          </a:p>
          <a:p>
            <a:r>
              <a:rPr lang="en-US" dirty="0"/>
              <a:t>pinto beans</a:t>
            </a:r>
          </a:p>
          <a:p>
            <a:r>
              <a:rPr lang="en-US" dirty="0"/>
              <a:t>soy beans</a:t>
            </a:r>
          </a:p>
          <a:p>
            <a:r>
              <a:rPr lang="en-US" dirty="0"/>
              <a:t>split peas</a:t>
            </a:r>
          </a:p>
          <a:p>
            <a:r>
              <a:rPr lang="en-US" dirty="0"/>
              <a:t>white beans</a:t>
            </a:r>
          </a:p>
        </p:txBody>
      </p:sp>
      <p:sp>
        <p:nvSpPr>
          <p:cNvPr id="6" name="TextBox 5">
            <a:extLst>
              <a:ext uri="{FF2B5EF4-FFF2-40B4-BE49-F238E27FC236}">
                <a16:creationId xmlns:a16="http://schemas.microsoft.com/office/drawing/2014/main" xmlns="" id="{8A9CB9D0-21A0-45F5-8C66-6340C919BF35}"/>
              </a:ext>
            </a:extLst>
          </p:cNvPr>
          <p:cNvSpPr txBox="1"/>
          <p:nvPr/>
        </p:nvSpPr>
        <p:spPr>
          <a:xfrm>
            <a:off x="8642055" y="117693"/>
            <a:ext cx="3166545" cy="6740307"/>
          </a:xfrm>
          <a:prstGeom prst="rect">
            <a:avLst/>
          </a:prstGeom>
          <a:noFill/>
        </p:spPr>
        <p:txBody>
          <a:bodyPr wrap="square" rtlCol="0">
            <a:spAutoFit/>
          </a:bodyPr>
          <a:lstStyle/>
          <a:p>
            <a:r>
              <a:rPr lang="en-US" b="1" dirty="0">
                <a:solidFill>
                  <a:srgbClr val="FF0000"/>
                </a:solidFill>
              </a:rPr>
              <a:t>Red and Orange Vegetables</a:t>
            </a:r>
          </a:p>
          <a:p>
            <a:r>
              <a:rPr lang="en-US" dirty="0"/>
              <a:t>acorn squash</a:t>
            </a:r>
          </a:p>
          <a:p>
            <a:r>
              <a:rPr lang="en-US" dirty="0"/>
              <a:t>bell peppers</a:t>
            </a:r>
          </a:p>
          <a:p>
            <a:r>
              <a:rPr lang="en-US" dirty="0"/>
              <a:t>butternut squash</a:t>
            </a:r>
          </a:p>
          <a:p>
            <a:r>
              <a:rPr lang="en-US" dirty="0"/>
              <a:t>carrots</a:t>
            </a:r>
          </a:p>
          <a:p>
            <a:r>
              <a:rPr lang="en-US" dirty="0" err="1"/>
              <a:t>hubbard</a:t>
            </a:r>
            <a:r>
              <a:rPr lang="en-US" dirty="0"/>
              <a:t> squash</a:t>
            </a:r>
          </a:p>
          <a:p>
            <a:r>
              <a:rPr lang="en-US" dirty="0"/>
              <a:t>pumpkin</a:t>
            </a:r>
          </a:p>
          <a:p>
            <a:r>
              <a:rPr lang="en-US" dirty="0"/>
              <a:t>red chili peppers</a:t>
            </a:r>
          </a:p>
          <a:p>
            <a:r>
              <a:rPr lang="en-US" dirty="0"/>
              <a:t>red peppers, sweet</a:t>
            </a:r>
          </a:p>
          <a:p>
            <a:r>
              <a:rPr lang="en-US" dirty="0"/>
              <a:t>sweet potatoes</a:t>
            </a:r>
          </a:p>
          <a:p>
            <a:r>
              <a:rPr lang="en-US" dirty="0"/>
              <a:t>tomatoes</a:t>
            </a:r>
          </a:p>
          <a:p>
            <a:endParaRPr lang="en-US" dirty="0"/>
          </a:p>
          <a:p>
            <a:r>
              <a:rPr lang="en-US" b="1" dirty="0">
                <a:solidFill>
                  <a:schemeClr val="accent1">
                    <a:lumMod val="50000"/>
                  </a:schemeClr>
                </a:solidFill>
              </a:rPr>
              <a:t> Starchy Vegetables</a:t>
            </a:r>
          </a:p>
          <a:p>
            <a:r>
              <a:rPr lang="en-US" dirty="0"/>
              <a:t>cassava</a:t>
            </a:r>
          </a:p>
          <a:p>
            <a:r>
              <a:rPr lang="en-US" dirty="0"/>
              <a:t>corn</a:t>
            </a:r>
          </a:p>
          <a:p>
            <a:r>
              <a:rPr lang="en-US" dirty="0"/>
              <a:t>green bananas</a:t>
            </a:r>
          </a:p>
          <a:p>
            <a:r>
              <a:rPr lang="en-US" dirty="0"/>
              <a:t>green lima beans</a:t>
            </a:r>
          </a:p>
          <a:p>
            <a:r>
              <a:rPr lang="en-US" dirty="0"/>
              <a:t>green peas</a:t>
            </a:r>
          </a:p>
          <a:p>
            <a:r>
              <a:rPr lang="en-US" dirty="0"/>
              <a:t>parsnips</a:t>
            </a:r>
          </a:p>
          <a:p>
            <a:r>
              <a:rPr lang="en-US" dirty="0"/>
              <a:t>plantains</a:t>
            </a:r>
          </a:p>
          <a:p>
            <a:r>
              <a:rPr lang="en-US" dirty="0"/>
              <a:t>potatoes, white</a:t>
            </a:r>
          </a:p>
          <a:p>
            <a:r>
              <a:rPr lang="en-US" dirty="0"/>
              <a:t>taro</a:t>
            </a:r>
          </a:p>
          <a:p>
            <a:r>
              <a:rPr lang="en-US" dirty="0"/>
              <a:t>water chestnuts</a:t>
            </a:r>
          </a:p>
          <a:p>
            <a:r>
              <a:rPr lang="en-US" dirty="0"/>
              <a:t>yams</a:t>
            </a:r>
          </a:p>
        </p:txBody>
      </p:sp>
      <p:sp>
        <p:nvSpPr>
          <p:cNvPr id="7" name="TextBox 6">
            <a:extLst>
              <a:ext uri="{FF2B5EF4-FFF2-40B4-BE49-F238E27FC236}">
                <a16:creationId xmlns:a16="http://schemas.microsoft.com/office/drawing/2014/main" xmlns="" id="{89E4F0A5-CB85-475C-A2FB-6DC6733031C4}"/>
              </a:ext>
            </a:extLst>
          </p:cNvPr>
          <p:cNvSpPr txBox="1"/>
          <p:nvPr/>
        </p:nvSpPr>
        <p:spPr>
          <a:xfrm>
            <a:off x="6445321" y="1262231"/>
            <a:ext cx="2045535" cy="5909310"/>
          </a:xfrm>
          <a:prstGeom prst="rect">
            <a:avLst/>
          </a:prstGeom>
          <a:noFill/>
        </p:spPr>
        <p:txBody>
          <a:bodyPr wrap="square" rtlCol="0">
            <a:spAutoFit/>
          </a:bodyPr>
          <a:lstStyle/>
          <a:p>
            <a:r>
              <a:rPr lang="en-US" dirty="0"/>
              <a:t>pattypan squash</a:t>
            </a:r>
          </a:p>
          <a:p>
            <a:r>
              <a:rPr lang="en-US" dirty="0"/>
              <a:t>radicchio</a:t>
            </a:r>
          </a:p>
          <a:p>
            <a:r>
              <a:rPr lang="en-US" dirty="0"/>
              <a:t>radishes</a:t>
            </a:r>
          </a:p>
          <a:p>
            <a:r>
              <a:rPr lang="en-US" dirty="0"/>
              <a:t>red cabbage</a:t>
            </a:r>
          </a:p>
          <a:p>
            <a:r>
              <a:rPr lang="en-US" dirty="0"/>
              <a:t>scallions</a:t>
            </a:r>
          </a:p>
          <a:p>
            <a:r>
              <a:rPr lang="en-US" dirty="0"/>
              <a:t>snow peas</a:t>
            </a:r>
          </a:p>
          <a:p>
            <a:r>
              <a:rPr lang="en-US" dirty="0"/>
              <a:t>tomatillos</a:t>
            </a:r>
          </a:p>
          <a:p>
            <a:r>
              <a:rPr lang="en-US" dirty="0"/>
              <a:t>turnips</a:t>
            </a:r>
          </a:p>
          <a:p>
            <a:r>
              <a:rPr lang="en-US" dirty="0"/>
              <a:t>wax beans</a:t>
            </a:r>
          </a:p>
          <a:p>
            <a:r>
              <a:rPr lang="en-US" dirty="0"/>
              <a:t>yellow squash</a:t>
            </a:r>
          </a:p>
          <a:p>
            <a:r>
              <a:rPr lang="en-US" dirty="0"/>
              <a:t>Zucchini</a:t>
            </a:r>
          </a:p>
          <a:p>
            <a:r>
              <a:rPr lang="en-US" dirty="0"/>
              <a:t>green beans</a:t>
            </a:r>
          </a:p>
          <a:p>
            <a:r>
              <a:rPr lang="en-US" dirty="0"/>
              <a:t>green peppers</a:t>
            </a:r>
          </a:p>
          <a:p>
            <a:r>
              <a:rPr lang="en-US" dirty="0"/>
              <a:t>jicama</a:t>
            </a:r>
          </a:p>
          <a:p>
            <a:r>
              <a:rPr lang="en-US" dirty="0"/>
              <a:t>leeks</a:t>
            </a:r>
          </a:p>
          <a:p>
            <a:r>
              <a:rPr lang="en-US" dirty="0"/>
              <a:t>lettuce, iceberg</a:t>
            </a:r>
          </a:p>
          <a:p>
            <a:r>
              <a:rPr lang="en-US" dirty="0"/>
              <a:t>mung bean sprouts</a:t>
            </a:r>
          </a:p>
          <a:p>
            <a:r>
              <a:rPr lang="en-US" dirty="0"/>
              <a:t>mushrooms</a:t>
            </a:r>
          </a:p>
          <a:p>
            <a:r>
              <a:rPr lang="en-US" dirty="0"/>
              <a:t>okra</a:t>
            </a:r>
          </a:p>
          <a:p>
            <a:r>
              <a:rPr lang="en-US" dirty="0"/>
              <a:t>onions</a:t>
            </a:r>
          </a:p>
          <a:p>
            <a:endParaRPr lang="en-US" dirty="0"/>
          </a:p>
        </p:txBody>
      </p:sp>
    </p:spTree>
    <p:extLst>
      <p:ext uri="{BB962C8B-B14F-4D97-AF65-F5344CB8AC3E}">
        <p14:creationId xmlns:p14="http://schemas.microsoft.com/office/powerpoint/2010/main" val="200962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349599-15ED-4A49-A527-BC32A969E4D8}"/>
              </a:ext>
            </a:extLst>
          </p:cNvPr>
          <p:cNvSpPr>
            <a:spLocks noGrp="1"/>
          </p:cNvSpPr>
          <p:nvPr>
            <p:ph type="title"/>
          </p:nvPr>
        </p:nvSpPr>
        <p:spPr/>
        <p:txBody>
          <a:bodyPr/>
          <a:lstStyle/>
          <a:p>
            <a:r>
              <a:rPr lang="en-US" dirty="0"/>
              <a:t>Examples of GRAINS</a:t>
            </a:r>
          </a:p>
        </p:txBody>
      </p:sp>
      <p:sp>
        <p:nvSpPr>
          <p:cNvPr id="3" name="Content Placeholder 2">
            <a:extLst>
              <a:ext uri="{FF2B5EF4-FFF2-40B4-BE49-F238E27FC236}">
                <a16:creationId xmlns:a16="http://schemas.microsoft.com/office/drawing/2014/main" xmlns="" id="{3CA766B7-3257-4D34-8FB5-99180496EA26}"/>
              </a:ext>
            </a:extLst>
          </p:cNvPr>
          <p:cNvSpPr>
            <a:spLocks noGrp="1"/>
          </p:cNvSpPr>
          <p:nvPr>
            <p:ph sz="half" idx="1"/>
          </p:nvPr>
        </p:nvSpPr>
        <p:spPr>
          <a:xfrm>
            <a:off x="1121729" y="1225689"/>
            <a:ext cx="3014254" cy="4533899"/>
          </a:xfrm>
        </p:spPr>
        <p:txBody>
          <a:bodyPr>
            <a:normAutofit fontScale="85000" lnSpcReduction="10000"/>
          </a:bodyPr>
          <a:lstStyle/>
          <a:p>
            <a:pPr marL="0" indent="0">
              <a:buNone/>
            </a:pPr>
            <a:r>
              <a:rPr lang="en-US" b="1" dirty="0">
                <a:solidFill>
                  <a:schemeClr val="accent3">
                    <a:lumMod val="75000"/>
                  </a:schemeClr>
                </a:solidFill>
              </a:rPr>
              <a:t>Whole Grains</a:t>
            </a:r>
          </a:p>
          <a:p>
            <a:pPr marL="0" indent="0">
              <a:buNone/>
            </a:pPr>
            <a:r>
              <a:rPr lang="en-US" dirty="0"/>
              <a:t>amaranth</a:t>
            </a:r>
          </a:p>
          <a:p>
            <a:pPr marL="0" indent="0">
              <a:buNone/>
            </a:pPr>
            <a:r>
              <a:rPr lang="en-US" dirty="0"/>
              <a:t>brown rice</a:t>
            </a:r>
          </a:p>
          <a:p>
            <a:pPr marL="0" indent="0">
              <a:buNone/>
            </a:pPr>
            <a:r>
              <a:rPr lang="en-US" dirty="0"/>
              <a:t>buckwheat</a:t>
            </a:r>
          </a:p>
          <a:p>
            <a:pPr marL="0" indent="0">
              <a:buNone/>
            </a:pPr>
            <a:r>
              <a:rPr lang="en-US" dirty="0"/>
              <a:t>bulgur (cracked wheat)</a:t>
            </a:r>
          </a:p>
          <a:p>
            <a:pPr marL="0" indent="0">
              <a:buNone/>
            </a:pPr>
            <a:r>
              <a:rPr lang="en-US" dirty="0"/>
              <a:t>millet</a:t>
            </a:r>
          </a:p>
          <a:p>
            <a:pPr marL="0" indent="0">
              <a:buNone/>
            </a:pPr>
            <a:r>
              <a:rPr lang="en-US" dirty="0"/>
              <a:t>muesli</a:t>
            </a:r>
          </a:p>
          <a:p>
            <a:pPr marL="0" indent="0">
              <a:buNone/>
            </a:pPr>
            <a:r>
              <a:rPr lang="en-US" dirty="0"/>
              <a:t>oatmeal</a:t>
            </a:r>
          </a:p>
          <a:p>
            <a:pPr marL="0" indent="0">
              <a:buNone/>
            </a:pPr>
            <a:r>
              <a:rPr lang="en-US" dirty="0"/>
              <a:t>popcorn</a:t>
            </a:r>
          </a:p>
          <a:p>
            <a:pPr marL="0" indent="0">
              <a:buNone/>
            </a:pPr>
            <a:r>
              <a:rPr lang="en-US" dirty="0"/>
              <a:t>quinoa</a:t>
            </a:r>
          </a:p>
          <a:p>
            <a:pPr marL="0" indent="0">
              <a:buNone/>
            </a:pPr>
            <a:r>
              <a:rPr lang="en-US" dirty="0"/>
              <a:t>rolled oats</a:t>
            </a:r>
          </a:p>
          <a:p>
            <a:pPr marL="0" indent="0">
              <a:buNone/>
            </a:pPr>
            <a:r>
              <a:rPr lang="en-US" dirty="0"/>
              <a:t>sorghum</a:t>
            </a:r>
          </a:p>
          <a:p>
            <a:pPr marL="0" indent="0">
              <a:buNone/>
            </a:pPr>
            <a:r>
              <a:rPr lang="en-US" dirty="0"/>
              <a:t>spelt</a:t>
            </a:r>
          </a:p>
          <a:p>
            <a:pPr marL="0" indent="0">
              <a:buNone/>
            </a:pPr>
            <a:endParaRPr lang="en-US" dirty="0"/>
          </a:p>
        </p:txBody>
      </p:sp>
      <p:sp>
        <p:nvSpPr>
          <p:cNvPr id="4" name="Content Placeholder 3">
            <a:extLst>
              <a:ext uri="{FF2B5EF4-FFF2-40B4-BE49-F238E27FC236}">
                <a16:creationId xmlns:a16="http://schemas.microsoft.com/office/drawing/2014/main" xmlns="" id="{7DF8D408-49D6-4C40-B58D-6E6B0A880FC9}"/>
              </a:ext>
            </a:extLst>
          </p:cNvPr>
          <p:cNvSpPr>
            <a:spLocks noGrp="1"/>
          </p:cNvSpPr>
          <p:nvPr>
            <p:ph sz="half" idx="2"/>
          </p:nvPr>
        </p:nvSpPr>
        <p:spPr>
          <a:xfrm>
            <a:off x="3553098" y="1371601"/>
            <a:ext cx="2690948" cy="5239294"/>
          </a:xfrm>
        </p:spPr>
        <p:txBody>
          <a:bodyPr>
            <a:normAutofit fontScale="85000" lnSpcReduction="10000"/>
          </a:bodyPr>
          <a:lstStyle/>
          <a:p>
            <a:pPr marL="0" indent="0">
              <a:buNone/>
            </a:pPr>
            <a:r>
              <a:rPr lang="en-US" dirty="0"/>
              <a:t>whole grain barley</a:t>
            </a:r>
          </a:p>
          <a:p>
            <a:pPr marL="0" indent="0">
              <a:buNone/>
            </a:pPr>
            <a:r>
              <a:rPr lang="en-US" dirty="0"/>
              <a:t>whole grain cornmeal</a:t>
            </a:r>
          </a:p>
          <a:p>
            <a:pPr marL="0" indent="0">
              <a:buNone/>
            </a:pPr>
            <a:r>
              <a:rPr lang="en-US" dirty="0"/>
              <a:t>whole grain sorghum</a:t>
            </a:r>
          </a:p>
          <a:p>
            <a:pPr marL="0" indent="0">
              <a:buNone/>
            </a:pPr>
            <a:r>
              <a:rPr lang="en-US" dirty="0"/>
              <a:t>whole rye</a:t>
            </a:r>
          </a:p>
          <a:p>
            <a:pPr marL="0" indent="0">
              <a:buNone/>
            </a:pPr>
            <a:r>
              <a:rPr lang="en-US" dirty="0"/>
              <a:t>whole wheat bread</a:t>
            </a:r>
          </a:p>
          <a:p>
            <a:pPr marL="0" indent="0">
              <a:buNone/>
            </a:pPr>
            <a:r>
              <a:rPr lang="en-US" dirty="0"/>
              <a:t>whole wheat cereal flakes</a:t>
            </a:r>
          </a:p>
          <a:p>
            <a:pPr marL="0" indent="0">
              <a:buNone/>
            </a:pPr>
            <a:r>
              <a:rPr lang="en-US" dirty="0"/>
              <a:t>whole wheat crackers</a:t>
            </a:r>
          </a:p>
          <a:p>
            <a:pPr marL="0" indent="0">
              <a:buNone/>
            </a:pPr>
            <a:r>
              <a:rPr lang="en-US" dirty="0"/>
              <a:t>whole wheat pasta</a:t>
            </a:r>
          </a:p>
          <a:p>
            <a:pPr marL="0" indent="0">
              <a:buNone/>
            </a:pPr>
            <a:r>
              <a:rPr lang="en-US" dirty="0"/>
              <a:t>whole wheat sandwich buns</a:t>
            </a:r>
          </a:p>
          <a:p>
            <a:pPr marL="0" indent="0">
              <a:buNone/>
            </a:pPr>
            <a:r>
              <a:rPr lang="en-US" dirty="0"/>
              <a:t>whole wheat tortillas</a:t>
            </a:r>
          </a:p>
          <a:p>
            <a:pPr marL="0" indent="0">
              <a:buNone/>
            </a:pPr>
            <a:r>
              <a:rPr lang="en-US" dirty="0"/>
              <a:t>wild rice</a:t>
            </a:r>
          </a:p>
        </p:txBody>
      </p:sp>
      <p:sp>
        <p:nvSpPr>
          <p:cNvPr id="9" name="TextBox 8">
            <a:extLst>
              <a:ext uri="{FF2B5EF4-FFF2-40B4-BE49-F238E27FC236}">
                <a16:creationId xmlns:a16="http://schemas.microsoft.com/office/drawing/2014/main" xmlns="" id="{85315989-4397-4F3C-948C-EDECB7B88416}"/>
              </a:ext>
            </a:extLst>
          </p:cNvPr>
          <p:cNvSpPr txBox="1"/>
          <p:nvPr/>
        </p:nvSpPr>
        <p:spPr>
          <a:xfrm>
            <a:off x="6244046" y="1225689"/>
            <a:ext cx="2590800" cy="5632311"/>
          </a:xfrm>
          <a:prstGeom prst="rect">
            <a:avLst/>
          </a:prstGeom>
          <a:noFill/>
        </p:spPr>
        <p:txBody>
          <a:bodyPr wrap="square" rtlCol="0">
            <a:spAutoFit/>
          </a:bodyPr>
          <a:lstStyle/>
          <a:p>
            <a:r>
              <a:rPr lang="en-US" b="1" dirty="0">
                <a:solidFill>
                  <a:schemeClr val="accent5">
                    <a:lumMod val="75000"/>
                  </a:schemeClr>
                </a:solidFill>
              </a:rPr>
              <a:t>Refined Grains*</a:t>
            </a:r>
          </a:p>
          <a:p>
            <a:r>
              <a:rPr lang="en-US" dirty="0"/>
              <a:t>bagels</a:t>
            </a:r>
          </a:p>
          <a:p>
            <a:r>
              <a:rPr lang="en-US" dirty="0"/>
              <a:t>biscuits</a:t>
            </a:r>
          </a:p>
          <a:p>
            <a:r>
              <a:rPr lang="en-US" dirty="0"/>
              <a:t>breadcrumbs</a:t>
            </a:r>
          </a:p>
          <a:p>
            <a:r>
              <a:rPr lang="en-US" dirty="0"/>
              <a:t>cakes</a:t>
            </a:r>
          </a:p>
          <a:p>
            <a:r>
              <a:rPr lang="en-US" dirty="0"/>
              <a:t>challah bread</a:t>
            </a:r>
          </a:p>
          <a:p>
            <a:r>
              <a:rPr lang="en-US" dirty="0"/>
              <a:t>cookies</a:t>
            </a:r>
          </a:p>
          <a:p>
            <a:r>
              <a:rPr lang="en-US" dirty="0"/>
              <a:t>corn flakes</a:t>
            </a:r>
          </a:p>
          <a:p>
            <a:r>
              <a:rPr lang="en-US" dirty="0"/>
              <a:t>corn tortillas</a:t>
            </a:r>
          </a:p>
          <a:p>
            <a:r>
              <a:rPr lang="en-US" dirty="0"/>
              <a:t>cornbread</a:t>
            </a:r>
          </a:p>
          <a:p>
            <a:r>
              <a:rPr lang="en-US" dirty="0"/>
              <a:t>couscous</a:t>
            </a:r>
          </a:p>
          <a:p>
            <a:r>
              <a:rPr lang="en-US" dirty="0"/>
              <a:t>crackers, saltine</a:t>
            </a:r>
          </a:p>
          <a:p>
            <a:r>
              <a:rPr lang="en-US" dirty="0"/>
              <a:t>English muffins</a:t>
            </a:r>
          </a:p>
          <a:p>
            <a:r>
              <a:rPr lang="en-US" dirty="0"/>
              <a:t>flour tortilla</a:t>
            </a:r>
          </a:p>
          <a:p>
            <a:r>
              <a:rPr lang="en-US" dirty="0"/>
              <a:t>French bread</a:t>
            </a:r>
          </a:p>
          <a:p>
            <a:r>
              <a:rPr lang="en-US" dirty="0"/>
              <a:t>grits</a:t>
            </a:r>
          </a:p>
          <a:p>
            <a:r>
              <a:rPr lang="en-US" dirty="0"/>
              <a:t>hominy</a:t>
            </a:r>
          </a:p>
          <a:p>
            <a:r>
              <a:rPr lang="en-US" dirty="0"/>
              <a:t>matzo</a:t>
            </a:r>
          </a:p>
          <a:p>
            <a:r>
              <a:rPr lang="en-US" dirty="0"/>
              <a:t>naan</a:t>
            </a:r>
          </a:p>
          <a:p>
            <a:endParaRPr lang="en-US" dirty="0"/>
          </a:p>
        </p:txBody>
      </p:sp>
      <p:sp>
        <p:nvSpPr>
          <p:cNvPr id="10" name="TextBox 9">
            <a:extLst>
              <a:ext uri="{FF2B5EF4-FFF2-40B4-BE49-F238E27FC236}">
                <a16:creationId xmlns:a16="http://schemas.microsoft.com/office/drawing/2014/main" xmlns="" id="{FFFB20EA-C89F-4B3A-9BD4-207E6757F39D}"/>
              </a:ext>
            </a:extLst>
          </p:cNvPr>
          <p:cNvSpPr txBox="1"/>
          <p:nvPr/>
        </p:nvSpPr>
        <p:spPr>
          <a:xfrm>
            <a:off x="8347845" y="1397302"/>
            <a:ext cx="2918370" cy="5078313"/>
          </a:xfrm>
          <a:prstGeom prst="rect">
            <a:avLst/>
          </a:prstGeom>
          <a:noFill/>
        </p:spPr>
        <p:txBody>
          <a:bodyPr wrap="square" rtlCol="0">
            <a:spAutoFit/>
          </a:bodyPr>
          <a:lstStyle/>
          <a:p>
            <a:r>
              <a:rPr lang="en-US" dirty="0"/>
              <a:t>pretzels</a:t>
            </a:r>
          </a:p>
          <a:p>
            <a:r>
              <a:rPr lang="en-US" dirty="0"/>
              <a:t>ramen noodles</a:t>
            </a:r>
          </a:p>
          <a:p>
            <a:r>
              <a:rPr lang="en-US" dirty="0"/>
              <a:t>rice cakes</a:t>
            </a:r>
          </a:p>
          <a:p>
            <a:r>
              <a:rPr lang="en-US" dirty="0"/>
              <a:t>rice paper (spring roll wrappers)</a:t>
            </a:r>
          </a:p>
          <a:p>
            <a:r>
              <a:rPr lang="en-US" dirty="0"/>
              <a:t>rice vermicelli</a:t>
            </a:r>
          </a:p>
          <a:p>
            <a:r>
              <a:rPr lang="en-US" dirty="0"/>
              <a:t>waffles</a:t>
            </a:r>
          </a:p>
          <a:p>
            <a:r>
              <a:rPr lang="en-US" dirty="0"/>
              <a:t>white bread</a:t>
            </a:r>
          </a:p>
          <a:p>
            <a:r>
              <a:rPr lang="en-US" dirty="0"/>
              <a:t>white rice</a:t>
            </a:r>
          </a:p>
          <a:p>
            <a:r>
              <a:rPr lang="en-US" dirty="0"/>
              <a:t>white sandwich buns and rolls</a:t>
            </a:r>
          </a:p>
          <a:p>
            <a:r>
              <a:rPr lang="en-US" dirty="0"/>
              <a:t>noodles</a:t>
            </a:r>
          </a:p>
          <a:p>
            <a:r>
              <a:rPr lang="en-US" dirty="0"/>
              <a:t>pancakes</a:t>
            </a:r>
          </a:p>
          <a:p>
            <a:r>
              <a:rPr lang="en-US" dirty="0"/>
              <a:t>pasta (spaghetti, macaroni)</a:t>
            </a:r>
          </a:p>
          <a:p>
            <a:r>
              <a:rPr lang="en-US" dirty="0"/>
              <a:t>pie/pastry crusts</a:t>
            </a:r>
          </a:p>
          <a:p>
            <a:r>
              <a:rPr lang="en-US" dirty="0"/>
              <a:t>pita bread</a:t>
            </a:r>
          </a:p>
          <a:p>
            <a:r>
              <a:rPr lang="en-US" dirty="0"/>
              <a:t>pizza crust</a:t>
            </a:r>
          </a:p>
          <a:p>
            <a:r>
              <a:rPr lang="en-US" dirty="0"/>
              <a:t>polenta</a:t>
            </a:r>
          </a:p>
        </p:txBody>
      </p:sp>
    </p:spTree>
    <p:extLst>
      <p:ext uri="{BB962C8B-B14F-4D97-AF65-F5344CB8AC3E}">
        <p14:creationId xmlns:p14="http://schemas.microsoft.com/office/powerpoint/2010/main" val="386619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626F1-D010-435E-913A-5E1A5B321137}"/>
              </a:ext>
            </a:extLst>
          </p:cNvPr>
          <p:cNvSpPr>
            <a:spLocks noGrp="1"/>
          </p:cNvSpPr>
          <p:nvPr>
            <p:ph type="title"/>
          </p:nvPr>
        </p:nvSpPr>
        <p:spPr>
          <a:xfrm>
            <a:off x="1031966" y="219895"/>
            <a:ext cx="10150384" cy="1493517"/>
          </a:xfrm>
        </p:spPr>
        <p:txBody>
          <a:bodyPr/>
          <a:lstStyle/>
          <a:p>
            <a:r>
              <a:rPr lang="en-US" dirty="0"/>
              <a:t>Examples of Protein</a:t>
            </a:r>
          </a:p>
        </p:txBody>
      </p:sp>
      <p:sp>
        <p:nvSpPr>
          <p:cNvPr id="3" name="Text Placeholder 2">
            <a:extLst>
              <a:ext uri="{FF2B5EF4-FFF2-40B4-BE49-F238E27FC236}">
                <a16:creationId xmlns:a16="http://schemas.microsoft.com/office/drawing/2014/main" xmlns="" id="{2400C988-2F00-4B0F-957B-F775C5CB26DA}"/>
              </a:ext>
            </a:extLst>
          </p:cNvPr>
          <p:cNvSpPr>
            <a:spLocks noGrp="1"/>
          </p:cNvSpPr>
          <p:nvPr>
            <p:ph type="body" idx="1"/>
          </p:nvPr>
        </p:nvSpPr>
        <p:spPr>
          <a:xfrm>
            <a:off x="1009650" y="497405"/>
            <a:ext cx="2758620" cy="5367818"/>
          </a:xfrm>
        </p:spPr>
        <p:txBody>
          <a:bodyPr/>
          <a:lstStyle/>
          <a:p>
            <a:r>
              <a:rPr lang="en-US" dirty="0"/>
              <a:t>Lean Cuts</a:t>
            </a:r>
          </a:p>
          <a:p>
            <a:r>
              <a:rPr lang="en-US" b="0" dirty="0"/>
              <a:t>beef</a:t>
            </a:r>
          </a:p>
          <a:p>
            <a:r>
              <a:rPr lang="en-US" b="0" dirty="0"/>
              <a:t>ham</a:t>
            </a:r>
          </a:p>
          <a:p>
            <a:r>
              <a:rPr lang="en-US" b="0" dirty="0"/>
              <a:t>lamb</a:t>
            </a:r>
          </a:p>
          <a:p>
            <a:r>
              <a:rPr lang="en-US" b="0" dirty="0"/>
              <a:t>Pork</a:t>
            </a:r>
          </a:p>
          <a:p>
            <a:endParaRPr lang="en-US" dirty="0"/>
          </a:p>
          <a:p>
            <a:r>
              <a:rPr lang="en-US" dirty="0"/>
              <a:t>Lean Ground Meats</a:t>
            </a:r>
          </a:p>
          <a:p>
            <a:r>
              <a:rPr lang="en-US" b="0" dirty="0"/>
              <a:t>beef</a:t>
            </a:r>
          </a:p>
          <a:p>
            <a:r>
              <a:rPr lang="en-US" b="0" dirty="0"/>
              <a:t>pork</a:t>
            </a:r>
          </a:p>
          <a:p>
            <a:r>
              <a:rPr lang="en-US" b="0" dirty="0"/>
              <a:t>sausage (beef, turkey)</a:t>
            </a:r>
          </a:p>
          <a:p>
            <a:endParaRPr lang="en-US" dirty="0"/>
          </a:p>
        </p:txBody>
      </p:sp>
      <p:sp>
        <p:nvSpPr>
          <p:cNvPr id="4" name="Content Placeholder 3">
            <a:extLst>
              <a:ext uri="{FF2B5EF4-FFF2-40B4-BE49-F238E27FC236}">
                <a16:creationId xmlns:a16="http://schemas.microsoft.com/office/drawing/2014/main" xmlns="" id="{2B9EB2EA-ACE0-4D4F-AD89-7060B2F6B065}"/>
              </a:ext>
            </a:extLst>
          </p:cNvPr>
          <p:cNvSpPr>
            <a:spLocks noGrp="1"/>
          </p:cNvSpPr>
          <p:nvPr>
            <p:ph sz="half" idx="2"/>
          </p:nvPr>
        </p:nvSpPr>
        <p:spPr>
          <a:xfrm>
            <a:off x="3438108" y="1104900"/>
            <a:ext cx="1332411" cy="5460275"/>
          </a:xfrm>
        </p:spPr>
        <p:txBody>
          <a:bodyPr>
            <a:normAutofit fontScale="70000" lnSpcReduction="20000"/>
          </a:bodyPr>
          <a:lstStyle/>
          <a:p>
            <a:pPr marL="0" indent="0">
              <a:buNone/>
            </a:pPr>
            <a:r>
              <a:rPr lang="en-US" sz="2600" b="1" dirty="0"/>
              <a:t>Seafood</a:t>
            </a:r>
          </a:p>
          <a:p>
            <a:pPr marL="0" indent="0">
              <a:buNone/>
            </a:pPr>
            <a:r>
              <a:rPr lang="en-US" dirty="0"/>
              <a:t>Finfish</a:t>
            </a:r>
          </a:p>
          <a:p>
            <a:pPr marL="0" indent="0">
              <a:buNone/>
            </a:pPr>
            <a:r>
              <a:rPr lang="en-US" dirty="0"/>
              <a:t>catfish</a:t>
            </a:r>
          </a:p>
          <a:p>
            <a:pPr marL="0" indent="0">
              <a:buNone/>
            </a:pPr>
            <a:r>
              <a:rPr lang="en-US" dirty="0"/>
              <a:t>cod</a:t>
            </a:r>
          </a:p>
          <a:p>
            <a:pPr marL="0" indent="0">
              <a:buNone/>
            </a:pPr>
            <a:r>
              <a:rPr lang="en-US" dirty="0"/>
              <a:t>flounder</a:t>
            </a:r>
          </a:p>
          <a:p>
            <a:pPr marL="0" indent="0">
              <a:buNone/>
            </a:pPr>
            <a:r>
              <a:rPr lang="en-US" dirty="0"/>
              <a:t>haddock</a:t>
            </a:r>
          </a:p>
          <a:p>
            <a:pPr marL="0" indent="0">
              <a:buNone/>
            </a:pPr>
            <a:r>
              <a:rPr lang="en-US" dirty="0"/>
              <a:t>halibut</a:t>
            </a:r>
          </a:p>
          <a:p>
            <a:pPr marL="0" indent="0">
              <a:buNone/>
            </a:pPr>
            <a:r>
              <a:rPr lang="en-US" dirty="0"/>
              <a:t>herring</a:t>
            </a:r>
          </a:p>
          <a:p>
            <a:pPr marL="0" indent="0">
              <a:buNone/>
            </a:pPr>
            <a:r>
              <a:rPr lang="en-US" dirty="0"/>
              <a:t>mackerel</a:t>
            </a:r>
          </a:p>
          <a:p>
            <a:pPr marL="0" indent="0">
              <a:buNone/>
            </a:pPr>
            <a:r>
              <a:rPr lang="en-US" dirty="0"/>
              <a:t>pollock</a:t>
            </a:r>
          </a:p>
          <a:p>
            <a:pPr marL="0" indent="0">
              <a:buNone/>
            </a:pPr>
            <a:r>
              <a:rPr lang="en-US" dirty="0"/>
              <a:t>porgy</a:t>
            </a:r>
          </a:p>
          <a:p>
            <a:pPr marL="0" indent="0">
              <a:buNone/>
            </a:pPr>
            <a:r>
              <a:rPr lang="en-US" dirty="0"/>
              <a:t>salmon</a:t>
            </a:r>
          </a:p>
          <a:p>
            <a:pPr marL="0" indent="0">
              <a:buNone/>
            </a:pPr>
            <a:r>
              <a:rPr lang="en-US" dirty="0"/>
              <a:t>sea bass</a:t>
            </a:r>
          </a:p>
          <a:p>
            <a:pPr marL="0" indent="0">
              <a:buNone/>
            </a:pPr>
            <a:r>
              <a:rPr lang="en-US" dirty="0"/>
              <a:t>snapper</a:t>
            </a:r>
          </a:p>
          <a:p>
            <a:pPr marL="0" indent="0">
              <a:buNone/>
            </a:pPr>
            <a:r>
              <a:rPr lang="en-US" dirty="0"/>
              <a:t>sushi</a:t>
            </a:r>
          </a:p>
          <a:p>
            <a:pPr marL="0" indent="0">
              <a:buNone/>
            </a:pPr>
            <a:r>
              <a:rPr lang="en-US" dirty="0"/>
              <a:t>swordfish</a:t>
            </a:r>
          </a:p>
          <a:p>
            <a:pPr marL="0" indent="0">
              <a:buNone/>
            </a:pPr>
            <a:r>
              <a:rPr lang="en-US" dirty="0"/>
              <a:t>tilapia</a:t>
            </a:r>
          </a:p>
          <a:p>
            <a:pPr marL="0" indent="0">
              <a:buNone/>
            </a:pPr>
            <a:r>
              <a:rPr lang="en-US" dirty="0"/>
              <a:t>trout</a:t>
            </a:r>
          </a:p>
          <a:p>
            <a:pPr marL="0" indent="0">
              <a:buNone/>
            </a:pPr>
            <a:r>
              <a:rPr lang="en-US" dirty="0"/>
              <a:t>tuna</a:t>
            </a:r>
          </a:p>
        </p:txBody>
      </p:sp>
      <p:sp>
        <p:nvSpPr>
          <p:cNvPr id="5" name="Text Placeholder 4">
            <a:extLst>
              <a:ext uri="{FF2B5EF4-FFF2-40B4-BE49-F238E27FC236}">
                <a16:creationId xmlns:a16="http://schemas.microsoft.com/office/drawing/2014/main" xmlns="" id="{3F71FB70-AC3D-4243-BCE1-9CD546203F39}"/>
              </a:ext>
            </a:extLst>
          </p:cNvPr>
          <p:cNvSpPr>
            <a:spLocks noGrp="1"/>
          </p:cNvSpPr>
          <p:nvPr>
            <p:ph type="body" sz="quarter" idx="3"/>
          </p:nvPr>
        </p:nvSpPr>
        <p:spPr>
          <a:xfrm>
            <a:off x="7212806" y="-486642"/>
            <a:ext cx="2464523" cy="2313432"/>
          </a:xfrm>
        </p:spPr>
        <p:txBody>
          <a:bodyPr/>
          <a:lstStyle/>
          <a:p>
            <a:r>
              <a:rPr lang="de-DE" dirty="0"/>
              <a:t>Eggs</a:t>
            </a:r>
          </a:p>
          <a:p>
            <a:r>
              <a:rPr lang="de-DE" dirty="0"/>
              <a:t>chicken eggs</a:t>
            </a:r>
          </a:p>
          <a:p>
            <a:r>
              <a:rPr lang="de-DE" dirty="0"/>
              <a:t>duck eggs</a:t>
            </a:r>
          </a:p>
          <a:p>
            <a:endParaRPr lang="en-US" dirty="0"/>
          </a:p>
        </p:txBody>
      </p:sp>
      <p:sp>
        <p:nvSpPr>
          <p:cNvPr id="6" name="Content Placeholder 5">
            <a:extLst>
              <a:ext uri="{FF2B5EF4-FFF2-40B4-BE49-F238E27FC236}">
                <a16:creationId xmlns:a16="http://schemas.microsoft.com/office/drawing/2014/main" xmlns="" id="{5DF7181B-BB65-45EE-8D15-6BCC81AD7848}"/>
              </a:ext>
            </a:extLst>
          </p:cNvPr>
          <p:cNvSpPr>
            <a:spLocks noGrp="1"/>
          </p:cNvSpPr>
          <p:nvPr>
            <p:ph sz="quarter" idx="4"/>
          </p:nvPr>
        </p:nvSpPr>
        <p:spPr>
          <a:xfrm>
            <a:off x="9666514" y="731519"/>
            <a:ext cx="2121298" cy="5878285"/>
          </a:xfrm>
        </p:spPr>
        <p:txBody>
          <a:bodyPr>
            <a:normAutofit fontScale="70000" lnSpcReduction="20000"/>
          </a:bodyPr>
          <a:lstStyle/>
          <a:p>
            <a:pPr marL="0" indent="0">
              <a:buNone/>
            </a:pPr>
            <a:r>
              <a:rPr lang="en-US" b="1" dirty="0"/>
              <a:t>Lean Luncheon/ Deli Meats</a:t>
            </a:r>
          </a:p>
          <a:p>
            <a:r>
              <a:rPr lang="en-US" dirty="0"/>
              <a:t>beef</a:t>
            </a:r>
          </a:p>
          <a:p>
            <a:r>
              <a:rPr lang="en-US" dirty="0"/>
              <a:t>chicken</a:t>
            </a:r>
          </a:p>
          <a:p>
            <a:r>
              <a:rPr lang="en-US" dirty="0"/>
              <a:t>ham</a:t>
            </a:r>
          </a:p>
          <a:p>
            <a:r>
              <a:rPr lang="en-US" dirty="0"/>
              <a:t>pork</a:t>
            </a:r>
          </a:p>
          <a:p>
            <a:r>
              <a:rPr lang="en-US" dirty="0"/>
              <a:t>turkey</a:t>
            </a:r>
          </a:p>
          <a:p>
            <a:pPr marL="0" indent="0">
              <a:buNone/>
            </a:pPr>
            <a:r>
              <a:rPr lang="en-US" b="1" dirty="0"/>
              <a:t>Game Meats</a:t>
            </a:r>
          </a:p>
          <a:p>
            <a:r>
              <a:rPr lang="en-US" dirty="0"/>
              <a:t>bison</a:t>
            </a:r>
          </a:p>
          <a:p>
            <a:r>
              <a:rPr lang="en-US" dirty="0"/>
              <a:t>rabbit</a:t>
            </a:r>
          </a:p>
          <a:p>
            <a:r>
              <a:rPr lang="en-US" dirty="0"/>
              <a:t>Venison</a:t>
            </a:r>
          </a:p>
          <a:p>
            <a:pPr marL="0" indent="0">
              <a:buNone/>
            </a:pPr>
            <a:r>
              <a:rPr lang="en-US" b="1" dirty="0"/>
              <a:t>Organ Meats</a:t>
            </a:r>
          </a:p>
          <a:p>
            <a:r>
              <a:rPr lang="en-US" dirty="0"/>
              <a:t>giblets</a:t>
            </a:r>
          </a:p>
          <a:p>
            <a:r>
              <a:rPr lang="en-US" dirty="0"/>
              <a:t>liver</a:t>
            </a:r>
          </a:p>
          <a:p>
            <a:pPr marL="0" indent="0">
              <a:buNone/>
            </a:pPr>
            <a:r>
              <a:rPr lang="en-US" b="1" dirty="0"/>
              <a:t>Poultry</a:t>
            </a:r>
          </a:p>
          <a:p>
            <a:r>
              <a:rPr lang="en-US" dirty="0"/>
              <a:t>chicken</a:t>
            </a:r>
          </a:p>
          <a:p>
            <a:r>
              <a:rPr lang="en-US" dirty="0"/>
              <a:t>duck</a:t>
            </a:r>
          </a:p>
          <a:p>
            <a:r>
              <a:rPr lang="en-US" dirty="0"/>
              <a:t>goose</a:t>
            </a:r>
          </a:p>
          <a:p>
            <a:r>
              <a:rPr lang="en-US" dirty="0"/>
              <a:t>turkey</a:t>
            </a:r>
          </a:p>
        </p:txBody>
      </p:sp>
      <p:sp>
        <p:nvSpPr>
          <p:cNvPr id="7" name="TextBox 6">
            <a:extLst>
              <a:ext uri="{FF2B5EF4-FFF2-40B4-BE49-F238E27FC236}">
                <a16:creationId xmlns:a16="http://schemas.microsoft.com/office/drawing/2014/main" xmlns="" id="{3A13B650-8785-4B83-AA97-5A941FB0C6F6}"/>
              </a:ext>
            </a:extLst>
          </p:cNvPr>
          <p:cNvSpPr txBox="1"/>
          <p:nvPr/>
        </p:nvSpPr>
        <p:spPr>
          <a:xfrm>
            <a:off x="6079928" y="1940167"/>
            <a:ext cx="2121298" cy="4524315"/>
          </a:xfrm>
          <a:prstGeom prst="rect">
            <a:avLst/>
          </a:prstGeom>
          <a:noFill/>
        </p:spPr>
        <p:txBody>
          <a:bodyPr wrap="square" rtlCol="0">
            <a:spAutoFit/>
          </a:bodyPr>
          <a:lstStyle/>
          <a:p>
            <a:r>
              <a:rPr lang="en-US" b="1" dirty="0">
                <a:solidFill>
                  <a:schemeClr val="tx2">
                    <a:lumMod val="50000"/>
                    <a:lumOff val="50000"/>
                  </a:schemeClr>
                </a:solidFill>
              </a:rPr>
              <a:t>Nuts and Seeds</a:t>
            </a:r>
          </a:p>
          <a:p>
            <a:r>
              <a:rPr lang="en-US" dirty="0"/>
              <a:t>almonds</a:t>
            </a:r>
          </a:p>
          <a:p>
            <a:r>
              <a:rPr lang="en-US" dirty="0"/>
              <a:t>almond butter</a:t>
            </a:r>
          </a:p>
          <a:p>
            <a:r>
              <a:rPr lang="en-US" dirty="0"/>
              <a:t>cashews</a:t>
            </a:r>
          </a:p>
          <a:p>
            <a:r>
              <a:rPr lang="en-US" dirty="0"/>
              <a:t>chia seeds</a:t>
            </a:r>
          </a:p>
          <a:p>
            <a:r>
              <a:rPr lang="en-US" dirty="0"/>
              <a:t>hazelnuts (filberts)</a:t>
            </a:r>
          </a:p>
          <a:p>
            <a:r>
              <a:rPr lang="en-US" dirty="0"/>
              <a:t>mixed nuts</a:t>
            </a:r>
          </a:p>
          <a:p>
            <a:r>
              <a:rPr lang="en-US" dirty="0"/>
              <a:t>peanuts</a:t>
            </a:r>
          </a:p>
          <a:p>
            <a:r>
              <a:rPr lang="en-US" dirty="0"/>
              <a:t>peanut butter</a:t>
            </a:r>
          </a:p>
          <a:p>
            <a:r>
              <a:rPr lang="en-US" dirty="0"/>
              <a:t>pecans</a:t>
            </a:r>
          </a:p>
          <a:p>
            <a:r>
              <a:rPr lang="en-US" dirty="0"/>
              <a:t>pistachios</a:t>
            </a:r>
          </a:p>
          <a:p>
            <a:r>
              <a:rPr lang="en-US" dirty="0"/>
              <a:t>pumpkin seeds</a:t>
            </a:r>
          </a:p>
          <a:p>
            <a:r>
              <a:rPr lang="en-US" dirty="0"/>
              <a:t>sesame seeds</a:t>
            </a:r>
          </a:p>
          <a:p>
            <a:r>
              <a:rPr lang="en-US" dirty="0"/>
              <a:t>sunflower seeds</a:t>
            </a:r>
          </a:p>
          <a:p>
            <a:r>
              <a:rPr lang="en-US" dirty="0"/>
              <a:t>walnuts</a:t>
            </a:r>
          </a:p>
          <a:p>
            <a:r>
              <a:rPr lang="en-US" dirty="0"/>
              <a:t> </a:t>
            </a:r>
          </a:p>
        </p:txBody>
      </p:sp>
      <p:sp>
        <p:nvSpPr>
          <p:cNvPr id="8" name="TextBox 7">
            <a:extLst>
              <a:ext uri="{FF2B5EF4-FFF2-40B4-BE49-F238E27FC236}">
                <a16:creationId xmlns:a16="http://schemas.microsoft.com/office/drawing/2014/main" xmlns="" id="{7BE69AAA-70B2-4DE4-88F3-D3CDB087B178}"/>
              </a:ext>
            </a:extLst>
          </p:cNvPr>
          <p:cNvSpPr txBox="1"/>
          <p:nvPr/>
        </p:nvSpPr>
        <p:spPr>
          <a:xfrm>
            <a:off x="4830191" y="1241988"/>
            <a:ext cx="1622860" cy="4524315"/>
          </a:xfrm>
          <a:prstGeom prst="rect">
            <a:avLst/>
          </a:prstGeom>
          <a:noFill/>
        </p:spPr>
        <p:txBody>
          <a:bodyPr wrap="square" rtlCol="0">
            <a:spAutoFit/>
          </a:bodyPr>
          <a:lstStyle/>
          <a:p>
            <a:r>
              <a:rPr lang="en-US" b="1" dirty="0"/>
              <a:t>Shellfish</a:t>
            </a:r>
          </a:p>
          <a:p>
            <a:r>
              <a:rPr lang="en-US" dirty="0"/>
              <a:t>clams</a:t>
            </a:r>
          </a:p>
          <a:p>
            <a:r>
              <a:rPr lang="en-US" dirty="0"/>
              <a:t>crab</a:t>
            </a:r>
          </a:p>
          <a:p>
            <a:r>
              <a:rPr lang="en-US" dirty="0"/>
              <a:t>crayfish</a:t>
            </a:r>
          </a:p>
          <a:p>
            <a:r>
              <a:rPr lang="en-US" dirty="0"/>
              <a:t>lobster</a:t>
            </a:r>
          </a:p>
          <a:p>
            <a:r>
              <a:rPr lang="en-US" dirty="0"/>
              <a:t>mussels</a:t>
            </a:r>
          </a:p>
          <a:p>
            <a:r>
              <a:rPr lang="en-US" dirty="0"/>
              <a:t>octopus</a:t>
            </a:r>
          </a:p>
          <a:p>
            <a:r>
              <a:rPr lang="en-US" dirty="0"/>
              <a:t>oysters</a:t>
            </a:r>
          </a:p>
          <a:p>
            <a:r>
              <a:rPr lang="en-US" dirty="0"/>
              <a:t>scallops</a:t>
            </a:r>
          </a:p>
          <a:p>
            <a:r>
              <a:rPr lang="en-US" dirty="0"/>
              <a:t>shrimp</a:t>
            </a:r>
          </a:p>
          <a:p>
            <a:r>
              <a:rPr lang="en-US" dirty="0"/>
              <a:t>squid (calamari)</a:t>
            </a:r>
          </a:p>
          <a:p>
            <a:r>
              <a:rPr lang="en-US" dirty="0"/>
              <a:t>Canned Fish</a:t>
            </a:r>
          </a:p>
          <a:p>
            <a:r>
              <a:rPr lang="en-US" dirty="0"/>
              <a:t>anchovies</a:t>
            </a:r>
          </a:p>
          <a:p>
            <a:r>
              <a:rPr lang="en-US" dirty="0"/>
              <a:t>sardines</a:t>
            </a:r>
          </a:p>
          <a:p>
            <a:r>
              <a:rPr lang="en-US" dirty="0"/>
              <a:t>tuna</a:t>
            </a:r>
          </a:p>
        </p:txBody>
      </p:sp>
    </p:spTree>
    <p:extLst>
      <p:ext uri="{BB962C8B-B14F-4D97-AF65-F5344CB8AC3E}">
        <p14:creationId xmlns:p14="http://schemas.microsoft.com/office/powerpoint/2010/main" val="216869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543D49-C782-4BF5-B06F-A6F429B06C98}"/>
              </a:ext>
            </a:extLst>
          </p:cNvPr>
          <p:cNvSpPr>
            <a:spLocks noGrp="1"/>
          </p:cNvSpPr>
          <p:nvPr>
            <p:ph type="ctrTitle"/>
          </p:nvPr>
        </p:nvSpPr>
        <p:spPr/>
        <p:txBody>
          <a:bodyPr/>
          <a:lstStyle/>
          <a:p>
            <a:r>
              <a:rPr lang="en-US" dirty="0"/>
              <a:t>What ABOUT THE </a:t>
            </a:r>
            <a:r>
              <a:rPr lang="en-US" dirty="0" err="1"/>
              <a:t>DAIry</a:t>
            </a:r>
            <a:r>
              <a:rPr lang="en-US" dirty="0"/>
              <a:t>!?</a:t>
            </a:r>
          </a:p>
        </p:txBody>
      </p:sp>
      <p:sp>
        <p:nvSpPr>
          <p:cNvPr id="3" name="Subtitle 2">
            <a:extLst>
              <a:ext uri="{FF2B5EF4-FFF2-40B4-BE49-F238E27FC236}">
                <a16:creationId xmlns:a16="http://schemas.microsoft.com/office/drawing/2014/main" xmlns="" id="{2A7F5139-200C-4738-A13F-7CF04A7F50EC}"/>
              </a:ext>
            </a:extLst>
          </p:cNvPr>
          <p:cNvSpPr>
            <a:spLocks noGrp="1"/>
          </p:cNvSpPr>
          <p:nvPr>
            <p:ph type="subTitle" idx="1"/>
          </p:nvPr>
        </p:nvSpPr>
        <p:spPr/>
        <p:txBody>
          <a:bodyPr/>
          <a:lstStyle/>
          <a:p>
            <a:r>
              <a:rPr lang="en-US" dirty="0"/>
              <a:t>It’s STILL IMPORTANT! </a:t>
            </a:r>
          </a:p>
        </p:txBody>
      </p:sp>
    </p:spTree>
    <p:extLst>
      <p:ext uri="{BB962C8B-B14F-4D97-AF65-F5344CB8AC3E}">
        <p14:creationId xmlns:p14="http://schemas.microsoft.com/office/powerpoint/2010/main" val="3782624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6AEF6A-D51A-45A1-9A75-2DE52738D739}"/>
              </a:ext>
            </a:extLst>
          </p:cNvPr>
          <p:cNvSpPr>
            <a:spLocks noGrp="1"/>
          </p:cNvSpPr>
          <p:nvPr>
            <p:ph type="title"/>
          </p:nvPr>
        </p:nvSpPr>
        <p:spPr/>
        <p:txBody>
          <a:bodyPr/>
          <a:lstStyle/>
          <a:p>
            <a:r>
              <a:rPr lang="en-US" dirty="0"/>
              <a:t>DAIRY </a:t>
            </a:r>
            <a:r>
              <a:rPr lang="en-US" sz="2800" dirty="0">
                <a:solidFill>
                  <a:schemeClr val="accent5">
                    <a:lumMod val="75000"/>
                  </a:schemeClr>
                </a:solidFill>
              </a:rPr>
              <a:t>(The CUP) </a:t>
            </a:r>
          </a:p>
        </p:txBody>
      </p:sp>
      <p:sp>
        <p:nvSpPr>
          <p:cNvPr id="3" name="Content Placeholder 2">
            <a:extLst>
              <a:ext uri="{FF2B5EF4-FFF2-40B4-BE49-F238E27FC236}">
                <a16:creationId xmlns:a16="http://schemas.microsoft.com/office/drawing/2014/main" xmlns="" id="{E151E39F-FCEE-47E7-A2D6-47F007F37816}"/>
              </a:ext>
            </a:extLst>
          </p:cNvPr>
          <p:cNvSpPr>
            <a:spLocks noGrp="1"/>
          </p:cNvSpPr>
          <p:nvPr>
            <p:ph idx="1"/>
          </p:nvPr>
        </p:nvSpPr>
        <p:spPr>
          <a:xfrm>
            <a:off x="1006839" y="1128451"/>
            <a:ext cx="7954281" cy="5207035"/>
          </a:xfrm>
        </p:spPr>
        <p:txBody>
          <a:bodyPr>
            <a:normAutofit/>
          </a:bodyPr>
          <a:lstStyle/>
          <a:p>
            <a:pPr marL="0" indent="0">
              <a:buNone/>
            </a:pPr>
            <a:endParaRPr lang="en-US" b="1" dirty="0"/>
          </a:p>
          <a:p>
            <a:pPr marL="0" indent="0">
              <a:buNone/>
            </a:pPr>
            <a:r>
              <a:rPr lang="en-US" b="1" dirty="0"/>
              <a:t>What foods are included in the Dairy Group?</a:t>
            </a:r>
          </a:p>
          <a:p>
            <a:r>
              <a:rPr lang="en-US" dirty="0"/>
              <a:t>All fluid milk products and many foods made from milk are considered part of this food group. Most Dairy Group choices should be fat-free or low-fat. Foods made from milk that retain their calcium content are part of the group. Foods made from milk that have little to no calcium, such as cream cheese, cream, and butter, are not. Calcium-fortified soymilk (soy beverage) is also part of the Dairy Group.</a:t>
            </a:r>
          </a:p>
          <a:p>
            <a:endParaRPr lang="en-US" dirty="0"/>
          </a:p>
          <a:p>
            <a:pPr marL="0" indent="0">
              <a:buNone/>
            </a:pPr>
            <a:r>
              <a:rPr lang="en-US" b="1" dirty="0"/>
              <a:t>What counts as a cup in the Dairy Group?</a:t>
            </a:r>
          </a:p>
          <a:p>
            <a:r>
              <a:rPr lang="en-US" dirty="0"/>
              <a:t>In general, 1 cup of milk, yogurt, or soymilk (soy beverage), 1 ½ ounces of natural cheese, or 2 ounces of processed cheese can be considered as 1 cup from the Dairy Group. </a:t>
            </a:r>
          </a:p>
        </p:txBody>
      </p:sp>
      <p:pic>
        <p:nvPicPr>
          <p:cNvPr id="4" name="Picture 3">
            <a:extLst>
              <a:ext uri="{FF2B5EF4-FFF2-40B4-BE49-F238E27FC236}">
                <a16:creationId xmlns:a16="http://schemas.microsoft.com/office/drawing/2014/main" xmlns="" id="{A0A1265F-6215-4166-977E-CC9FF47F8A65}"/>
              </a:ext>
            </a:extLst>
          </p:cNvPr>
          <p:cNvPicPr>
            <a:picLocks noChangeAspect="1"/>
          </p:cNvPicPr>
          <p:nvPr/>
        </p:nvPicPr>
        <p:blipFill>
          <a:blip r:embed="rId2"/>
          <a:stretch>
            <a:fillRect/>
          </a:stretch>
        </p:blipFill>
        <p:spPr>
          <a:xfrm>
            <a:off x="9055915" y="1541417"/>
            <a:ext cx="2374085" cy="4011067"/>
          </a:xfrm>
          <a:prstGeom prst="rect">
            <a:avLst/>
          </a:prstGeom>
        </p:spPr>
      </p:pic>
    </p:spTree>
    <p:extLst>
      <p:ext uri="{BB962C8B-B14F-4D97-AF65-F5344CB8AC3E}">
        <p14:creationId xmlns:p14="http://schemas.microsoft.com/office/powerpoint/2010/main" val="106338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additive="base">
                                        <p:cTn id="41" dur="500" fill="hold"/>
                                        <p:tgtEl>
                                          <p:spTgt spid="4"/>
                                        </p:tgtEl>
                                        <p:attrNameLst>
                                          <p:attrName>ppt_x</p:attrName>
                                        </p:attrNameLst>
                                      </p:cBhvr>
                                      <p:tavLst>
                                        <p:tav tm="0">
                                          <p:val>
                                            <p:strVal val="#ppt_x"/>
                                          </p:val>
                                        </p:tav>
                                        <p:tav tm="100000">
                                          <p:val>
                                            <p:strVal val="#ppt_x"/>
                                          </p:val>
                                        </p:tav>
                                      </p:tavLst>
                                    </p:anim>
                                    <p:anim calcmode="lin" valueType="num">
                                      <p:cBhvr additive="base">
                                        <p:cTn id="4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DC9069-6F3C-4F90-84E4-33786D632FBD}"/>
              </a:ext>
            </a:extLst>
          </p:cNvPr>
          <p:cNvSpPr>
            <a:spLocks noGrp="1"/>
          </p:cNvSpPr>
          <p:nvPr>
            <p:ph type="title"/>
          </p:nvPr>
        </p:nvSpPr>
        <p:spPr>
          <a:xfrm>
            <a:off x="888274" y="382385"/>
            <a:ext cx="10541726" cy="832461"/>
          </a:xfrm>
        </p:spPr>
        <p:txBody>
          <a:bodyPr/>
          <a:lstStyle/>
          <a:p>
            <a:r>
              <a:rPr lang="en-US" dirty="0"/>
              <a:t>Examples of DAIRY </a:t>
            </a:r>
          </a:p>
        </p:txBody>
      </p:sp>
      <p:sp>
        <p:nvSpPr>
          <p:cNvPr id="3" name="Content Placeholder 2">
            <a:extLst>
              <a:ext uri="{FF2B5EF4-FFF2-40B4-BE49-F238E27FC236}">
                <a16:creationId xmlns:a16="http://schemas.microsoft.com/office/drawing/2014/main" xmlns="" id="{C16666D2-D0DF-46E2-9297-78948ECCF225}"/>
              </a:ext>
            </a:extLst>
          </p:cNvPr>
          <p:cNvSpPr>
            <a:spLocks noGrp="1"/>
          </p:cNvSpPr>
          <p:nvPr>
            <p:ph sz="half" idx="1"/>
          </p:nvPr>
        </p:nvSpPr>
        <p:spPr>
          <a:xfrm>
            <a:off x="1031966" y="1306285"/>
            <a:ext cx="2847703" cy="7249886"/>
          </a:xfrm>
        </p:spPr>
        <p:txBody>
          <a:bodyPr>
            <a:normAutofit fontScale="55000" lnSpcReduction="20000"/>
          </a:bodyPr>
          <a:lstStyle/>
          <a:p>
            <a:pPr marL="0" indent="0">
              <a:buNone/>
            </a:pPr>
            <a:r>
              <a:rPr lang="en-US" sz="3300" b="1" dirty="0">
                <a:solidFill>
                  <a:schemeClr val="tx1"/>
                </a:solidFill>
              </a:rPr>
              <a:t>Milk</a:t>
            </a:r>
          </a:p>
          <a:p>
            <a:r>
              <a:rPr lang="en-US" sz="2600" b="1" dirty="0"/>
              <a:t>All Fluid Milk</a:t>
            </a:r>
          </a:p>
          <a:p>
            <a:r>
              <a:rPr lang="en-US" sz="2600" b="1" dirty="0"/>
              <a:t>fat-free (skim) milk</a:t>
            </a:r>
          </a:p>
          <a:p>
            <a:r>
              <a:rPr lang="en-US" sz="2600" b="1" dirty="0"/>
              <a:t>flavored milks</a:t>
            </a:r>
          </a:p>
          <a:p>
            <a:r>
              <a:rPr lang="en-US" sz="2600" b="1" dirty="0"/>
              <a:t>lactose-free milks</a:t>
            </a:r>
          </a:p>
          <a:p>
            <a:r>
              <a:rPr lang="en-US" sz="2600" b="1" dirty="0"/>
              <a:t>low fat (1%) milk</a:t>
            </a:r>
          </a:p>
          <a:p>
            <a:r>
              <a:rPr lang="en-US" sz="2600" b="1" dirty="0"/>
              <a:t>reduced fat (2%) milk</a:t>
            </a:r>
          </a:p>
          <a:p>
            <a:r>
              <a:rPr lang="en-US" sz="2600" b="1" dirty="0"/>
              <a:t>whole milk</a:t>
            </a:r>
          </a:p>
          <a:p>
            <a:pPr marL="0" indent="0">
              <a:buNone/>
            </a:pPr>
            <a:endParaRPr lang="en-US" sz="2600" b="1" dirty="0"/>
          </a:p>
          <a:p>
            <a:pPr marL="0" indent="0">
              <a:buNone/>
            </a:pPr>
            <a:endParaRPr lang="en-US" sz="2600" b="1" dirty="0"/>
          </a:p>
          <a:p>
            <a:pPr marL="0" indent="0">
              <a:buNone/>
            </a:pPr>
            <a:r>
              <a:rPr lang="en-US" sz="3300" b="1" dirty="0"/>
              <a:t>Milk-Based Desserts</a:t>
            </a:r>
          </a:p>
          <a:p>
            <a:r>
              <a:rPr lang="en-US" sz="2600" b="1" dirty="0"/>
              <a:t>frozen yogurt</a:t>
            </a:r>
          </a:p>
          <a:p>
            <a:r>
              <a:rPr lang="en-US" sz="2600" b="1" dirty="0"/>
              <a:t>ice milk</a:t>
            </a:r>
          </a:p>
          <a:p>
            <a:r>
              <a:rPr lang="en-US" sz="2600" b="1" dirty="0"/>
              <a:t>ice cream</a:t>
            </a:r>
          </a:p>
          <a:p>
            <a:r>
              <a:rPr lang="en-US" sz="2600" b="1" dirty="0"/>
              <a:t>lassi</a:t>
            </a:r>
          </a:p>
          <a:p>
            <a:r>
              <a:rPr lang="en-US" sz="2600" b="1" dirty="0"/>
              <a:t>puddings</a:t>
            </a:r>
          </a:p>
          <a:p>
            <a:r>
              <a:rPr lang="en-US" sz="2600" b="1" dirty="0"/>
              <a:t>sherbet</a:t>
            </a:r>
          </a:p>
          <a:p>
            <a:r>
              <a:rPr lang="en-US" sz="2600" b="1" dirty="0"/>
              <a:t>smoothies</a:t>
            </a:r>
          </a:p>
        </p:txBody>
      </p:sp>
      <p:sp>
        <p:nvSpPr>
          <p:cNvPr id="4" name="Content Placeholder 3">
            <a:extLst>
              <a:ext uri="{FF2B5EF4-FFF2-40B4-BE49-F238E27FC236}">
                <a16:creationId xmlns:a16="http://schemas.microsoft.com/office/drawing/2014/main" xmlns="" id="{7C0D0CB5-6343-4321-95C3-816CF0B6CE0F}"/>
              </a:ext>
            </a:extLst>
          </p:cNvPr>
          <p:cNvSpPr>
            <a:spLocks noGrp="1"/>
          </p:cNvSpPr>
          <p:nvPr>
            <p:ph sz="half" idx="2"/>
          </p:nvPr>
        </p:nvSpPr>
        <p:spPr>
          <a:xfrm>
            <a:off x="3572692" y="1214846"/>
            <a:ext cx="2847703" cy="5378334"/>
          </a:xfrm>
        </p:spPr>
        <p:txBody>
          <a:bodyPr>
            <a:normAutofit fontScale="55000" lnSpcReduction="20000"/>
          </a:bodyPr>
          <a:lstStyle/>
          <a:p>
            <a:pPr marL="0" indent="0">
              <a:buNone/>
            </a:pPr>
            <a:r>
              <a:rPr lang="en-US" sz="2300" b="1" dirty="0">
                <a:solidFill>
                  <a:schemeClr val="tx2">
                    <a:lumMod val="50000"/>
                    <a:lumOff val="50000"/>
                  </a:schemeClr>
                </a:solidFill>
              </a:rPr>
              <a:t>Cheese</a:t>
            </a:r>
          </a:p>
          <a:p>
            <a:r>
              <a:rPr lang="en-US" sz="2600" b="1" dirty="0"/>
              <a:t>Hard Natural Cheeses</a:t>
            </a:r>
          </a:p>
          <a:p>
            <a:r>
              <a:rPr lang="en-US" sz="2600" b="1" dirty="0"/>
              <a:t>cheddar</a:t>
            </a:r>
          </a:p>
          <a:p>
            <a:r>
              <a:rPr lang="en-US" sz="2600" b="1" dirty="0"/>
              <a:t>Gouda</a:t>
            </a:r>
          </a:p>
          <a:p>
            <a:r>
              <a:rPr lang="en-US" sz="2600" b="1" dirty="0"/>
              <a:t>mozzarella</a:t>
            </a:r>
          </a:p>
          <a:p>
            <a:r>
              <a:rPr lang="en-US" sz="2600" b="1" dirty="0"/>
              <a:t>muenster</a:t>
            </a:r>
          </a:p>
          <a:p>
            <a:r>
              <a:rPr lang="en-US" sz="2600" b="1" dirty="0"/>
              <a:t>parmesan</a:t>
            </a:r>
          </a:p>
          <a:p>
            <a:r>
              <a:rPr lang="en-US" sz="2600" b="1" dirty="0"/>
              <a:t>provolone</a:t>
            </a:r>
          </a:p>
          <a:p>
            <a:r>
              <a:rPr lang="en-US" sz="2600" b="1" dirty="0"/>
              <a:t>Romano</a:t>
            </a:r>
          </a:p>
          <a:p>
            <a:r>
              <a:rPr lang="en-US" sz="2600" b="1" dirty="0"/>
              <a:t>Swiss</a:t>
            </a:r>
          </a:p>
          <a:p>
            <a:r>
              <a:rPr lang="en-US" sz="2600" b="1" dirty="0"/>
              <a:t>Soft Cheeses</a:t>
            </a:r>
          </a:p>
          <a:p>
            <a:r>
              <a:rPr lang="en-US" sz="2600" b="1" dirty="0"/>
              <a:t>brie</a:t>
            </a:r>
          </a:p>
          <a:p>
            <a:r>
              <a:rPr lang="en-US" sz="2600" b="1" dirty="0"/>
              <a:t>camembert</a:t>
            </a:r>
          </a:p>
          <a:p>
            <a:r>
              <a:rPr lang="en-US" sz="2600" b="1" dirty="0"/>
              <a:t>cottage cheese</a:t>
            </a:r>
          </a:p>
          <a:p>
            <a:r>
              <a:rPr lang="en-US" sz="2600" b="1" dirty="0"/>
              <a:t>feta</a:t>
            </a:r>
          </a:p>
          <a:p>
            <a:r>
              <a:rPr lang="en-US" sz="2600" b="1" dirty="0"/>
              <a:t>ricotta</a:t>
            </a:r>
          </a:p>
          <a:p>
            <a:r>
              <a:rPr lang="en-US" sz="2600" b="1" dirty="0"/>
              <a:t>Processed Cheeses</a:t>
            </a:r>
          </a:p>
          <a:p>
            <a:r>
              <a:rPr lang="en-US" sz="2600" b="1" dirty="0"/>
              <a:t>American</a:t>
            </a:r>
          </a:p>
          <a:p>
            <a:r>
              <a:rPr lang="en-US" sz="2600" b="1" dirty="0"/>
              <a:t>cheese spreads</a:t>
            </a:r>
          </a:p>
        </p:txBody>
      </p:sp>
      <p:sp>
        <p:nvSpPr>
          <p:cNvPr id="5" name="TextBox 4">
            <a:extLst>
              <a:ext uri="{FF2B5EF4-FFF2-40B4-BE49-F238E27FC236}">
                <a16:creationId xmlns:a16="http://schemas.microsoft.com/office/drawing/2014/main" xmlns="" id="{29FB2D94-659D-42A9-8403-C9D64EDF16C2}"/>
              </a:ext>
            </a:extLst>
          </p:cNvPr>
          <p:cNvSpPr txBox="1"/>
          <p:nvPr/>
        </p:nvSpPr>
        <p:spPr>
          <a:xfrm>
            <a:off x="6707777" y="831333"/>
            <a:ext cx="4167051" cy="2062103"/>
          </a:xfrm>
          <a:prstGeom prst="rect">
            <a:avLst/>
          </a:prstGeom>
          <a:noFill/>
        </p:spPr>
        <p:txBody>
          <a:bodyPr wrap="square" rtlCol="0">
            <a:spAutoFit/>
          </a:bodyPr>
          <a:lstStyle/>
          <a:p>
            <a:r>
              <a:rPr lang="en-US" sz="2000" b="1" dirty="0">
                <a:solidFill>
                  <a:schemeClr val="accent5">
                    <a:lumMod val="75000"/>
                  </a:schemeClr>
                </a:solidFill>
              </a:rPr>
              <a:t>Non-Dairy Calcium Alternatives</a:t>
            </a:r>
            <a:r>
              <a:rPr lang="en-US" dirty="0"/>
              <a:t>*</a:t>
            </a:r>
          </a:p>
          <a:p>
            <a:r>
              <a:rPr lang="en-US" dirty="0"/>
              <a:t>almond milk</a:t>
            </a:r>
          </a:p>
          <a:p>
            <a:r>
              <a:rPr lang="en-US" dirty="0"/>
              <a:t>coconut milk</a:t>
            </a:r>
          </a:p>
          <a:p>
            <a:r>
              <a:rPr lang="en-US" dirty="0"/>
              <a:t>rice milk</a:t>
            </a:r>
          </a:p>
          <a:p>
            <a:r>
              <a:rPr lang="en-US" dirty="0"/>
              <a:t>soy milk</a:t>
            </a:r>
          </a:p>
          <a:p>
            <a:endParaRPr lang="en-US" dirty="0"/>
          </a:p>
          <a:p>
            <a:endParaRPr lang="en-US" dirty="0"/>
          </a:p>
        </p:txBody>
      </p:sp>
      <p:sp>
        <p:nvSpPr>
          <p:cNvPr id="6" name="Rectangle 5">
            <a:extLst>
              <a:ext uri="{FF2B5EF4-FFF2-40B4-BE49-F238E27FC236}">
                <a16:creationId xmlns:a16="http://schemas.microsoft.com/office/drawing/2014/main" xmlns="" id="{E4599C80-BF3D-4D85-8488-D6C7565AA1CA}"/>
              </a:ext>
            </a:extLst>
          </p:cNvPr>
          <p:cNvSpPr/>
          <p:nvPr/>
        </p:nvSpPr>
        <p:spPr>
          <a:xfrm>
            <a:off x="5564779" y="2767238"/>
            <a:ext cx="6096000" cy="1508105"/>
          </a:xfrm>
          <a:prstGeom prst="rect">
            <a:avLst/>
          </a:prstGeom>
        </p:spPr>
        <p:txBody>
          <a:bodyPr>
            <a:spAutoFit/>
          </a:bodyPr>
          <a:lstStyle/>
          <a:p>
            <a:r>
              <a:rPr lang="en-US" sz="2000" b="1" dirty="0">
                <a:solidFill>
                  <a:schemeClr val="accent3">
                    <a:lumMod val="50000"/>
                  </a:schemeClr>
                </a:solidFill>
              </a:rPr>
              <a:t>Yogurt</a:t>
            </a:r>
          </a:p>
          <a:p>
            <a:r>
              <a:rPr lang="en-US" dirty="0"/>
              <a:t>all milk-based yogurts (fat-free, low fat, reduced fat, whole milk)</a:t>
            </a:r>
          </a:p>
          <a:p>
            <a:r>
              <a:rPr lang="en-US" dirty="0"/>
              <a:t>almond milk yogurt*</a:t>
            </a:r>
          </a:p>
          <a:p>
            <a:r>
              <a:rPr lang="en-US" dirty="0"/>
              <a:t>coconut milk yogurt*</a:t>
            </a:r>
          </a:p>
          <a:p>
            <a:r>
              <a:rPr lang="en-US" dirty="0"/>
              <a:t>soy milk yogurt*</a:t>
            </a:r>
          </a:p>
        </p:txBody>
      </p:sp>
    </p:spTree>
    <p:extLst>
      <p:ext uri="{BB962C8B-B14F-4D97-AF65-F5344CB8AC3E}">
        <p14:creationId xmlns:p14="http://schemas.microsoft.com/office/powerpoint/2010/main" val="159289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74BD3A9-25D1-4691-BE05-149182EC4C1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10" title="right scallop background shape">
            <a:extLst>
              <a:ext uri="{FF2B5EF4-FFF2-40B4-BE49-F238E27FC236}">
                <a16:creationId xmlns:a16="http://schemas.microsoft.com/office/drawing/2014/main" xmlns="" id="{8D49CF1A-01DD-4115-A6BB-CFA8F704534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3" name="Rectangle 12" title="left edge border">
            <a:extLst>
              <a:ext uri="{FF2B5EF4-FFF2-40B4-BE49-F238E27FC236}">
                <a16:creationId xmlns:a16="http://schemas.microsoft.com/office/drawing/2014/main" xmlns="" id="{5FDAFA16-9D2D-4BEC-89D0-B4EABEE911B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descr="A picture containing yellow, indoor, table, cup&#10;&#10;Description generated with high confidence">
            <a:extLst>
              <a:ext uri="{FF2B5EF4-FFF2-40B4-BE49-F238E27FC236}">
                <a16:creationId xmlns:a16="http://schemas.microsoft.com/office/drawing/2014/main" xmlns="" id="{36FD2CF8-9892-4CA0-A0E5-8F848730480F}"/>
              </a:ext>
            </a:extLst>
          </p:cNvPr>
          <p:cNvPicPr>
            <a:picLocks noChangeAspect="1"/>
          </p:cNvPicPr>
          <p:nvPr/>
        </p:nvPicPr>
        <p:blipFill>
          <a:blip r:embed="rId2"/>
          <a:stretch>
            <a:fillRect/>
          </a:stretch>
        </p:blipFill>
        <p:spPr>
          <a:xfrm>
            <a:off x="8559188" y="484632"/>
            <a:ext cx="2639778" cy="5888736"/>
          </a:xfrm>
          <a:prstGeom prst="rect">
            <a:avLst/>
          </a:prstGeom>
        </p:spPr>
      </p:pic>
      <p:sp>
        <p:nvSpPr>
          <p:cNvPr id="2" name="Title 1">
            <a:extLst>
              <a:ext uri="{FF2B5EF4-FFF2-40B4-BE49-F238E27FC236}">
                <a16:creationId xmlns:a16="http://schemas.microsoft.com/office/drawing/2014/main" xmlns="" id="{1EE2C8C9-66E1-4BA1-80F1-3FAA72117224}"/>
              </a:ext>
            </a:extLst>
          </p:cNvPr>
          <p:cNvSpPr>
            <a:spLocks noGrp="1"/>
          </p:cNvSpPr>
          <p:nvPr>
            <p:ph type="title"/>
          </p:nvPr>
        </p:nvSpPr>
        <p:spPr>
          <a:xfrm>
            <a:off x="754144" y="484631"/>
            <a:ext cx="6247547" cy="1095975"/>
          </a:xfrm>
        </p:spPr>
        <p:txBody>
          <a:bodyPr>
            <a:normAutofit fontScale="90000"/>
          </a:bodyPr>
          <a:lstStyle/>
          <a:p>
            <a:r>
              <a:rPr lang="en-US" sz="3600" dirty="0" err="1"/>
              <a:t>DON’t</a:t>
            </a:r>
            <a:r>
              <a:rPr lang="en-US" sz="3600" dirty="0"/>
              <a:t> FORGET TO STAY AWAY FROM GREASE….But some Oil is OKAY!</a:t>
            </a:r>
            <a:r>
              <a:rPr lang="en-US" sz="2800" dirty="0"/>
              <a:t/>
            </a:r>
            <a:br>
              <a:rPr lang="en-US" sz="2800" dirty="0"/>
            </a:br>
            <a:r>
              <a:rPr lang="en-US" sz="2800" dirty="0"/>
              <a:t> </a:t>
            </a:r>
          </a:p>
        </p:txBody>
      </p:sp>
      <p:sp>
        <p:nvSpPr>
          <p:cNvPr id="3" name="Content Placeholder 2">
            <a:extLst>
              <a:ext uri="{FF2B5EF4-FFF2-40B4-BE49-F238E27FC236}">
                <a16:creationId xmlns:a16="http://schemas.microsoft.com/office/drawing/2014/main" xmlns="" id="{06BECF80-44F3-4133-9710-62BAC841B63E}"/>
              </a:ext>
            </a:extLst>
          </p:cNvPr>
          <p:cNvSpPr>
            <a:spLocks noGrp="1"/>
          </p:cNvSpPr>
          <p:nvPr>
            <p:ph idx="1"/>
          </p:nvPr>
        </p:nvSpPr>
        <p:spPr>
          <a:xfrm>
            <a:off x="424354" y="1953320"/>
            <a:ext cx="6907126" cy="4531965"/>
          </a:xfrm>
        </p:spPr>
        <p:txBody>
          <a:bodyPr>
            <a:normAutofit/>
          </a:bodyPr>
          <a:lstStyle/>
          <a:p>
            <a:pPr marL="0" indent="0">
              <a:lnSpc>
                <a:spcPct val="100000"/>
              </a:lnSpc>
              <a:buNone/>
            </a:pPr>
            <a:endParaRPr lang="en-US" sz="1700" dirty="0">
              <a:solidFill>
                <a:schemeClr val="tx1"/>
              </a:solidFill>
            </a:endParaRPr>
          </a:p>
          <a:p>
            <a:pPr marL="0" indent="0">
              <a:lnSpc>
                <a:spcPct val="100000"/>
              </a:lnSpc>
              <a:buNone/>
            </a:pPr>
            <a:r>
              <a:rPr lang="en-US" b="1" dirty="0">
                <a:solidFill>
                  <a:schemeClr val="tx1"/>
                </a:solidFill>
              </a:rPr>
              <a:t>What are "oils"?</a:t>
            </a:r>
          </a:p>
          <a:p>
            <a:pPr>
              <a:lnSpc>
                <a:spcPct val="100000"/>
              </a:lnSpc>
            </a:pPr>
            <a:r>
              <a:rPr lang="en-US" dirty="0">
                <a:solidFill>
                  <a:schemeClr val="tx1"/>
                </a:solidFill>
              </a:rPr>
              <a:t>Oils are fats that are liquid at room temperature, like the vegetable oils used in cooking. Oils come from many different plants and from fish. Oils are NOT a food group, but they provide essential nutrients. Therefore, oils are included in USDA food patterns.</a:t>
            </a:r>
          </a:p>
          <a:p>
            <a:pPr marL="0" indent="0">
              <a:lnSpc>
                <a:spcPct val="100000"/>
              </a:lnSpc>
              <a:buNone/>
            </a:pPr>
            <a:endParaRPr lang="en-US" dirty="0">
              <a:solidFill>
                <a:schemeClr val="tx1"/>
              </a:solidFill>
            </a:endParaRPr>
          </a:p>
          <a:p>
            <a:pPr>
              <a:lnSpc>
                <a:spcPct val="100000"/>
              </a:lnSpc>
            </a:pPr>
            <a:r>
              <a:rPr lang="en-US" dirty="0">
                <a:solidFill>
                  <a:schemeClr val="tx1"/>
                </a:solidFill>
              </a:rPr>
              <a:t>Some commonly eaten oils include: canola oil, corn oil, cottonseed oil, olive oil, safflower oil, soybean oil, and sunflower oil. Some oils are used mainly as flavorings, such as walnut oil and sesame oil. A number of foods are naturally high in oils, like nuts, olives, some fish, and avocados.</a:t>
            </a:r>
          </a:p>
        </p:txBody>
      </p:sp>
    </p:spTree>
    <p:extLst>
      <p:ext uri="{BB962C8B-B14F-4D97-AF65-F5344CB8AC3E}">
        <p14:creationId xmlns:p14="http://schemas.microsoft.com/office/powerpoint/2010/main" val="279479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title="Left scallop edge">
            <a:extLst>
              <a:ext uri="{FF2B5EF4-FFF2-40B4-BE49-F238E27FC236}">
                <a16:creationId xmlns:a16="http://schemas.microsoft.com/office/drawing/2014/main" xmlns="" id="{841EFD0D-0D37-447B-B1EA-4F7197EB291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a:extLst>
              <a:ext uri="{FF2B5EF4-FFF2-40B4-BE49-F238E27FC236}">
                <a16:creationId xmlns:a16="http://schemas.microsoft.com/office/drawing/2014/main" xmlns="" id="{5A6DFF24-307B-44B0-93F0-893676F1488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Picture 4">
            <a:extLst>
              <a:ext uri="{FF2B5EF4-FFF2-40B4-BE49-F238E27FC236}">
                <a16:creationId xmlns:a16="http://schemas.microsoft.com/office/drawing/2014/main" xmlns="" id="{D6FAFD0E-FFA2-4ACF-A3AF-1AAF5FAEC191}"/>
              </a:ext>
            </a:extLst>
          </p:cNvPr>
          <p:cNvPicPr>
            <a:picLocks noChangeAspect="1"/>
          </p:cNvPicPr>
          <p:nvPr/>
        </p:nvPicPr>
        <p:blipFill>
          <a:blip r:embed="rId2"/>
          <a:stretch>
            <a:fillRect/>
          </a:stretch>
        </p:blipFill>
        <p:spPr>
          <a:xfrm>
            <a:off x="5279472" y="865567"/>
            <a:ext cx="5995465" cy="5153126"/>
          </a:xfrm>
          <a:prstGeom prst="rect">
            <a:avLst/>
          </a:prstGeom>
        </p:spPr>
      </p:pic>
      <p:sp>
        <p:nvSpPr>
          <p:cNvPr id="3" name="Title 2">
            <a:extLst>
              <a:ext uri="{FF2B5EF4-FFF2-40B4-BE49-F238E27FC236}">
                <a16:creationId xmlns:a16="http://schemas.microsoft.com/office/drawing/2014/main" xmlns="" id="{25AE5857-D2CB-4B69-B3CA-EA9E082A401F}"/>
              </a:ext>
            </a:extLst>
          </p:cNvPr>
          <p:cNvSpPr>
            <a:spLocks noGrp="1"/>
          </p:cNvSpPr>
          <p:nvPr>
            <p:ph type="title"/>
          </p:nvPr>
        </p:nvSpPr>
        <p:spPr>
          <a:xfrm>
            <a:off x="1251679" y="645106"/>
            <a:ext cx="3384329" cy="1987059"/>
          </a:xfrm>
        </p:spPr>
        <p:txBody>
          <a:bodyPr vert="horz" lIns="91440" tIns="45720" rIns="91440" bIns="45720" rtlCol="0" anchor="t">
            <a:normAutofit fontScale="90000"/>
          </a:bodyPr>
          <a:lstStyle/>
          <a:p>
            <a:pPr>
              <a:lnSpc>
                <a:spcPct val="90000"/>
              </a:lnSpc>
            </a:pPr>
            <a:r>
              <a:rPr lang="en-US" sz="4000" spc="200" dirty="0">
                <a:solidFill>
                  <a:schemeClr val="tx2"/>
                </a:solidFill>
                <a:latin typeface="+mj-lt"/>
              </a:rPr>
              <a:t>NOW USE YOUR NOTES TO MAKE YOUR OWN PLATE!</a:t>
            </a:r>
          </a:p>
        </p:txBody>
      </p:sp>
      <p:sp>
        <p:nvSpPr>
          <p:cNvPr id="4" name="Text Placeholder 3">
            <a:extLst>
              <a:ext uri="{FF2B5EF4-FFF2-40B4-BE49-F238E27FC236}">
                <a16:creationId xmlns:a16="http://schemas.microsoft.com/office/drawing/2014/main" xmlns="" id="{11C70A90-59D0-4898-86C9-9130F96C6304}"/>
              </a:ext>
            </a:extLst>
          </p:cNvPr>
          <p:cNvSpPr>
            <a:spLocks noGrp="1"/>
          </p:cNvSpPr>
          <p:nvPr>
            <p:ph type="body" sz="half" idx="2"/>
          </p:nvPr>
        </p:nvSpPr>
        <p:spPr>
          <a:xfrm>
            <a:off x="1251679" y="6181125"/>
            <a:ext cx="283464" cy="45719"/>
          </a:xfrm>
        </p:spPr>
        <p:txBody>
          <a:bodyPr vert="horz" lIns="91440" tIns="45720" rIns="91440" bIns="45720" rtlCol="0">
            <a:normAutofit fontScale="25000" lnSpcReduction="20000"/>
          </a:bodyPr>
          <a:lstStyle/>
          <a:p>
            <a:pPr indent="-228600">
              <a:lnSpc>
                <a:spcPct val="110000"/>
              </a:lnSpc>
              <a:spcBef>
                <a:spcPts val="700"/>
              </a:spcBef>
            </a:pPr>
            <a:endParaRPr lang="en-US" dirty="0">
              <a:solidFill>
                <a:schemeClr val="tx1">
                  <a:lumMod val="65000"/>
                  <a:lumOff val="35000"/>
                </a:schemeClr>
              </a:solidFill>
            </a:endParaRPr>
          </a:p>
        </p:txBody>
      </p:sp>
      <p:pic>
        <p:nvPicPr>
          <p:cNvPr id="7" name="Graphic 6" descr="Fork and knife">
            <a:extLst>
              <a:ext uri="{FF2B5EF4-FFF2-40B4-BE49-F238E27FC236}">
                <a16:creationId xmlns:a16="http://schemas.microsoft.com/office/drawing/2014/main" xmlns="" id="{571BF684-5A4B-4CEC-9193-03D0438E114B}"/>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668594" y="3157946"/>
            <a:ext cx="2828108" cy="2828108"/>
          </a:xfrm>
          <a:prstGeom prst="rect">
            <a:avLst/>
          </a:prstGeom>
        </p:spPr>
      </p:pic>
    </p:spTree>
    <p:extLst>
      <p:ext uri="{BB962C8B-B14F-4D97-AF65-F5344CB8AC3E}">
        <p14:creationId xmlns:p14="http://schemas.microsoft.com/office/powerpoint/2010/main" val="1357578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D99AC8-2C4A-4671-B427-E2EBF08E1A1F}"/>
              </a:ext>
            </a:extLst>
          </p:cNvPr>
          <p:cNvSpPr>
            <a:spLocks noGrp="1"/>
          </p:cNvSpPr>
          <p:nvPr>
            <p:ph type="title"/>
          </p:nvPr>
        </p:nvSpPr>
        <p:spPr/>
        <p:txBody>
          <a:bodyPr/>
          <a:lstStyle/>
          <a:p>
            <a:r>
              <a:rPr lang="en-US" dirty="0"/>
              <a:t>What is my Plate?</a:t>
            </a:r>
          </a:p>
        </p:txBody>
      </p:sp>
      <p:sp>
        <p:nvSpPr>
          <p:cNvPr id="3" name="Content Placeholder 2">
            <a:extLst>
              <a:ext uri="{FF2B5EF4-FFF2-40B4-BE49-F238E27FC236}">
                <a16:creationId xmlns:a16="http://schemas.microsoft.com/office/drawing/2014/main" xmlns="" id="{76FB8DB0-E299-4EB0-8E8E-EF9B346E12B6}"/>
              </a:ext>
            </a:extLst>
          </p:cNvPr>
          <p:cNvSpPr>
            <a:spLocks noGrp="1"/>
          </p:cNvSpPr>
          <p:nvPr>
            <p:ph idx="1"/>
          </p:nvPr>
        </p:nvSpPr>
        <p:spPr>
          <a:xfrm>
            <a:off x="1068404" y="1665171"/>
            <a:ext cx="10361595" cy="4350618"/>
          </a:xfrm>
        </p:spPr>
        <p:txBody>
          <a:bodyPr>
            <a:noAutofit/>
          </a:bodyPr>
          <a:lstStyle/>
          <a:p>
            <a:r>
              <a:rPr lang="en-US" sz="2400" b="1" dirty="0">
                <a:solidFill>
                  <a:schemeClr val="tx1"/>
                </a:solidFill>
              </a:rPr>
              <a:t>MyPlate</a:t>
            </a:r>
            <a:r>
              <a:rPr lang="en-US" sz="2400" dirty="0">
                <a:solidFill>
                  <a:schemeClr val="tx1"/>
                </a:solidFill>
              </a:rPr>
              <a:t> is the current nutrition guide published by the USDA Center for Nutrition Policy and Promotion, a food circle depicting a place setting with a plate and glass divided into five food groups. </a:t>
            </a:r>
          </a:p>
          <a:p>
            <a:pPr marL="0" indent="0">
              <a:buNone/>
            </a:pPr>
            <a:endParaRPr lang="en-US" sz="2400" dirty="0">
              <a:solidFill>
                <a:schemeClr val="tx1"/>
              </a:solidFill>
            </a:endParaRPr>
          </a:p>
          <a:p>
            <a:r>
              <a:rPr lang="en-US" sz="2400" dirty="0">
                <a:solidFill>
                  <a:schemeClr val="tx1"/>
                </a:solidFill>
              </a:rPr>
              <a:t>It replaced the USDA's MyPyramid guide on June 2, 2011, ending 19 years of USDA food pyramid diagrams. </a:t>
            </a:r>
          </a:p>
          <a:p>
            <a:endParaRPr lang="en-US" sz="2400" dirty="0">
              <a:solidFill>
                <a:schemeClr val="tx1"/>
              </a:solidFill>
            </a:endParaRPr>
          </a:p>
          <a:p>
            <a:r>
              <a:rPr lang="en-US" sz="2400" dirty="0">
                <a:solidFill>
                  <a:schemeClr val="tx1"/>
                </a:solidFill>
              </a:rPr>
              <a:t>MyPlate will be displayed on food packaging and used in nutrition education in the United States.</a:t>
            </a:r>
          </a:p>
        </p:txBody>
      </p:sp>
    </p:spTree>
    <p:extLst>
      <p:ext uri="{BB962C8B-B14F-4D97-AF65-F5344CB8AC3E}">
        <p14:creationId xmlns:p14="http://schemas.microsoft.com/office/powerpoint/2010/main" val="81491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Content Placeholder 4" descr="A screenshot of a cell phone&#10;&#10;Description generated with high confidence">
            <a:extLst>
              <a:ext uri="{FF2B5EF4-FFF2-40B4-BE49-F238E27FC236}">
                <a16:creationId xmlns:a16="http://schemas.microsoft.com/office/drawing/2014/main" xmlns="" id="{1C458937-50CC-4D19-84BA-2C15906840DF}"/>
              </a:ext>
            </a:extLst>
          </p:cNvPr>
          <p:cNvPicPr>
            <a:picLocks noChangeAspect="1"/>
          </p:cNvPicPr>
          <p:nvPr/>
        </p:nvPicPr>
        <p:blipFill rotWithShape="1">
          <a:blip r:embed="rId2"/>
          <a:srcRect l="319" r="2149" b="-2"/>
          <a:stretch/>
        </p:blipFill>
        <p:spPr>
          <a:xfrm>
            <a:off x="6974498" y="1896391"/>
            <a:ext cx="4844321" cy="4519977"/>
          </a:xfrm>
          <a:prstGeom prst="rect">
            <a:avLst/>
          </a:prstGeom>
        </p:spPr>
      </p:pic>
      <p:sp>
        <p:nvSpPr>
          <p:cNvPr id="2" name="Title 1">
            <a:extLst>
              <a:ext uri="{FF2B5EF4-FFF2-40B4-BE49-F238E27FC236}">
                <a16:creationId xmlns:a16="http://schemas.microsoft.com/office/drawing/2014/main" xmlns="" id="{ADF2E6EA-F52C-4F24-B9DF-93291B657D2F}"/>
              </a:ext>
            </a:extLst>
          </p:cNvPr>
          <p:cNvSpPr>
            <a:spLocks noGrp="1"/>
          </p:cNvSpPr>
          <p:nvPr>
            <p:ph type="title"/>
          </p:nvPr>
        </p:nvSpPr>
        <p:spPr>
          <a:xfrm>
            <a:off x="2262332" y="366191"/>
            <a:ext cx="4844321" cy="1972965"/>
          </a:xfrm>
        </p:spPr>
        <p:txBody>
          <a:bodyPr anchor="t">
            <a:normAutofit/>
          </a:bodyPr>
          <a:lstStyle/>
          <a:p>
            <a:r>
              <a:rPr lang="en-US" sz="3700" dirty="0"/>
              <a:t>Out with the Old in with the </a:t>
            </a:r>
            <a:r>
              <a:rPr lang="en-US" sz="3700" dirty="0" err="1"/>
              <a:t>NEw</a:t>
            </a:r>
            <a:r>
              <a:rPr lang="en-US" sz="3700" dirty="0"/>
              <a:t>…</a:t>
            </a:r>
          </a:p>
        </p:txBody>
      </p:sp>
      <p:pic>
        <p:nvPicPr>
          <p:cNvPr id="6" name="Content Placeholder 5">
            <a:extLst>
              <a:ext uri="{FF2B5EF4-FFF2-40B4-BE49-F238E27FC236}">
                <a16:creationId xmlns:a16="http://schemas.microsoft.com/office/drawing/2014/main" xmlns="" id="{B5763CDE-24A9-46AC-971A-D2F6300D42CE}"/>
              </a:ext>
            </a:extLst>
          </p:cNvPr>
          <p:cNvPicPr>
            <a:picLocks noGrp="1" noChangeAspect="1"/>
          </p:cNvPicPr>
          <p:nvPr>
            <p:ph idx="1"/>
          </p:nvPr>
        </p:nvPicPr>
        <p:blipFill>
          <a:blip r:embed="rId3"/>
          <a:stretch>
            <a:fillRect/>
          </a:stretch>
        </p:blipFill>
        <p:spPr>
          <a:xfrm>
            <a:off x="1198913" y="2165008"/>
            <a:ext cx="4759243" cy="4106527"/>
          </a:xfrm>
          <a:prstGeom prst="rect">
            <a:avLst/>
          </a:prstGeom>
        </p:spPr>
      </p:pic>
      <p:cxnSp>
        <p:nvCxnSpPr>
          <p:cNvPr id="9" name="Connector: Elbow 8">
            <a:extLst>
              <a:ext uri="{FF2B5EF4-FFF2-40B4-BE49-F238E27FC236}">
                <a16:creationId xmlns:a16="http://schemas.microsoft.com/office/drawing/2014/main" xmlns="" id="{BBA1D0AC-29AD-4BDA-BC02-ADBC57188819}"/>
              </a:ext>
            </a:extLst>
          </p:cNvPr>
          <p:cNvCxnSpPr>
            <a:cxnSpLocks/>
          </p:cNvCxnSpPr>
          <p:nvPr/>
        </p:nvCxnSpPr>
        <p:spPr>
          <a:xfrm>
            <a:off x="6012660" y="3429000"/>
            <a:ext cx="852830" cy="789272"/>
          </a:xfrm>
          <a:prstGeom prst="bentConnector3">
            <a:avLst/>
          </a:prstGeom>
          <a:ln>
            <a:solidFill>
              <a:srgbClr val="00B0F0"/>
            </a:solidFill>
            <a:headEnd type="triangle"/>
            <a:tailEnd type="triangle"/>
          </a:ln>
        </p:spPr>
        <p:style>
          <a:lnRef idx="3">
            <a:schemeClr val="dk1"/>
          </a:lnRef>
          <a:fillRef idx="0">
            <a:schemeClr val="dk1"/>
          </a:fillRef>
          <a:effectRef idx="2">
            <a:schemeClr val="dk1"/>
          </a:effectRef>
          <a:fontRef idx="minor">
            <a:schemeClr val="tx1"/>
          </a:fontRef>
        </p:style>
      </p:cxnSp>
      <p:sp>
        <p:nvSpPr>
          <p:cNvPr id="14" name="Multiplication Sign 13">
            <a:extLst>
              <a:ext uri="{FF2B5EF4-FFF2-40B4-BE49-F238E27FC236}">
                <a16:creationId xmlns:a16="http://schemas.microsoft.com/office/drawing/2014/main" xmlns="" id="{9EF90F29-DA0D-4F3E-B60F-B1D863BFEFD9}"/>
              </a:ext>
            </a:extLst>
          </p:cNvPr>
          <p:cNvSpPr/>
          <p:nvPr/>
        </p:nvSpPr>
        <p:spPr>
          <a:xfrm>
            <a:off x="1088103" y="1896391"/>
            <a:ext cx="4702936" cy="4340994"/>
          </a:xfrm>
          <a:prstGeom prst="mathMultiply">
            <a:avLst/>
          </a:prstGeom>
          <a:noFill/>
          <a:ln>
            <a:solidFill>
              <a:srgbClr val="FF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876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0D6960-FDF0-4166-B542-FFF16391A486}"/>
              </a:ext>
            </a:extLst>
          </p:cNvPr>
          <p:cNvSpPr>
            <a:spLocks noGrp="1"/>
          </p:cNvSpPr>
          <p:nvPr>
            <p:ph type="title"/>
          </p:nvPr>
        </p:nvSpPr>
        <p:spPr>
          <a:xfrm>
            <a:off x="3242930" y="288759"/>
            <a:ext cx="7546990" cy="625642"/>
          </a:xfrm>
        </p:spPr>
        <p:txBody>
          <a:bodyPr>
            <a:noAutofit/>
          </a:bodyPr>
          <a:lstStyle/>
          <a:p>
            <a:r>
              <a:rPr lang="en-US" sz="4000" dirty="0"/>
              <a:t>The BIG FOUR</a:t>
            </a:r>
          </a:p>
        </p:txBody>
      </p:sp>
      <p:sp>
        <p:nvSpPr>
          <p:cNvPr id="3" name="Text Placeholder 2">
            <a:extLst>
              <a:ext uri="{FF2B5EF4-FFF2-40B4-BE49-F238E27FC236}">
                <a16:creationId xmlns:a16="http://schemas.microsoft.com/office/drawing/2014/main" xmlns="" id="{18B875ED-DD90-4B55-89EC-E52856831998}"/>
              </a:ext>
            </a:extLst>
          </p:cNvPr>
          <p:cNvSpPr>
            <a:spLocks noGrp="1"/>
          </p:cNvSpPr>
          <p:nvPr>
            <p:ph type="body" idx="1"/>
          </p:nvPr>
        </p:nvSpPr>
        <p:spPr>
          <a:xfrm>
            <a:off x="3377684" y="1357163"/>
            <a:ext cx="7017488" cy="4888508"/>
          </a:xfrm>
        </p:spPr>
        <p:txBody>
          <a:bodyPr/>
          <a:lstStyle/>
          <a:p>
            <a:r>
              <a:rPr lang="en-US" i="1" dirty="0"/>
              <a:t>MyPlate is divided into four sections </a:t>
            </a:r>
          </a:p>
          <a:p>
            <a:endParaRPr lang="en-US" b="0" dirty="0"/>
          </a:p>
          <a:p>
            <a:r>
              <a:rPr lang="en-US" b="0" dirty="0"/>
              <a:t>30 percent </a:t>
            </a:r>
            <a:r>
              <a:rPr lang="en-US" b="0" dirty="0">
                <a:hlinkClick r:id="rId2" tooltip="Cereal"/>
              </a:rPr>
              <a:t>grains</a:t>
            </a:r>
            <a:endParaRPr lang="en-US" b="0" dirty="0"/>
          </a:p>
          <a:p>
            <a:r>
              <a:rPr lang="en-US" b="0" dirty="0"/>
              <a:t>40 percent </a:t>
            </a:r>
            <a:r>
              <a:rPr lang="en-US" b="0" dirty="0">
                <a:hlinkClick r:id="rId3" tooltip="Vegetable"/>
              </a:rPr>
              <a:t>vegetables</a:t>
            </a:r>
            <a:endParaRPr lang="en-US" b="0" dirty="0"/>
          </a:p>
          <a:p>
            <a:r>
              <a:rPr lang="en-US" b="0" dirty="0"/>
              <a:t>10 percent </a:t>
            </a:r>
            <a:r>
              <a:rPr lang="en-US" b="0" dirty="0">
                <a:hlinkClick r:id="rId4" tooltip="Fruit"/>
              </a:rPr>
              <a:t>fruits</a:t>
            </a:r>
            <a:endParaRPr lang="en-US" b="0" dirty="0"/>
          </a:p>
          <a:p>
            <a:r>
              <a:rPr lang="en-US" b="0" dirty="0"/>
              <a:t>20 percent </a:t>
            </a:r>
            <a:r>
              <a:rPr lang="en-US" b="0" dirty="0">
                <a:hlinkClick r:id="rId5" tooltip="Protein (nutrient)"/>
              </a:rPr>
              <a:t>protein</a:t>
            </a:r>
            <a:endParaRPr lang="en-US" b="0" dirty="0"/>
          </a:p>
          <a:p>
            <a:endParaRPr lang="en-US" b="0" dirty="0"/>
          </a:p>
          <a:p>
            <a:r>
              <a:rPr lang="en-US" b="0" dirty="0"/>
              <a:t>accompanied by a smaller circle representing </a:t>
            </a:r>
            <a:r>
              <a:rPr lang="en-US" b="0" dirty="0">
                <a:hlinkClick r:id="rId6" tooltip="Dairy product"/>
              </a:rPr>
              <a:t>dairy</a:t>
            </a:r>
            <a:r>
              <a:rPr lang="en-US" b="0" dirty="0"/>
              <a:t>, such as a glass of </a:t>
            </a:r>
            <a:r>
              <a:rPr lang="en-US" b="0" dirty="0">
                <a:hlinkClick r:id="rId7" tooltip="Milk"/>
              </a:rPr>
              <a:t>milk</a:t>
            </a:r>
            <a:r>
              <a:rPr lang="en-US" b="0" dirty="0"/>
              <a:t> or a </a:t>
            </a:r>
            <a:r>
              <a:rPr lang="en-US" b="0" dirty="0">
                <a:hlinkClick r:id="rId8" tooltip="Yogurt"/>
              </a:rPr>
              <a:t>yogurt</a:t>
            </a:r>
            <a:r>
              <a:rPr lang="en-US" b="0" dirty="0"/>
              <a:t> cup.</a:t>
            </a:r>
            <a:endParaRPr lang="en-US" dirty="0"/>
          </a:p>
        </p:txBody>
      </p:sp>
    </p:spTree>
    <p:extLst>
      <p:ext uri="{BB962C8B-B14F-4D97-AF65-F5344CB8AC3E}">
        <p14:creationId xmlns:p14="http://schemas.microsoft.com/office/powerpoint/2010/main" val="104741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DAF7D-44C2-46EC-AF92-E4A91F8AE041}"/>
              </a:ext>
            </a:extLst>
          </p:cNvPr>
          <p:cNvSpPr>
            <a:spLocks noGrp="1"/>
          </p:cNvSpPr>
          <p:nvPr>
            <p:ph type="title"/>
          </p:nvPr>
        </p:nvSpPr>
        <p:spPr>
          <a:xfrm>
            <a:off x="1251678" y="382385"/>
            <a:ext cx="10178322" cy="1492132"/>
          </a:xfrm>
        </p:spPr>
        <p:txBody>
          <a:bodyPr/>
          <a:lstStyle/>
          <a:p>
            <a:r>
              <a:rPr lang="en-US" dirty="0"/>
              <a:t> 		      ALL ABOUT </a:t>
            </a:r>
            <a:r>
              <a:rPr lang="en-US" dirty="0">
                <a:solidFill>
                  <a:schemeClr val="accent5">
                    <a:lumMod val="75000"/>
                  </a:schemeClr>
                </a:solidFill>
              </a:rPr>
              <a:t>Vegetables</a:t>
            </a:r>
            <a:r>
              <a:rPr lang="en-US" dirty="0"/>
              <a:t> </a:t>
            </a:r>
            <a:r>
              <a:rPr lang="en-US" sz="2400" dirty="0"/>
              <a:t>(40%)</a:t>
            </a:r>
          </a:p>
        </p:txBody>
      </p:sp>
      <p:sp>
        <p:nvSpPr>
          <p:cNvPr id="3" name="Content Placeholder 2">
            <a:extLst>
              <a:ext uri="{FF2B5EF4-FFF2-40B4-BE49-F238E27FC236}">
                <a16:creationId xmlns:a16="http://schemas.microsoft.com/office/drawing/2014/main" xmlns="" id="{66EC90C7-BF51-44CD-B93A-FD4F4B6C6B2D}"/>
              </a:ext>
            </a:extLst>
          </p:cNvPr>
          <p:cNvSpPr>
            <a:spLocks noGrp="1"/>
          </p:cNvSpPr>
          <p:nvPr>
            <p:ph idx="1"/>
          </p:nvPr>
        </p:nvSpPr>
        <p:spPr>
          <a:xfrm>
            <a:off x="1006838" y="1265723"/>
            <a:ext cx="10832235" cy="5452711"/>
          </a:xfrm>
        </p:spPr>
        <p:txBody>
          <a:bodyPr>
            <a:normAutofit fontScale="92500" lnSpcReduction="10000"/>
          </a:bodyPr>
          <a:lstStyle/>
          <a:p>
            <a:r>
              <a:rPr lang="en-US" b="1" dirty="0">
                <a:solidFill>
                  <a:srgbClr val="505050"/>
                </a:solidFill>
                <a:latin typeface="Helvetica Neue"/>
              </a:rPr>
              <a:t>What foods are in the Vegetable Group?</a:t>
            </a:r>
          </a:p>
          <a:p>
            <a:r>
              <a:rPr lang="en-US" dirty="0">
                <a:solidFill>
                  <a:srgbClr val="505050"/>
                </a:solidFill>
                <a:latin typeface="Helvetica Neue"/>
              </a:rPr>
              <a:t>Any vegetable or 100% vegetable juice counts as a member of the Vegetable Group.</a:t>
            </a:r>
          </a:p>
          <a:p>
            <a:r>
              <a:rPr lang="en-US" dirty="0">
                <a:solidFill>
                  <a:srgbClr val="505050"/>
                </a:solidFill>
                <a:latin typeface="Helvetica Neue"/>
              </a:rPr>
              <a:t> Vegetables may be raw or cooked; fresh, frozen, canned, or dried/dehydrated; and may be whole, cut-up, or mashed.</a:t>
            </a:r>
          </a:p>
          <a:p>
            <a:pPr marL="0" indent="0">
              <a:buNone/>
            </a:pPr>
            <a:endParaRPr lang="en-US" dirty="0">
              <a:solidFill>
                <a:srgbClr val="505050"/>
              </a:solidFill>
              <a:latin typeface="Helvetica Neue"/>
            </a:endParaRPr>
          </a:p>
          <a:p>
            <a:pPr marL="0" indent="0">
              <a:buNone/>
            </a:pPr>
            <a:r>
              <a:rPr lang="en-US" dirty="0">
                <a:solidFill>
                  <a:srgbClr val="505050"/>
                </a:solidFill>
                <a:latin typeface="Helvetica Neue"/>
              </a:rPr>
              <a:t>Based on their nutrient content, vegetables are organized into 5 subgroups: </a:t>
            </a:r>
          </a:p>
          <a:p>
            <a:r>
              <a:rPr lang="en-US" dirty="0">
                <a:solidFill>
                  <a:srgbClr val="505050"/>
                </a:solidFill>
                <a:latin typeface="Helvetica Neue"/>
              </a:rPr>
              <a:t>dark-green vegetables</a:t>
            </a:r>
          </a:p>
          <a:p>
            <a:r>
              <a:rPr lang="en-US" dirty="0">
                <a:solidFill>
                  <a:srgbClr val="505050"/>
                </a:solidFill>
                <a:latin typeface="Helvetica Neue"/>
              </a:rPr>
              <a:t>starchy vegetables</a:t>
            </a:r>
          </a:p>
          <a:p>
            <a:r>
              <a:rPr lang="en-US" dirty="0">
                <a:solidFill>
                  <a:srgbClr val="505050"/>
                </a:solidFill>
                <a:latin typeface="Helvetica Neue"/>
              </a:rPr>
              <a:t>red and orange vegetables</a:t>
            </a:r>
          </a:p>
          <a:p>
            <a:r>
              <a:rPr lang="en-US" dirty="0">
                <a:solidFill>
                  <a:schemeClr val="tx1"/>
                </a:solidFill>
                <a:latin typeface="Helvetica Neue"/>
              </a:rPr>
              <a:t>beans and peas</a:t>
            </a:r>
            <a:r>
              <a:rPr lang="en-US" dirty="0">
                <a:solidFill>
                  <a:srgbClr val="505050"/>
                </a:solidFill>
                <a:latin typeface="Helvetica Neue"/>
              </a:rPr>
              <a:t>, and other vegetables</a:t>
            </a:r>
          </a:p>
          <a:p>
            <a:pPr marL="0" indent="0">
              <a:buNone/>
            </a:pPr>
            <a:endParaRPr lang="en-US" dirty="0"/>
          </a:p>
          <a:p>
            <a:pPr marL="0" indent="0">
              <a:buNone/>
            </a:pPr>
            <a:r>
              <a:rPr lang="en-US" dirty="0"/>
              <a:t>Why is it important to eat vegetables?</a:t>
            </a:r>
          </a:p>
          <a:p>
            <a:r>
              <a:rPr lang="en-US" dirty="0"/>
              <a:t>Eating vegetables provides health benefits – people who eat more vegetables and fruits as part of an overall healthy diet are likely to have a reduced risk of some chronic diseases. Vegetables provide nutrients vital for health and maintenance of your body</a:t>
            </a:r>
          </a:p>
        </p:txBody>
      </p:sp>
      <p:pic>
        <p:nvPicPr>
          <p:cNvPr id="4" name="Picture 3">
            <a:extLst>
              <a:ext uri="{FF2B5EF4-FFF2-40B4-BE49-F238E27FC236}">
                <a16:creationId xmlns:a16="http://schemas.microsoft.com/office/drawing/2014/main" xmlns="" id="{6E412A81-85E4-4F59-B2F7-C173D57514B0}"/>
              </a:ext>
            </a:extLst>
          </p:cNvPr>
          <p:cNvPicPr>
            <a:picLocks noChangeAspect="1"/>
          </p:cNvPicPr>
          <p:nvPr/>
        </p:nvPicPr>
        <p:blipFill>
          <a:blip r:embed="rId2"/>
          <a:stretch>
            <a:fillRect/>
          </a:stretch>
        </p:blipFill>
        <p:spPr>
          <a:xfrm>
            <a:off x="9436100" y="3338611"/>
            <a:ext cx="1993900" cy="1915729"/>
          </a:xfrm>
          <a:prstGeom prst="rect">
            <a:avLst/>
          </a:prstGeom>
        </p:spPr>
      </p:pic>
    </p:spTree>
    <p:extLst>
      <p:ext uri="{BB962C8B-B14F-4D97-AF65-F5344CB8AC3E}">
        <p14:creationId xmlns:p14="http://schemas.microsoft.com/office/powerpoint/2010/main" val="368422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170116-B1EC-4B2C-B126-44D9F3D25077}"/>
              </a:ext>
            </a:extLst>
          </p:cNvPr>
          <p:cNvSpPr>
            <a:spLocks noGrp="1"/>
          </p:cNvSpPr>
          <p:nvPr>
            <p:ph type="title"/>
          </p:nvPr>
        </p:nvSpPr>
        <p:spPr/>
        <p:txBody>
          <a:bodyPr/>
          <a:lstStyle/>
          <a:p>
            <a:r>
              <a:rPr lang="en-US" dirty="0"/>
              <a:t>                            ALL ABOUT </a:t>
            </a:r>
            <a:r>
              <a:rPr lang="en-US" dirty="0">
                <a:solidFill>
                  <a:schemeClr val="accent5">
                    <a:lumMod val="75000"/>
                  </a:schemeClr>
                </a:solidFill>
              </a:rPr>
              <a:t>Fruits </a:t>
            </a:r>
            <a:r>
              <a:rPr lang="en-US" sz="2700" dirty="0">
                <a:solidFill>
                  <a:schemeClr val="tx1"/>
                </a:solidFill>
              </a:rPr>
              <a:t>(10%)</a:t>
            </a:r>
            <a:endParaRPr lang="en-US" dirty="0"/>
          </a:p>
        </p:txBody>
      </p:sp>
      <p:sp>
        <p:nvSpPr>
          <p:cNvPr id="3" name="Content Placeholder 2">
            <a:extLst>
              <a:ext uri="{FF2B5EF4-FFF2-40B4-BE49-F238E27FC236}">
                <a16:creationId xmlns:a16="http://schemas.microsoft.com/office/drawing/2014/main" xmlns="" id="{95A23F38-DC54-40E2-9013-409855D3DF6B}"/>
              </a:ext>
            </a:extLst>
          </p:cNvPr>
          <p:cNvSpPr>
            <a:spLocks noGrp="1"/>
          </p:cNvSpPr>
          <p:nvPr>
            <p:ph idx="1"/>
          </p:nvPr>
        </p:nvSpPr>
        <p:spPr>
          <a:xfrm>
            <a:off x="991402" y="1289785"/>
            <a:ext cx="10876547" cy="5457524"/>
          </a:xfrm>
        </p:spPr>
        <p:txBody>
          <a:bodyPr/>
          <a:lstStyle/>
          <a:p>
            <a:pPr marL="0" indent="0">
              <a:buNone/>
            </a:pPr>
            <a:r>
              <a:rPr lang="en-US" b="1" dirty="0"/>
              <a:t>What foods are in the Fruit Group?</a:t>
            </a:r>
          </a:p>
          <a:p>
            <a:pPr marL="0" indent="0">
              <a:buNone/>
            </a:pPr>
            <a:endParaRPr lang="en-US" dirty="0"/>
          </a:p>
          <a:p>
            <a:r>
              <a:rPr lang="en-US" dirty="0"/>
              <a:t>Any fruit or 100% fruit juice counts as part of the Fruit Group. Fruits may be fresh, canned, frozen, or dried, and may be whole, cut-up, or puree</a:t>
            </a:r>
          </a:p>
          <a:p>
            <a:pPr marL="0" indent="0">
              <a:buNone/>
            </a:pPr>
            <a:endParaRPr lang="en-US" dirty="0"/>
          </a:p>
          <a:p>
            <a:pPr marL="0" indent="0">
              <a:buNone/>
            </a:pPr>
            <a:r>
              <a:rPr lang="en-US" b="1" dirty="0"/>
              <a:t>Why is it important to eat fruit?</a:t>
            </a:r>
            <a:br>
              <a:rPr lang="en-US" b="1" dirty="0"/>
            </a:br>
            <a:r>
              <a:rPr lang="en-US" b="1" dirty="0"/>
              <a:t> </a:t>
            </a:r>
          </a:p>
          <a:p>
            <a:r>
              <a:rPr lang="en-US" dirty="0"/>
              <a:t>Eating fruit provides health benefits — people who eat more fruits and vegetables as part of an overall healthy diet are likely to have a reduced risk of some chronic diseases. Fruits provide nutrients vital for health and maintenance of your body.</a:t>
            </a:r>
          </a:p>
          <a:p>
            <a:endParaRPr lang="en-US" dirty="0"/>
          </a:p>
          <a:p>
            <a:pPr marL="0" indent="0">
              <a:buNone/>
            </a:pPr>
            <a:endParaRPr lang="en-US" dirty="0"/>
          </a:p>
        </p:txBody>
      </p:sp>
      <p:pic>
        <p:nvPicPr>
          <p:cNvPr id="4" name="Picture 3">
            <a:extLst>
              <a:ext uri="{FF2B5EF4-FFF2-40B4-BE49-F238E27FC236}">
                <a16:creationId xmlns:a16="http://schemas.microsoft.com/office/drawing/2014/main" xmlns="" id="{395D983B-50DF-4FEB-BEA9-5D7EDD6B5B6E}"/>
              </a:ext>
            </a:extLst>
          </p:cNvPr>
          <p:cNvPicPr>
            <a:picLocks noChangeAspect="1"/>
          </p:cNvPicPr>
          <p:nvPr/>
        </p:nvPicPr>
        <p:blipFill>
          <a:blip r:embed="rId2"/>
          <a:stretch>
            <a:fillRect/>
          </a:stretch>
        </p:blipFill>
        <p:spPr>
          <a:xfrm>
            <a:off x="7281862" y="4830846"/>
            <a:ext cx="2535238" cy="1796397"/>
          </a:xfrm>
          <a:prstGeom prst="rect">
            <a:avLst/>
          </a:prstGeom>
        </p:spPr>
      </p:pic>
    </p:spTree>
    <p:extLst>
      <p:ext uri="{BB962C8B-B14F-4D97-AF65-F5344CB8AC3E}">
        <p14:creationId xmlns:p14="http://schemas.microsoft.com/office/powerpoint/2010/main" val="409012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anim calcmode="lin" valueType="num">
                                      <p:cBhvr>
                                        <p:cTn id="39" dur="1000" fill="hold"/>
                                        <p:tgtEl>
                                          <p:spTgt spid="4"/>
                                        </p:tgtEl>
                                        <p:attrNameLst>
                                          <p:attrName>ppt_x</p:attrName>
                                        </p:attrNameLst>
                                      </p:cBhvr>
                                      <p:tavLst>
                                        <p:tav tm="0">
                                          <p:val>
                                            <p:strVal val="#ppt_x"/>
                                          </p:val>
                                        </p:tav>
                                        <p:tav tm="100000">
                                          <p:val>
                                            <p:strVal val="#ppt_x"/>
                                          </p:val>
                                        </p:tav>
                                      </p:tavLst>
                                    </p:anim>
                                    <p:anim calcmode="lin" valueType="num">
                                      <p:cBhvr>
                                        <p:cTn id="4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33B8E-07F2-4A89-8B85-CFA5213FB53B}"/>
              </a:ext>
            </a:extLst>
          </p:cNvPr>
          <p:cNvSpPr>
            <a:spLocks noGrp="1"/>
          </p:cNvSpPr>
          <p:nvPr>
            <p:ph type="title"/>
          </p:nvPr>
        </p:nvSpPr>
        <p:spPr>
          <a:xfrm>
            <a:off x="1251678" y="382385"/>
            <a:ext cx="10178322" cy="772647"/>
          </a:xfrm>
        </p:spPr>
        <p:txBody>
          <a:bodyPr>
            <a:normAutofit fontScale="90000"/>
          </a:bodyPr>
          <a:lstStyle/>
          <a:p>
            <a:r>
              <a:rPr lang="en-US" dirty="0"/>
              <a:t>				     ALL ABOUT </a:t>
            </a:r>
            <a:r>
              <a:rPr lang="en-US" dirty="0">
                <a:solidFill>
                  <a:schemeClr val="accent5">
                    <a:lumMod val="75000"/>
                  </a:schemeClr>
                </a:solidFill>
              </a:rPr>
              <a:t>Grains </a:t>
            </a:r>
            <a:r>
              <a:rPr lang="en-US" sz="2700" dirty="0">
                <a:solidFill>
                  <a:schemeClr val="tx1"/>
                </a:solidFill>
              </a:rPr>
              <a:t>(30%)</a:t>
            </a:r>
          </a:p>
        </p:txBody>
      </p:sp>
      <p:sp>
        <p:nvSpPr>
          <p:cNvPr id="3" name="Content Placeholder 2">
            <a:extLst>
              <a:ext uri="{FF2B5EF4-FFF2-40B4-BE49-F238E27FC236}">
                <a16:creationId xmlns:a16="http://schemas.microsoft.com/office/drawing/2014/main" xmlns="" id="{C718C29C-EB0E-4393-A73B-CCD68319D1FF}"/>
              </a:ext>
            </a:extLst>
          </p:cNvPr>
          <p:cNvSpPr>
            <a:spLocks noGrp="1"/>
          </p:cNvSpPr>
          <p:nvPr>
            <p:ph idx="1"/>
          </p:nvPr>
        </p:nvSpPr>
        <p:spPr>
          <a:xfrm>
            <a:off x="1039528" y="1155032"/>
            <a:ext cx="10390472" cy="5553775"/>
          </a:xfrm>
        </p:spPr>
        <p:txBody>
          <a:bodyPr>
            <a:normAutofit fontScale="92500" lnSpcReduction="20000"/>
          </a:bodyPr>
          <a:lstStyle/>
          <a:p>
            <a:r>
              <a:rPr lang="en-US" b="1" dirty="0"/>
              <a:t>What foods are in the Grains Group?</a:t>
            </a:r>
            <a:endParaRPr lang="en-US" dirty="0"/>
          </a:p>
          <a:p>
            <a:pPr marL="0" indent="0">
              <a:buNone/>
            </a:pPr>
            <a:r>
              <a:rPr lang="en-US" dirty="0"/>
              <a:t>Any food made from…</a:t>
            </a:r>
          </a:p>
          <a:p>
            <a:pPr marL="0" indent="0">
              <a:buNone/>
            </a:pPr>
            <a:r>
              <a:rPr lang="en-US" dirty="0"/>
              <a:t>Wheat</a:t>
            </a:r>
          </a:p>
          <a:p>
            <a:pPr marL="0" indent="0">
              <a:buNone/>
            </a:pPr>
            <a:r>
              <a:rPr lang="en-US" dirty="0"/>
              <a:t>Rice</a:t>
            </a:r>
          </a:p>
          <a:p>
            <a:pPr marL="0" indent="0">
              <a:buNone/>
            </a:pPr>
            <a:r>
              <a:rPr lang="en-US" dirty="0"/>
              <a:t>Oats</a:t>
            </a:r>
          </a:p>
          <a:p>
            <a:pPr marL="0" indent="0">
              <a:buNone/>
            </a:pPr>
            <a:r>
              <a:rPr lang="en-US" dirty="0"/>
              <a:t>Cornmeal</a:t>
            </a:r>
          </a:p>
          <a:p>
            <a:pPr marL="0" indent="0">
              <a:buNone/>
            </a:pPr>
            <a:r>
              <a:rPr lang="en-US" dirty="0"/>
              <a:t>Barley or another cereal grain is a grain product. </a:t>
            </a:r>
          </a:p>
          <a:p>
            <a:pPr marL="0" indent="0">
              <a:buNone/>
            </a:pPr>
            <a:r>
              <a:rPr lang="en-US" dirty="0"/>
              <a:t>Bread, pasta, oatmeal, breakfast cereals, tortillas, and grits are examples of grain products.</a:t>
            </a:r>
            <a:br>
              <a:rPr lang="en-US" dirty="0"/>
            </a:br>
            <a:r>
              <a:rPr lang="en-US" dirty="0"/>
              <a:t> </a:t>
            </a:r>
          </a:p>
          <a:p>
            <a:r>
              <a:rPr lang="en-US" dirty="0"/>
              <a:t>Grains are divided into 2 subgroups,  </a:t>
            </a:r>
            <a:r>
              <a:rPr lang="en-US" b="1" dirty="0"/>
              <a:t>Whole Grains and Refined Grains</a:t>
            </a:r>
            <a:r>
              <a:rPr lang="en-US" dirty="0"/>
              <a:t>. </a:t>
            </a:r>
          </a:p>
          <a:p>
            <a:r>
              <a:rPr lang="en-US" dirty="0"/>
              <a:t>Examples of whole grains include whole-wheat flour, bulgur (cracked wheat), oatmeal, whole cornmeal, and brown rice. Refined grains have been milled, a process that removes the bran and germ. This is done to give grains a finer texture and improve their shelf life, but it also removes dietary fiber, iron, and many B vitamins. </a:t>
            </a:r>
            <a:r>
              <a:rPr lang="en-US" i="1" dirty="0"/>
              <a:t>Some examples of refined grain products</a:t>
            </a:r>
            <a:r>
              <a:rPr lang="en-US" dirty="0"/>
              <a:t> are white flour, de-</a:t>
            </a:r>
            <a:r>
              <a:rPr lang="en-US" dirty="0" err="1"/>
              <a:t>germed</a:t>
            </a:r>
            <a:r>
              <a:rPr lang="en-US" dirty="0"/>
              <a:t> cornmeal, white bread, and white rice.</a:t>
            </a:r>
          </a:p>
          <a:p>
            <a:r>
              <a:rPr lang="en-US" b="1" dirty="0"/>
              <a:t>At least half of all the grains eaten should be whole grains. </a:t>
            </a:r>
            <a:r>
              <a:rPr lang="en-US" dirty="0"/>
              <a:t/>
            </a:r>
            <a:br>
              <a:rPr lang="en-US" dirty="0"/>
            </a:br>
            <a:endParaRPr lang="en-US" dirty="0"/>
          </a:p>
          <a:p>
            <a:endParaRPr lang="en-US" dirty="0"/>
          </a:p>
        </p:txBody>
      </p:sp>
      <p:pic>
        <p:nvPicPr>
          <p:cNvPr id="4" name="Picture 3">
            <a:extLst>
              <a:ext uri="{FF2B5EF4-FFF2-40B4-BE49-F238E27FC236}">
                <a16:creationId xmlns:a16="http://schemas.microsoft.com/office/drawing/2014/main" xmlns="" id="{AABDB8DD-C45A-4ACD-90A0-D0AFF15BCF43}"/>
              </a:ext>
            </a:extLst>
          </p:cNvPr>
          <p:cNvPicPr>
            <a:picLocks noChangeAspect="1"/>
          </p:cNvPicPr>
          <p:nvPr/>
        </p:nvPicPr>
        <p:blipFill>
          <a:blip r:embed="rId2"/>
          <a:stretch>
            <a:fillRect/>
          </a:stretch>
        </p:blipFill>
        <p:spPr>
          <a:xfrm>
            <a:off x="6427219" y="1379871"/>
            <a:ext cx="4843964" cy="2252826"/>
          </a:xfrm>
          <a:prstGeom prst="rect">
            <a:avLst/>
          </a:prstGeom>
        </p:spPr>
      </p:pic>
    </p:spTree>
    <p:extLst>
      <p:ext uri="{BB962C8B-B14F-4D97-AF65-F5344CB8AC3E}">
        <p14:creationId xmlns:p14="http://schemas.microsoft.com/office/powerpoint/2010/main" val="419914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ppt_x"/>
                                          </p:val>
                                        </p:tav>
                                        <p:tav tm="100000">
                                          <p:val>
                                            <p:strVal val="#ppt_x"/>
                                          </p:val>
                                        </p:tav>
                                      </p:tavLst>
                                    </p:anim>
                                    <p:anim calcmode="lin" valueType="num">
                                      <p:cBhvr additive="base">
                                        <p:cTn id="6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F9A80B-E8BF-42E7-B085-3BA3DA9446E0}"/>
              </a:ext>
            </a:extLst>
          </p:cNvPr>
          <p:cNvSpPr>
            <a:spLocks noGrp="1"/>
          </p:cNvSpPr>
          <p:nvPr>
            <p:ph type="title"/>
          </p:nvPr>
        </p:nvSpPr>
        <p:spPr/>
        <p:txBody>
          <a:bodyPr/>
          <a:lstStyle/>
          <a:p>
            <a:r>
              <a:rPr lang="en-US" dirty="0"/>
              <a:t>			      All About </a:t>
            </a:r>
            <a:r>
              <a:rPr lang="en-US" dirty="0">
                <a:solidFill>
                  <a:schemeClr val="accent5">
                    <a:lumMod val="75000"/>
                  </a:schemeClr>
                </a:solidFill>
              </a:rPr>
              <a:t>PROTEIN </a:t>
            </a:r>
            <a:r>
              <a:rPr lang="en-US" sz="2400" dirty="0">
                <a:solidFill>
                  <a:schemeClr val="tx1"/>
                </a:solidFill>
              </a:rPr>
              <a:t>(20%)  </a:t>
            </a:r>
          </a:p>
        </p:txBody>
      </p:sp>
      <p:sp>
        <p:nvSpPr>
          <p:cNvPr id="3" name="Content Placeholder 2">
            <a:extLst>
              <a:ext uri="{FF2B5EF4-FFF2-40B4-BE49-F238E27FC236}">
                <a16:creationId xmlns:a16="http://schemas.microsoft.com/office/drawing/2014/main" xmlns="" id="{67F02761-FAE9-498E-92CC-72327C049BE0}"/>
              </a:ext>
            </a:extLst>
          </p:cNvPr>
          <p:cNvSpPr>
            <a:spLocks noGrp="1"/>
          </p:cNvSpPr>
          <p:nvPr>
            <p:ph idx="1"/>
          </p:nvPr>
        </p:nvSpPr>
        <p:spPr>
          <a:xfrm>
            <a:off x="1251678" y="2571320"/>
            <a:ext cx="10255718" cy="4483929"/>
          </a:xfrm>
        </p:spPr>
        <p:txBody>
          <a:bodyPr>
            <a:normAutofit/>
          </a:bodyPr>
          <a:lstStyle/>
          <a:p>
            <a:pPr marL="0" indent="0">
              <a:buNone/>
            </a:pPr>
            <a:r>
              <a:rPr lang="en-US" b="1" dirty="0"/>
              <a:t> </a:t>
            </a:r>
          </a:p>
          <a:p>
            <a:pPr marL="0" indent="0">
              <a:buNone/>
            </a:pPr>
            <a:r>
              <a:rPr lang="en-US" b="1" dirty="0"/>
              <a:t>What foods are in the Protein Foods Group? </a:t>
            </a:r>
          </a:p>
          <a:p>
            <a:r>
              <a:rPr lang="en-US" dirty="0"/>
              <a:t>All foods made from meat, poultry, seafood, beans and peas, eggs, processed soy products, nuts, and seeds are considered part of the Protein Foods Group. Beans and peas are also part of the Vegetable Group.</a:t>
            </a:r>
          </a:p>
          <a:p>
            <a:pPr marL="0" indent="0">
              <a:buNone/>
            </a:pPr>
            <a:r>
              <a:rPr lang="en-US" b="1" dirty="0"/>
              <a:t>Why is it important?</a:t>
            </a:r>
          </a:p>
          <a:p>
            <a:r>
              <a:rPr lang="en-US" dirty="0"/>
              <a:t>Select a variety of protein foods to improve nutrient intake and health benefits, including at least 8 ounces of cooked seafood per week. Young children need less, depending on their age and calorie needs. The advice to consume seafood does not apply to vegetarians. Vegetarian options in the Protein Foods Group include beans and peas, processed soy products, and nuts and seeds. Meat and poultry choices should be lean or low-fat.</a:t>
            </a:r>
          </a:p>
          <a:p>
            <a:endParaRPr lang="en-US" dirty="0"/>
          </a:p>
        </p:txBody>
      </p:sp>
      <p:pic>
        <p:nvPicPr>
          <p:cNvPr id="4" name="Picture 3">
            <a:extLst>
              <a:ext uri="{FF2B5EF4-FFF2-40B4-BE49-F238E27FC236}">
                <a16:creationId xmlns:a16="http://schemas.microsoft.com/office/drawing/2014/main" xmlns="" id="{09AEA533-340B-4617-A023-D689F80517F0}"/>
              </a:ext>
            </a:extLst>
          </p:cNvPr>
          <p:cNvPicPr>
            <a:picLocks noChangeAspect="1"/>
          </p:cNvPicPr>
          <p:nvPr/>
        </p:nvPicPr>
        <p:blipFill>
          <a:blip r:embed="rId2"/>
          <a:stretch>
            <a:fillRect/>
          </a:stretch>
        </p:blipFill>
        <p:spPr>
          <a:xfrm>
            <a:off x="1370170" y="214590"/>
            <a:ext cx="3082932" cy="2356730"/>
          </a:xfrm>
          <a:prstGeom prst="rect">
            <a:avLst/>
          </a:prstGeom>
        </p:spPr>
      </p:pic>
    </p:spTree>
    <p:extLst>
      <p:ext uri="{BB962C8B-B14F-4D97-AF65-F5344CB8AC3E}">
        <p14:creationId xmlns:p14="http://schemas.microsoft.com/office/powerpoint/2010/main" val="54750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title="scalloped circle">
            <a:extLst>
              <a:ext uri="{FF2B5EF4-FFF2-40B4-BE49-F238E27FC236}">
                <a16:creationId xmlns:a16="http://schemas.microsoft.com/office/drawing/2014/main" xmlns="" id="{B217C2AD-51B4-40CE-A71F-F5D3F846D9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1" name="Rectangle 10" title="left edge border">
            <a:extLst>
              <a:ext uri="{FF2B5EF4-FFF2-40B4-BE49-F238E27FC236}">
                <a16:creationId xmlns:a16="http://schemas.microsoft.com/office/drawing/2014/main" xmlns="" id="{6F1BF92E-23CF-4BFE-9E1F-C359BACFA3C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xmlns="" id="{DFEF8384-2545-4ACD-9071-49DD1CFC4E9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a:extLst>
              <a:ext uri="{FF2B5EF4-FFF2-40B4-BE49-F238E27FC236}">
                <a16:creationId xmlns:a16="http://schemas.microsoft.com/office/drawing/2014/main" xmlns="" id="{8C99A663-23AF-455C-BA42-34191D29E4C8}"/>
              </a:ext>
            </a:extLst>
          </p:cNvPr>
          <p:cNvPicPr>
            <a:picLocks noChangeAspect="1"/>
          </p:cNvPicPr>
          <p:nvPr/>
        </p:nvPicPr>
        <p:blipFill>
          <a:blip r:embed="rId2"/>
          <a:stretch>
            <a:fillRect/>
          </a:stretch>
        </p:blipFill>
        <p:spPr>
          <a:xfrm>
            <a:off x="5387282" y="643464"/>
            <a:ext cx="6126361" cy="5574989"/>
          </a:xfrm>
          <a:prstGeom prst="rect">
            <a:avLst/>
          </a:prstGeom>
        </p:spPr>
      </p:pic>
      <p:sp>
        <p:nvSpPr>
          <p:cNvPr id="15" name="Freeform 22" title="right scallop background shape">
            <a:extLst>
              <a:ext uri="{FF2B5EF4-FFF2-40B4-BE49-F238E27FC236}">
                <a16:creationId xmlns:a16="http://schemas.microsoft.com/office/drawing/2014/main" xmlns="" id="{F77DB8FA-61A7-4DE7-A777-6D258D17248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1" y="0"/>
            <a:ext cx="4695443"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accent1"/>
          </a:solidFill>
          <a:ln w="0">
            <a:noFill/>
            <a:prstDash val="solid"/>
            <a:round/>
            <a:headEnd/>
            <a:tailEnd/>
          </a:ln>
        </p:spPr>
      </p:sp>
      <p:sp>
        <p:nvSpPr>
          <p:cNvPr id="2" name="Title 1">
            <a:extLst>
              <a:ext uri="{FF2B5EF4-FFF2-40B4-BE49-F238E27FC236}">
                <a16:creationId xmlns:a16="http://schemas.microsoft.com/office/drawing/2014/main" xmlns="" id="{0383CEC3-5C34-48D1-83F7-8BBA625C5941}"/>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6000" dirty="0">
                <a:solidFill>
                  <a:srgbClr val="2A1A00"/>
                </a:solidFill>
              </a:rPr>
              <a:t>What it looks like! </a:t>
            </a:r>
          </a:p>
        </p:txBody>
      </p:sp>
      <p:sp>
        <p:nvSpPr>
          <p:cNvPr id="5" name="Arrow: Right 4">
            <a:extLst>
              <a:ext uri="{FF2B5EF4-FFF2-40B4-BE49-F238E27FC236}">
                <a16:creationId xmlns:a16="http://schemas.microsoft.com/office/drawing/2014/main" xmlns="" id="{A1436402-E3C3-48BA-87B1-D5CEF623786A}"/>
              </a:ext>
            </a:extLst>
          </p:cNvPr>
          <p:cNvSpPr/>
          <p:nvPr/>
        </p:nvSpPr>
        <p:spPr>
          <a:xfrm>
            <a:off x="264252" y="4690100"/>
            <a:ext cx="4198493" cy="959150"/>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VISIT THIS WEBSITE!!!!!!!!!</a:t>
            </a:r>
          </a:p>
        </p:txBody>
      </p:sp>
    </p:spTree>
    <p:extLst>
      <p:ext uri="{BB962C8B-B14F-4D97-AF65-F5344CB8AC3E}">
        <p14:creationId xmlns:p14="http://schemas.microsoft.com/office/powerpoint/2010/main" val="3883550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519</TotalTime>
  <Words>1308</Words>
  <Application>Microsoft Office PowerPoint</Application>
  <PresentationFormat>Custom</PresentationFormat>
  <Paragraphs>413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Badge</vt:lpstr>
      <vt:lpstr>MY Plate </vt:lpstr>
      <vt:lpstr>What is my Plate?</vt:lpstr>
      <vt:lpstr>Out with the Old in with the NEw…</vt:lpstr>
      <vt:lpstr>The BIG FOUR</vt:lpstr>
      <vt:lpstr>         ALL ABOUT Vegetables (40%)</vt:lpstr>
      <vt:lpstr>                            ALL ABOUT Fruits (10%)</vt:lpstr>
      <vt:lpstr>         ALL ABOUT Grains (30%)</vt:lpstr>
      <vt:lpstr>         All About PROTEIN (20%)  </vt:lpstr>
      <vt:lpstr>What it looks like! </vt:lpstr>
      <vt:lpstr>EXAMPLES OF FRUITS!</vt:lpstr>
      <vt:lpstr>EXAMPLES Of Veggies</vt:lpstr>
      <vt:lpstr>Examples of GRAINS</vt:lpstr>
      <vt:lpstr>Examples of Protein</vt:lpstr>
      <vt:lpstr>What ABOUT THE DAIry!?</vt:lpstr>
      <vt:lpstr>DAIRY (The CUP) </vt:lpstr>
      <vt:lpstr>Examples of DAIRY </vt:lpstr>
      <vt:lpstr>DON’t FORGET TO STAY AWAY FROM GREASE….But some Oil is OKAY!  </vt:lpstr>
      <vt:lpstr>NOW USE YOUR NOTES TO MAKE YOUR OWN PLATE!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Plate</dc:title>
  <dc:creator>Jessica Reiff</dc:creator>
  <cp:lastModifiedBy>Windows User</cp:lastModifiedBy>
  <cp:revision>16</cp:revision>
  <dcterms:created xsi:type="dcterms:W3CDTF">2018-04-05T12:03:05Z</dcterms:created>
  <dcterms:modified xsi:type="dcterms:W3CDTF">2018-04-09T17:18:21Z</dcterms:modified>
</cp:coreProperties>
</file>