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2" r:id="rId5"/>
    <p:sldId id="261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5" r:id="rId16"/>
    <p:sldId id="277" r:id="rId17"/>
    <p:sldId id="278" r:id="rId18"/>
    <p:sldId id="279" r:id="rId19"/>
    <p:sldId id="280" r:id="rId20"/>
    <p:sldId id="281" r:id="rId21"/>
    <p:sldId id="27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DDBF9B"/>
    <a:srgbClr val="DCB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2" autoAdjust="0"/>
    <p:restoredTop sz="94660"/>
  </p:normalViewPr>
  <p:slideViewPr>
    <p:cSldViewPr snapToGrid="0">
      <p:cViewPr>
        <p:scale>
          <a:sx n="99" d="100"/>
          <a:sy n="99" d="100"/>
        </p:scale>
        <p:origin x="-222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/>
              <a:t>Imagery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language that appeals to the five senses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720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" t="4375" r="1210" b="4375"/>
          <a:stretch/>
        </p:blipFill>
        <p:spPr>
          <a:xfrm>
            <a:off x="3977640" y="1041399"/>
            <a:ext cx="7168896" cy="2743201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416" y="4011930"/>
            <a:ext cx="10104119" cy="1863935"/>
          </a:xfrm>
        </p:spPr>
        <p:txBody>
          <a:bodyPr anchor="t">
            <a:normAutofit/>
          </a:bodyPr>
          <a:lstStyle/>
          <a:p>
            <a:r>
              <a:rPr lang="en-US" sz="3600" dirty="0" smtClean="0"/>
              <a:t>Now </a:t>
            </a:r>
            <a:r>
              <a:rPr lang="en-US" sz="3600" i="1" dirty="0" smtClean="0"/>
              <a:t>that’s</a:t>
            </a:r>
            <a:r>
              <a:rPr lang="en-US" sz="3600" dirty="0" smtClean="0"/>
              <a:t> imagery!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It gives us more visual details about what the ball looked like.</a:t>
            </a:r>
            <a:endParaRPr lang="en-US" sz="36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77640" y="1041401"/>
            <a:ext cx="7168896" cy="2743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/>
              <a:t>“He threw the ball, which was crusty and worn.”</a:t>
            </a:r>
            <a:endParaRPr lang="en-US" sz="4000" dirty="0"/>
          </a:p>
        </p:txBody>
      </p:sp>
      <p:pic>
        <p:nvPicPr>
          <p:cNvPr id="7" name="Picture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7" t="5420" r="21199" b="5420"/>
          <a:stretch/>
        </p:blipFill>
        <p:spPr>
          <a:xfrm>
            <a:off x="1041427" y="1041400"/>
            <a:ext cx="2743200" cy="2743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39109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" t="4375" r="1210" b="4375"/>
          <a:stretch/>
        </p:blipFill>
        <p:spPr>
          <a:xfrm>
            <a:off x="3977640" y="1041399"/>
            <a:ext cx="7168896" cy="2743201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416" y="4011930"/>
            <a:ext cx="10104119" cy="1863935"/>
          </a:xfrm>
        </p:spPr>
        <p:txBody>
          <a:bodyPr anchor="t">
            <a:normAutofit/>
          </a:bodyPr>
          <a:lstStyle/>
          <a:p>
            <a:r>
              <a:rPr lang="en-US" sz="3600" dirty="0" smtClean="0"/>
              <a:t>Sure, you can “hear” her sighing and saying “blah,” but it is simply action, dialog.</a:t>
            </a:r>
            <a:endParaRPr lang="en-US" sz="36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77640" y="1041401"/>
            <a:ext cx="7168896" cy="2743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/>
              <a:t>“‘Blah,’ she sighed.”</a:t>
            </a:r>
            <a:endParaRPr lang="en-US" sz="4000" dirty="0"/>
          </a:p>
        </p:txBody>
      </p:sp>
      <p:pic>
        <p:nvPicPr>
          <p:cNvPr id="7" name="Picture Placeholder 4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2"/>
          <a:stretch/>
        </p:blipFill>
        <p:spPr>
          <a:xfrm>
            <a:off x="1042416" y="1041399"/>
            <a:ext cx="2745713" cy="2743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977640" y="3006090"/>
            <a:ext cx="7168895" cy="77851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i="1" dirty="0" smtClean="0">
                <a:solidFill>
                  <a:schemeClr val="accent2">
                    <a:lumMod val="75000"/>
                  </a:schemeClr>
                </a:solidFill>
              </a:rPr>
              <a:t>This is plot. Not imagery.</a:t>
            </a:r>
            <a:endParaRPr lang="en-US" sz="40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5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2"/>
          <a:stretch/>
        </p:blipFill>
        <p:spPr>
          <a:xfrm>
            <a:off x="1042416" y="1041399"/>
            <a:ext cx="2745713" cy="2743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6" name="Picture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" t="4375" r="1210" b="4375"/>
          <a:stretch/>
        </p:blipFill>
        <p:spPr>
          <a:xfrm>
            <a:off x="3977640" y="1041399"/>
            <a:ext cx="7168896" cy="2743201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416" y="4011930"/>
            <a:ext cx="10104119" cy="1863935"/>
          </a:xfrm>
        </p:spPr>
        <p:txBody>
          <a:bodyPr anchor="t">
            <a:normAutofit/>
          </a:bodyPr>
          <a:lstStyle/>
          <a:p>
            <a:r>
              <a:rPr lang="en-US" sz="3600" dirty="0" smtClean="0"/>
              <a:t>Now </a:t>
            </a:r>
            <a:r>
              <a:rPr lang="en-US" sz="3600" i="1" dirty="0" smtClean="0"/>
              <a:t>that’s</a:t>
            </a:r>
            <a:r>
              <a:rPr lang="en-US" sz="3600" dirty="0" smtClean="0"/>
              <a:t> imagery!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It gives us more auditory details about what the sigh sounded like.</a:t>
            </a:r>
            <a:endParaRPr lang="en-US" sz="36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77640" y="1041401"/>
            <a:ext cx="7168896" cy="2743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/>
              <a:t>“‘Blah,’ she sighed, the air passing through her lips like air being let out gently from a balloon.”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1837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Practice: Make the following phrases </a:t>
            </a:r>
            <a:r>
              <a:rPr lang="en-US" sz="3600" i="1" dirty="0" smtClean="0">
                <a:solidFill>
                  <a:schemeClr val="accent2">
                    <a:lumMod val="75000"/>
                  </a:schemeClr>
                </a:solidFill>
              </a:rPr>
              <a:t>that are not imagery</a:t>
            </a:r>
            <a:r>
              <a:rPr lang="en-US" sz="3600" dirty="0" smtClean="0"/>
              <a:t> into imagery by adding sensory details.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1929" y="2556932"/>
            <a:ext cx="6884667" cy="331893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He turned on the light.</a:t>
            </a:r>
          </a:p>
          <a:p>
            <a:r>
              <a:rPr lang="en-US" sz="3200" dirty="0" smtClean="0"/>
              <a:t>She screamed.</a:t>
            </a:r>
          </a:p>
          <a:p>
            <a:r>
              <a:rPr lang="en-US" sz="3200" dirty="0" smtClean="0"/>
              <a:t>He gave her flowers.</a:t>
            </a:r>
          </a:p>
          <a:p>
            <a:r>
              <a:rPr lang="en-US" sz="3200" dirty="0" smtClean="0"/>
              <a:t>She ate chocolate.</a:t>
            </a:r>
          </a:p>
          <a:p>
            <a:r>
              <a:rPr lang="en-US" sz="3200" dirty="0" smtClean="0"/>
              <a:t>He patted her back.</a:t>
            </a:r>
          </a:p>
        </p:txBody>
      </p:sp>
    </p:spTree>
    <p:extLst>
      <p:ext uri="{BB962C8B-B14F-4D97-AF65-F5344CB8AC3E}">
        <p14:creationId xmlns:p14="http://schemas.microsoft.com/office/powerpoint/2010/main" val="416295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Practice: Here are some examples.</a:t>
            </a:r>
            <a:br>
              <a:rPr lang="en-US" sz="3600" dirty="0" smtClean="0"/>
            </a:br>
            <a:r>
              <a:rPr lang="en-US" sz="3600" dirty="0" smtClean="0"/>
              <a:t>How’d you do?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3" y="2556932"/>
            <a:ext cx="9601194" cy="3318936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smtClean="0"/>
              <a:t>He turned on the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soft, glowing reading</a:t>
            </a:r>
            <a:r>
              <a:rPr lang="en-US" sz="3200" dirty="0" smtClean="0"/>
              <a:t> light.</a:t>
            </a:r>
          </a:p>
          <a:p>
            <a:r>
              <a:rPr lang="en-US" sz="3200" dirty="0" smtClean="0"/>
              <a:t>She screamed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a harsh, guttural cry from the pit of her stomach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He gave her flowers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that smelled of an old, damp envelope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She ate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sweet, creamy, melted </a:t>
            </a:r>
            <a:r>
              <a:rPr lang="en-US" sz="3200" dirty="0" smtClean="0"/>
              <a:t>chocolate.</a:t>
            </a:r>
          </a:p>
          <a:p>
            <a:r>
              <a:rPr lang="en-US" sz="3200" dirty="0" smtClean="0"/>
              <a:t>He patted her back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roughly, causing tingling pins to surface under her shirt</a:t>
            </a:r>
            <a:r>
              <a:rPr lang="en-US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005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6752" y="2556932"/>
            <a:ext cx="7772400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Aside from appealing to your senses, imagery can be used to create mood or elicit emotions.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Imagery can do so much more!</a:t>
            </a:r>
            <a:endParaRPr lang="en-US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06752" y="2556932"/>
            <a:ext cx="7772400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19646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95208"/>
          </a:xfrm>
        </p:spPr>
        <p:txBody>
          <a:bodyPr>
            <a:normAutofit/>
          </a:bodyPr>
          <a:lstStyle/>
          <a:p>
            <a:r>
              <a:rPr lang="en-US" sz="3200" dirty="0"/>
              <a:t>He turned on the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_______</a:t>
            </a:r>
            <a:r>
              <a:rPr lang="en-US" sz="3200" dirty="0" smtClean="0"/>
              <a:t> </a:t>
            </a:r>
            <a:r>
              <a:rPr lang="en-US" sz="3200" dirty="0"/>
              <a:t>light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298448" y="1725930"/>
            <a:ext cx="4718304" cy="3310128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smtClean="0"/>
              <a:t>soft, glowing reading</a:t>
            </a:r>
            <a:endParaRPr lang="en-US" sz="2800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6181344" y="1725930"/>
            <a:ext cx="4718304" cy="3310128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harsh, bright white</a:t>
            </a:r>
            <a:endParaRPr lang="en-US" sz="2800" dirty="0"/>
          </a:p>
        </p:txBody>
      </p:sp>
      <p:pic>
        <p:nvPicPr>
          <p:cNvPr id="12" name="Picture 2" descr="http://2.bp.blogspot.com/_wCc1cC6cJL0/TLDYhokaQrI/AAAAAAAAEmo/xBCLiGHI4Xg/s1600/IMG_87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3" t="7649" r="23363" b="42952"/>
          <a:stretch/>
        </p:blipFill>
        <p:spPr bwMode="auto">
          <a:xfrm>
            <a:off x="2514600" y="2329434"/>
            <a:ext cx="2286000" cy="2286000"/>
          </a:xfrm>
          <a:prstGeom prst="rect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arika.org.uk/sites/default/files/imagecache/event_large/uploads/Artists/Mattin/Images_Promo/EPISODE_4/Unknown/mattin_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4" t="1509" r="868" b="23053"/>
          <a:stretch/>
        </p:blipFill>
        <p:spPr bwMode="auto">
          <a:xfrm>
            <a:off x="7397496" y="2327148"/>
            <a:ext cx="2286000" cy="2286000"/>
          </a:xfrm>
          <a:prstGeom prst="rect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295402" y="5339672"/>
            <a:ext cx="9601196" cy="595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How does each light 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feel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3184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95208"/>
          </a:xfrm>
        </p:spPr>
        <p:txBody>
          <a:bodyPr>
            <a:normAutofit/>
          </a:bodyPr>
          <a:lstStyle/>
          <a:p>
            <a:r>
              <a:rPr lang="en-US" sz="3200" dirty="0"/>
              <a:t>He gave her </a:t>
            </a:r>
            <a:r>
              <a:rPr lang="en-US" sz="3200" dirty="0" smtClean="0"/>
              <a:t>flowers that smelled like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_______ 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298448" y="1725930"/>
            <a:ext cx="4718304" cy="3310128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an old, damp envelope</a:t>
            </a:r>
            <a:endParaRPr lang="en-US" sz="2800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6181344" y="1725930"/>
            <a:ext cx="4718304" cy="3310128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a</a:t>
            </a:r>
            <a:r>
              <a:rPr lang="en-US" sz="2800" dirty="0" smtClean="0"/>
              <a:t> fresh morning spring</a:t>
            </a:r>
            <a:endParaRPr lang="en-US" sz="28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295402" y="5339672"/>
            <a:ext cx="9601196" cy="595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How does each smell 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feel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pic>
        <p:nvPicPr>
          <p:cNvPr id="2052" name="Picture 4" descr="http://3.bp.blogspot.com/-CaLJqLYjii4/UA8hotOz79I/AAAAAAAADI4/4SCC88Q0CI8/s1600/_DSC04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0" r="18399" b="1740"/>
          <a:stretch/>
        </p:blipFill>
        <p:spPr bwMode="auto">
          <a:xfrm>
            <a:off x="2510393" y="2327148"/>
            <a:ext cx="2286000" cy="2286000"/>
          </a:xfrm>
          <a:prstGeom prst="rect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ediblegoddess.com/wp-content/uploads/2011/04/Spring-wat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0" t="5906" r="16930" b="5906"/>
          <a:stretch/>
        </p:blipFill>
        <p:spPr bwMode="auto">
          <a:xfrm>
            <a:off x="7397496" y="2327148"/>
            <a:ext cx="2286000" cy="2286000"/>
          </a:xfrm>
          <a:prstGeom prst="rect">
            <a:avLst/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74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Practice: Add sensory details to each phrase </a:t>
            </a:r>
            <a:r>
              <a:rPr lang="en-US" sz="3600" i="1" dirty="0" smtClean="0">
                <a:solidFill>
                  <a:schemeClr val="accent2">
                    <a:lumMod val="75000"/>
                  </a:schemeClr>
                </a:solidFill>
              </a:rPr>
              <a:t>twice</a:t>
            </a:r>
            <a:r>
              <a:rPr lang="en-US" sz="3600" dirty="0" smtClean="0"/>
              <a:t>: make one positive and the other negative.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1929" y="2556932"/>
            <a:ext cx="6884667" cy="331893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He heard a voice.</a:t>
            </a:r>
          </a:p>
          <a:p>
            <a:r>
              <a:rPr lang="en-US" sz="3200" dirty="0" smtClean="0"/>
              <a:t>She felt her shirt.</a:t>
            </a:r>
          </a:p>
          <a:p>
            <a:r>
              <a:rPr lang="en-US" sz="3200" dirty="0" smtClean="0"/>
              <a:t>The sun shined.</a:t>
            </a:r>
          </a:p>
        </p:txBody>
      </p:sp>
    </p:spTree>
    <p:extLst>
      <p:ext uri="{BB962C8B-B14F-4D97-AF65-F5344CB8AC3E}">
        <p14:creationId xmlns:p14="http://schemas.microsoft.com/office/powerpoint/2010/main" val="344364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Practice: Here are some examples.</a:t>
            </a:r>
            <a:br>
              <a:rPr lang="en-US" sz="3600" dirty="0" smtClean="0"/>
            </a:br>
            <a:r>
              <a:rPr lang="en-US" sz="3600" dirty="0" smtClean="0"/>
              <a:t>How’d you do?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3" y="2556932"/>
            <a:ext cx="4305297" cy="3318936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He heard a </a:t>
            </a:r>
            <a:r>
              <a:rPr lang="en-US" sz="3200" dirty="0" smtClean="0"/>
              <a:t>voice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floating on a breeze</a:t>
            </a:r>
            <a:r>
              <a:rPr lang="en-US" sz="3200" dirty="0" smtClean="0"/>
              <a:t>.</a:t>
            </a:r>
            <a:endParaRPr lang="en-US" sz="3200" dirty="0"/>
          </a:p>
          <a:p>
            <a:r>
              <a:rPr lang="en-US" sz="3200" dirty="0"/>
              <a:t>She felt her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soft</a:t>
            </a:r>
            <a:r>
              <a:rPr lang="en-US" sz="3200" dirty="0" smtClean="0"/>
              <a:t> shirt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caress her skin</a:t>
            </a:r>
            <a:r>
              <a:rPr lang="en-US" sz="3200" dirty="0" smtClean="0"/>
              <a:t>.</a:t>
            </a:r>
            <a:endParaRPr lang="en-US" sz="3200" dirty="0"/>
          </a:p>
          <a:p>
            <a:r>
              <a:rPr lang="en-US" sz="3200" dirty="0"/>
              <a:t>The sun </a:t>
            </a:r>
            <a:r>
              <a:rPr lang="en-US" sz="3200" dirty="0" smtClean="0"/>
              <a:t>shined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golden on the clouds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91300" y="2556932"/>
            <a:ext cx="4305298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He heard a voice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screech like static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She felt her shirt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scratch at her skin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The sun shined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like knives in his eyes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3929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Imagery: the five senses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19" y="2556932"/>
            <a:ext cx="5593077" cy="331893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Sight</a:t>
            </a:r>
          </a:p>
          <a:p>
            <a:r>
              <a:rPr lang="en-US" sz="3200" dirty="0" smtClean="0"/>
              <a:t>Sound</a:t>
            </a:r>
          </a:p>
          <a:p>
            <a:r>
              <a:rPr lang="en-US" sz="3200" dirty="0" smtClean="0"/>
              <a:t>Smell</a:t>
            </a:r>
          </a:p>
          <a:p>
            <a:r>
              <a:rPr lang="en-US" sz="3200" dirty="0" smtClean="0"/>
              <a:t>Taste</a:t>
            </a:r>
          </a:p>
          <a:p>
            <a:r>
              <a:rPr lang="en-US" sz="3200" dirty="0" smtClean="0"/>
              <a:t>Touch</a:t>
            </a:r>
          </a:p>
        </p:txBody>
      </p:sp>
    </p:spTree>
    <p:extLst>
      <p:ext uri="{BB962C8B-B14F-4D97-AF65-F5344CB8AC3E}">
        <p14:creationId xmlns:p14="http://schemas.microsoft.com/office/powerpoint/2010/main" val="28179830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Imagery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556932"/>
            <a:ext cx="8381997" cy="3318936"/>
          </a:xfrm>
        </p:spPr>
        <p:txBody>
          <a:bodyPr>
            <a:normAutofit/>
          </a:bodyPr>
          <a:lstStyle/>
          <a:p>
            <a:r>
              <a:rPr lang="en-US" sz="3200" dirty="0"/>
              <a:t>L</a:t>
            </a:r>
            <a:r>
              <a:rPr lang="en-US" sz="3200" dirty="0" smtClean="0"/>
              <a:t>anguage that appeals to the five senses</a:t>
            </a:r>
          </a:p>
          <a:p>
            <a:pPr lvl="1"/>
            <a:r>
              <a:rPr lang="en-US" sz="2400" dirty="0" smtClean="0"/>
              <a:t>Sight, Sound, Smell, Taste, Touch</a:t>
            </a:r>
          </a:p>
          <a:p>
            <a:r>
              <a:rPr lang="en-US" sz="3200" dirty="0" smtClean="0"/>
              <a:t>Language that paints a more vivid picture</a:t>
            </a:r>
          </a:p>
          <a:p>
            <a:pPr lvl="1"/>
            <a:r>
              <a:rPr lang="en-US" sz="2400" dirty="0" smtClean="0"/>
              <a:t>More than just plot or dialog</a:t>
            </a:r>
          </a:p>
          <a:p>
            <a:r>
              <a:rPr lang="en-US" sz="3200" dirty="0" smtClean="0"/>
              <a:t>Language that can appeal to the emotions</a:t>
            </a:r>
          </a:p>
        </p:txBody>
      </p:sp>
    </p:spTree>
    <p:extLst>
      <p:ext uri="{BB962C8B-B14F-4D97-AF65-F5344CB8AC3E}">
        <p14:creationId xmlns:p14="http://schemas.microsoft.com/office/powerpoint/2010/main" val="422860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/>
              <a:t>Imagery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language that appeals to the five senses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9628367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9" t="3872" r="18739" b="52122"/>
          <a:stretch/>
        </p:blipFill>
        <p:spPr>
          <a:xfrm>
            <a:off x="4572000" y="1041399"/>
            <a:ext cx="6574536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416" y="4592782"/>
            <a:ext cx="3337560" cy="78937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Sight</a:t>
            </a:r>
            <a:endParaRPr lang="en-US" sz="4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" t="1477" r="10593" b="1477"/>
          <a:stretch/>
        </p:blipFill>
        <p:spPr>
          <a:xfrm>
            <a:off x="1042415" y="1041399"/>
            <a:ext cx="3337560" cy="333756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2416" y="5382153"/>
            <a:ext cx="3337560" cy="493712"/>
          </a:xfrm>
        </p:spPr>
        <p:txBody>
          <a:bodyPr>
            <a:noAutofit/>
          </a:bodyPr>
          <a:lstStyle/>
          <a:p>
            <a:r>
              <a:rPr lang="en-US" sz="2800" dirty="0"/>
              <a:t>s</a:t>
            </a:r>
            <a:r>
              <a:rPr lang="en-US" sz="2800" dirty="0" smtClean="0"/>
              <a:t>tuff you can </a:t>
            </a:r>
            <a:r>
              <a:rPr lang="en-US" sz="2800" b="1" dirty="0" smtClean="0"/>
              <a:t>see</a:t>
            </a:r>
            <a:endParaRPr lang="en-US" sz="2800" b="1" dirty="0"/>
          </a:p>
        </p:txBody>
      </p:sp>
      <p:pic>
        <p:nvPicPr>
          <p:cNvPr id="8" name="Picture Placeholder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6" t="27998" r="16556" b="27998"/>
          <a:stretch/>
        </p:blipFill>
        <p:spPr>
          <a:xfrm>
            <a:off x="4572000" y="1041399"/>
            <a:ext cx="657539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0" y="4592782"/>
            <a:ext cx="6574536" cy="128308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/>
              <a:t>“The light glitters in her eyes.”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5469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9" t="3872" r="18739" b="52122"/>
          <a:stretch/>
        </p:blipFill>
        <p:spPr>
          <a:xfrm>
            <a:off x="4572000" y="1041399"/>
            <a:ext cx="6574536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416" y="4592782"/>
            <a:ext cx="3337560" cy="78937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Sound</a:t>
            </a:r>
            <a:endParaRPr lang="en-US" sz="4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" t="1974" r="5488" b="1974"/>
          <a:stretch/>
        </p:blipFill>
        <p:spPr>
          <a:xfrm>
            <a:off x="1042416" y="1042416"/>
            <a:ext cx="3337560" cy="333756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2416" y="5382153"/>
            <a:ext cx="3337560" cy="493712"/>
          </a:xfrm>
        </p:spPr>
        <p:txBody>
          <a:bodyPr>
            <a:noAutofit/>
          </a:bodyPr>
          <a:lstStyle/>
          <a:p>
            <a:r>
              <a:rPr lang="en-US" sz="2800" dirty="0"/>
              <a:t>s</a:t>
            </a:r>
            <a:r>
              <a:rPr lang="en-US" sz="2800" dirty="0" smtClean="0"/>
              <a:t>tuff you can </a:t>
            </a:r>
            <a:r>
              <a:rPr lang="en-US" sz="2800" b="1" dirty="0" smtClean="0"/>
              <a:t>hear</a:t>
            </a:r>
            <a:endParaRPr lang="en-US" sz="28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0" y="4592783"/>
            <a:ext cx="6574536" cy="128308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/>
              <a:t>“We heard rapid, high-pitched squeals.”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8296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417" y="4592782"/>
            <a:ext cx="3426714" cy="78937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Smell</a:t>
            </a:r>
            <a:endParaRPr lang="en-US" sz="4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" t="1974" r="1974" b="1974"/>
          <a:stretch/>
        </p:blipFill>
        <p:spPr>
          <a:xfrm>
            <a:off x="1042416" y="1042416"/>
            <a:ext cx="3337560" cy="333756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2417" y="5382153"/>
            <a:ext cx="3426714" cy="493712"/>
          </a:xfrm>
        </p:spPr>
        <p:txBody>
          <a:bodyPr>
            <a:noAutofit/>
          </a:bodyPr>
          <a:lstStyle/>
          <a:p>
            <a:r>
              <a:rPr lang="en-US" sz="2800" dirty="0"/>
              <a:t>s</a:t>
            </a:r>
            <a:r>
              <a:rPr lang="en-US" sz="2800" dirty="0" smtClean="0"/>
              <a:t>tuff you can </a:t>
            </a:r>
            <a:r>
              <a:rPr lang="en-US" sz="2800" b="1" dirty="0" smtClean="0"/>
              <a:t>sniff</a:t>
            </a:r>
            <a:endParaRPr lang="en-US" sz="2800" b="1" dirty="0"/>
          </a:p>
        </p:txBody>
      </p:sp>
      <p:pic>
        <p:nvPicPr>
          <p:cNvPr id="6" name="Picture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t="6719" r="69" b="25335"/>
          <a:stretch/>
        </p:blipFill>
        <p:spPr>
          <a:xfrm>
            <a:off x="4572000" y="1041398"/>
            <a:ext cx="6574536" cy="333756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0" y="4592782"/>
            <a:ext cx="6574536" cy="128308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/>
              <a:t>“A powdered sweetness filled the air.”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0874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" t="14955" r="5302" b="16825"/>
          <a:stretch/>
        </p:blipFill>
        <p:spPr>
          <a:xfrm>
            <a:off x="4572000" y="1041399"/>
            <a:ext cx="6574536" cy="333756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417" y="4592782"/>
            <a:ext cx="3337560" cy="78937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Taste</a:t>
            </a:r>
            <a:endParaRPr lang="en-US" sz="4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" t="2683" r="6944" b="17"/>
          <a:stretch/>
        </p:blipFill>
        <p:spPr>
          <a:xfrm>
            <a:off x="1042416" y="1042416"/>
            <a:ext cx="3337560" cy="333756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2417" y="5382153"/>
            <a:ext cx="3337560" cy="493712"/>
          </a:xfrm>
        </p:spPr>
        <p:txBody>
          <a:bodyPr>
            <a:noAutofit/>
          </a:bodyPr>
          <a:lstStyle/>
          <a:p>
            <a:r>
              <a:rPr lang="en-US" sz="2800" dirty="0"/>
              <a:t>s</a:t>
            </a:r>
            <a:r>
              <a:rPr lang="en-US" sz="2800" dirty="0" smtClean="0"/>
              <a:t>tuff you can </a:t>
            </a:r>
            <a:r>
              <a:rPr lang="en-US" sz="2800" b="1" dirty="0" smtClean="0"/>
              <a:t>taste</a:t>
            </a:r>
            <a:endParaRPr lang="en-US" sz="28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0" y="4592782"/>
            <a:ext cx="6574536" cy="128308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/>
              <a:t>“She felt the moist crumbles melt on her tongue.”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1217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0" t="27997" r="28770" b="43274"/>
          <a:stretch/>
        </p:blipFill>
        <p:spPr>
          <a:xfrm>
            <a:off x="4572000" y="1041399"/>
            <a:ext cx="6574536" cy="333756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417" y="4592782"/>
            <a:ext cx="3337560" cy="78937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Touch</a:t>
            </a:r>
            <a:endParaRPr lang="en-US" sz="4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" t="962" r="5731" b="962"/>
          <a:stretch/>
        </p:blipFill>
        <p:spPr>
          <a:xfrm>
            <a:off x="1042416" y="1042416"/>
            <a:ext cx="3337560" cy="333756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2417" y="5382153"/>
            <a:ext cx="3337560" cy="493712"/>
          </a:xfrm>
        </p:spPr>
        <p:txBody>
          <a:bodyPr>
            <a:noAutofit/>
          </a:bodyPr>
          <a:lstStyle/>
          <a:p>
            <a:r>
              <a:rPr lang="en-US" sz="2800" dirty="0"/>
              <a:t>s</a:t>
            </a:r>
            <a:r>
              <a:rPr lang="en-US" sz="2800" dirty="0" smtClean="0"/>
              <a:t>tuff you can </a:t>
            </a:r>
            <a:r>
              <a:rPr lang="en-US" sz="2800" b="1" dirty="0" smtClean="0"/>
              <a:t>feel</a:t>
            </a:r>
            <a:endParaRPr lang="en-US" sz="28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0" y="4592782"/>
            <a:ext cx="6574536" cy="128308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/>
              <a:t>“Rough, jagged stones cut into his hands.”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6174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6752" y="2556932"/>
            <a:ext cx="7772400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Just because you can “see it in your mind” does not mean it is imagery.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*Sometimes it lacks description</a:t>
            </a:r>
            <a:r>
              <a:rPr lang="en-US" sz="3200" dirty="0" smtClean="0"/>
              <a:t>.</a:t>
            </a: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*Sometimes it is just plot.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But it’s not all imagery.</a:t>
            </a:r>
            <a:endParaRPr lang="en-US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06752" y="2556932"/>
            <a:ext cx="7772400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05578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" t="4375" r="1210" b="4375"/>
          <a:stretch/>
        </p:blipFill>
        <p:spPr>
          <a:xfrm>
            <a:off x="3977640" y="1041399"/>
            <a:ext cx="7168896" cy="2743201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416" y="4011930"/>
            <a:ext cx="10104119" cy="1863935"/>
          </a:xfrm>
        </p:spPr>
        <p:txBody>
          <a:bodyPr anchor="t">
            <a:normAutofit/>
          </a:bodyPr>
          <a:lstStyle/>
          <a:p>
            <a:r>
              <a:rPr lang="en-US" sz="3600" dirty="0" smtClean="0"/>
              <a:t>Sure, you can “see” someone throwing a ball, but it is an action in the story and is not meant to give the reader a more real or vivid sense of things.</a:t>
            </a:r>
            <a:endParaRPr lang="en-US" sz="36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77640" y="1041401"/>
            <a:ext cx="7168896" cy="2743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/>
              <a:t>“He threw the ball.”</a:t>
            </a:r>
            <a:endParaRPr lang="en-US" sz="4000" dirty="0"/>
          </a:p>
        </p:txBody>
      </p:sp>
      <p:pic>
        <p:nvPicPr>
          <p:cNvPr id="7" name="Picture Placeholder 4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7" t="5420" r="21199" b="5420"/>
          <a:stretch/>
        </p:blipFill>
        <p:spPr>
          <a:xfrm>
            <a:off x="1041427" y="1041400"/>
            <a:ext cx="2743200" cy="2743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977640" y="3006090"/>
            <a:ext cx="7168895" cy="77851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i="1" dirty="0" smtClean="0">
                <a:solidFill>
                  <a:schemeClr val="accent2">
                    <a:lumMod val="75000"/>
                  </a:schemeClr>
                </a:solidFill>
              </a:rPr>
              <a:t>This is plot. Not imagery.</a:t>
            </a:r>
            <a:endParaRPr lang="en-US" sz="40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9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1365</TotalTime>
  <Words>566</Words>
  <Application>Microsoft Office PowerPoint</Application>
  <PresentationFormat>Custom</PresentationFormat>
  <Paragraphs>79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Organic</vt:lpstr>
      <vt:lpstr>Imagery</vt:lpstr>
      <vt:lpstr>Imagery: the five senses</vt:lpstr>
      <vt:lpstr>Sight</vt:lpstr>
      <vt:lpstr>Sound</vt:lpstr>
      <vt:lpstr>Smell</vt:lpstr>
      <vt:lpstr>Taste</vt:lpstr>
      <vt:lpstr>Touch</vt:lpstr>
      <vt:lpstr>But it’s not all imagery.</vt:lpstr>
      <vt:lpstr>Sure, you can “see” someone throwing a ball, but it is an action in the story and is not meant to give the reader a more real or vivid sense of things.</vt:lpstr>
      <vt:lpstr>Now that’s imagery! It gives us more visual details about what the ball looked like.</vt:lpstr>
      <vt:lpstr>Sure, you can “hear” her sighing and saying “blah,” but it is simply action, dialog.</vt:lpstr>
      <vt:lpstr>Now that’s imagery! It gives us more auditory details about what the sigh sounded like.</vt:lpstr>
      <vt:lpstr>Practice: Make the following phrases that are not imagery into imagery by adding sensory details.</vt:lpstr>
      <vt:lpstr>Practice: Here are some examples. How’d you do?</vt:lpstr>
      <vt:lpstr>Imagery can do so much more!</vt:lpstr>
      <vt:lpstr>He turned on the _______ light.</vt:lpstr>
      <vt:lpstr>He gave her flowers that smelled like _______ .</vt:lpstr>
      <vt:lpstr>Practice: Add sensory details to each phrase twice: make one positive and the other negative.</vt:lpstr>
      <vt:lpstr>Practice: Here are some examples. How’d you do?</vt:lpstr>
      <vt:lpstr>Imagery</vt:lpstr>
      <vt:lpstr>Imagery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Imagery</dc:title>
  <dc:creator>MrM</dc:creator>
  <cp:lastModifiedBy>Windows User</cp:lastModifiedBy>
  <cp:revision>24</cp:revision>
  <dcterms:created xsi:type="dcterms:W3CDTF">2014-03-04T18:41:48Z</dcterms:created>
  <dcterms:modified xsi:type="dcterms:W3CDTF">2017-09-29T10:48:58Z</dcterms:modified>
</cp:coreProperties>
</file>