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5" r:id="rId2"/>
  </p:sldMasterIdLst>
  <p:sldIdLst>
    <p:sldId id="256" r:id="rId3"/>
    <p:sldId id="257" r:id="rId4"/>
    <p:sldId id="258" r:id="rId5"/>
    <p:sldId id="259" r:id="rId6"/>
    <p:sldId id="260" r:id="rId7"/>
    <p:sldId id="261" r:id="rId8"/>
    <p:sldId id="262" r:id="rId9"/>
    <p:sldId id="277" r:id="rId10"/>
    <p:sldId id="263" r:id="rId11"/>
    <p:sldId id="264" r:id="rId12"/>
    <p:sldId id="265" r:id="rId13"/>
    <p:sldId id="266" r:id="rId14"/>
    <p:sldId id="267" r:id="rId15"/>
    <p:sldId id="268" r:id="rId16"/>
    <p:sldId id="280" r:id="rId17"/>
    <p:sldId id="271" r:id="rId18"/>
    <p:sldId id="272" r:id="rId19"/>
    <p:sldId id="274" r:id="rId20"/>
    <p:sldId id="276" r:id="rId21"/>
    <p:sldId id="279" r:id="rId22"/>
    <p:sldId id="281"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93" autoAdjust="0"/>
    <p:restoredTop sz="94675" autoAdjust="0"/>
  </p:normalViewPr>
  <p:slideViewPr>
    <p:cSldViewPr>
      <p:cViewPr>
        <p:scale>
          <a:sx n="114" d="100"/>
          <a:sy n="114" d="100"/>
        </p:scale>
        <p:origin x="-936" y="72"/>
      </p:cViewPr>
      <p:guideLst>
        <p:guide orient="horz" pos="2160"/>
        <p:guide pos="2880"/>
      </p:guideLst>
    </p:cSldViewPr>
  </p:slideViewPr>
  <p:outlineViewPr>
    <p:cViewPr>
      <p:scale>
        <a:sx n="33" d="100"/>
        <a:sy n="33" d="100"/>
      </p:scale>
      <p:origin x="30" y="863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533400" y="4419600"/>
            <a:ext cx="4114800" cy="685800"/>
          </a:xfrm>
        </p:spPr>
        <p:txBody>
          <a:bodyPr/>
          <a:lstStyle>
            <a:lvl1pPr>
              <a:defRPr sz="2800">
                <a:solidFill>
                  <a:schemeClr val="accent3">
                    <a:lumMod val="20000"/>
                    <a:lumOff val="80000"/>
                  </a:schemeClr>
                </a:solidFill>
              </a:defRPr>
            </a:lvl1pPr>
          </a:lstStyle>
          <a:p>
            <a:r>
              <a:rPr lang="en-US" smtClean="0"/>
              <a:t>Click to edit Master title style</a:t>
            </a:r>
            <a:endParaRPr lang="en-US" dirty="0"/>
          </a:p>
        </p:txBody>
      </p:sp>
      <p:sp>
        <p:nvSpPr>
          <p:cNvPr id="16387" name="Rectangle 3"/>
          <p:cNvSpPr>
            <a:spLocks noGrp="1" noChangeArrowheads="1"/>
          </p:cNvSpPr>
          <p:nvPr>
            <p:ph type="subTitle" idx="1"/>
          </p:nvPr>
        </p:nvSpPr>
        <p:spPr>
          <a:xfrm>
            <a:off x="533400" y="4953000"/>
            <a:ext cx="4114800" cy="457200"/>
          </a:xfrm>
        </p:spPr>
        <p:txBody>
          <a:bodyPr/>
          <a:lstStyle>
            <a:lvl1pPr marL="0" indent="0">
              <a:buFontTx/>
              <a:buNone/>
              <a:defRPr sz="2000">
                <a:solidFill>
                  <a:schemeClr val="accent6">
                    <a:lumMod val="60000"/>
                    <a:lumOff val="40000"/>
                  </a:schemeClr>
                </a:solidFill>
              </a:defRPr>
            </a:lvl1pPr>
          </a:lstStyle>
          <a:p>
            <a:r>
              <a:rPr lang="en-US"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066800"/>
            <a:ext cx="5486400" cy="3733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0">
          <a:blip r:embed="rId2" cstate="print">
            <a:lum/>
          </a:blip>
          <a:srcRect/>
          <a:stretch>
            <a:fillRect l="-2000" r="-2000"/>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29500" y="1143000"/>
            <a:ext cx="1257300" cy="5257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04800" y="1143000"/>
            <a:ext cx="6972300" cy="5257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DE57B145-62C3-4509-AF07-9CD7A9438A68}" type="datetimeFigureOut">
              <a:rPr lang="en-US" smtClean="0"/>
              <a:t>12/20/2018</a:t>
            </a:fld>
            <a:endParaRPr lang="en-US"/>
          </a:p>
        </p:txBody>
      </p:sp>
      <p:sp>
        <p:nvSpPr>
          <p:cNvPr id="17" name="Footer Placeholder 16"/>
          <p:cNvSpPr>
            <a:spLocks noGrp="1"/>
          </p:cNvSpPr>
          <p:nvPr>
            <p:ph type="ftr" sz="quarter" idx="11"/>
          </p:nvPr>
        </p:nvSpPr>
        <p:spPr>
          <a:xfrm>
            <a:off x="5410200" y="4205288"/>
            <a:ext cx="1295400" cy="457200"/>
          </a:xfrm>
        </p:spPr>
        <p:txBody>
          <a:bodyPr/>
          <a:lstStyle/>
          <a:p>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9B2B3C44-3E73-4EF9-A692-E56F69A37F30}"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E57B145-62C3-4509-AF07-9CD7A9438A68}"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2B3C44-3E73-4EF9-A692-E56F69A37F30}"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DE57B145-62C3-4509-AF07-9CD7A9438A68}"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2B3C44-3E73-4EF9-A692-E56F69A37F30}"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E57B145-62C3-4509-AF07-9CD7A9438A68}" type="datetimeFigureOut">
              <a:rPr lang="en-US" smtClean="0"/>
              <a:t>12/20/2018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2B3C44-3E73-4EF9-A692-E56F69A37F30}"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DE57B145-62C3-4509-AF07-9CD7A9438A68}" type="datetimeFigureOut">
              <a:rPr lang="en-US" smtClean="0"/>
              <a:t>12/20/2018</a:t>
            </a:fld>
            <a:endParaRPr lang="en-US"/>
          </a:p>
        </p:txBody>
      </p:sp>
      <p:sp>
        <p:nvSpPr>
          <p:cNvPr id="27" name="Slide Number Placeholder 26"/>
          <p:cNvSpPr>
            <a:spLocks noGrp="1"/>
          </p:cNvSpPr>
          <p:nvPr>
            <p:ph type="sldNum" sz="quarter" idx="11"/>
          </p:nvPr>
        </p:nvSpPr>
        <p:spPr/>
        <p:txBody>
          <a:bodyPr rtlCol="0"/>
          <a:lstStyle/>
          <a:p>
            <a:fld id="{9B2B3C44-3E73-4EF9-A692-E56F69A37F30}" type="slidenum">
              <a:rPr lang="en-US" smtClean="0"/>
              <a:t>‹#›</a:t>
            </a:fld>
            <a:endParaRPr lang="en-US"/>
          </a:p>
        </p:txBody>
      </p:sp>
      <p:sp>
        <p:nvSpPr>
          <p:cNvPr id="28" name="Footer Placeholder 27"/>
          <p:cNvSpPr>
            <a:spLocks noGrp="1"/>
          </p:cNvSpPr>
          <p:nvPr>
            <p:ph type="ftr" sz="quarter" idx="12"/>
          </p:nvPr>
        </p:nvSpPr>
        <p:spPr/>
        <p:txBody>
          <a:bodyPr rtlCol="0"/>
          <a:lstStyle/>
          <a:p>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DE57B145-62C3-4509-AF07-9CD7A9438A68}" type="datetimeFigureOut">
              <a:rPr lang="en-US" smtClean="0"/>
              <a:t>12/20/2018</a:t>
            </a:fld>
            <a:endParaRPr lang="en-US"/>
          </a:p>
        </p:txBody>
      </p:sp>
      <p:sp>
        <p:nvSpPr>
          <p:cNvPr id="4" name="Footer Placeholder 3"/>
          <p:cNvSpPr>
            <a:spLocks noGrp="1"/>
          </p:cNvSpPr>
          <p:nvPr>
            <p:ph type="ftr" sz="quarter" idx="11"/>
          </p:nvPr>
        </p:nvSpPr>
        <p:spPr>
          <a:xfrm>
            <a:off x="5257800" y="612648"/>
            <a:ext cx="1325880" cy="457200"/>
          </a:xfrm>
        </p:spPr>
        <p:txBody>
          <a:bodyPr/>
          <a:lstStyle/>
          <a:p>
            <a:endParaRPr lang="en-US"/>
          </a:p>
        </p:txBody>
      </p:sp>
      <p:sp>
        <p:nvSpPr>
          <p:cNvPr id="5" name="Slide Number Placeholder 4"/>
          <p:cNvSpPr>
            <a:spLocks noGrp="1"/>
          </p:cNvSpPr>
          <p:nvPr>
            <p:ph type="sldNum" sz="quarter" idx="12"/>
          </p:nvPr>
        </p:nvSpPr>
        <p:spPr>
          <a:xfrm>
            <a:off x="8174736" y="2272"/>
            <a:ext cx="762000" cy="365760"/>
          </a:xfrm>
        </p:spPr>
        <p:txBody>
          <a:bodyPr/>
          <a:lstStyle/>
          <a:p>
            <a:fld id="{9B2B3C44-3E73-4EF9-A692-E56F69A37F30}"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57B145-62C3-4509-AF07-9CD7A9438A68}" type="datetimeFigureOut">
              <a:rPr lang="en-US" smtClean="0"/>
              <a:t>12/20/2018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2B3C44-3E73-4EF9-A692-E56F69A37F3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E57B145-62C3-4509-AF07-9CD7A9438A68}" type="datetimeFigureOut">
              <a:rPr lang="en-US" smtClean="0"/>
              <a:t>12/20/2018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2B3C44-3E73-4EF9-A692-E56F69A37F30}" type="slidenum">
              <a:rPr lang="en-US" smtClean="0"/>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E57B145-62C3-4509-AF07-9CD7A9438A68}" type="datetimeFigureOut">
              <a:rPr lang="en-US" smtClean="0"/>
              <a:t>12/20/2018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2B3C44-3E73-4EF9-A692-E56F69A37F30}"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E57B145-62C3-4509-AF07-9CD7A9438A68}"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2B3C44-3E73-4EF9-A692-E56F69A37F30}" type="slidenum">
              <a:rPr lang="en-US" smtClean="0"/>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E57B145-62C3-4509-AF07-9CD7A9438A68}"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2B3C44-3E73-4EF9-A692-E56F69A37F3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219200"/>
            <a:ext cx="39624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343400" y="1219200"/>
            <a:ext cx="41910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0">
          <a:blip r:embed="rId2" cstate="print">
            <a:lum/>
          </a:blip>
          <a:srcRect/>
          <a:stretch>
            <a:fillRect l="-3000" r="-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90600" y="1143000"/>
            <a:ext cx="5029200" cy="838200"/>
          </a:xfrm>
        </p:spPr>
        <p:txBody>
          <a:bodyPr/>
          <a:lstStyle/>
          <a:p>
            <a:r>
              <a:rPr lang="en-US" smtClean="0"/>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1066801"/>
            <a:ext cx="5111750" cy="51054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143000"/>
            <a:ext cx="3008313" cy="4995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304800" y="152400"/>
            <a:ext cx="82296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smtClean="0"/>
              <a:t>Your Topic Goes Here</a:t>
            </a:r>
          </a:p>
        </p:txBody>
      </p:sp>
      <p:sp>
        <p:nvSpPr>
          <p:cNvPr id="10243" name="Rectangle 3"/>
          <p:cNvSpPr>
            <a:spLocks noGrp="1" noChangeArrowheads="1"/>
          </p:cNvSpPr>
          <p:nvPr>
            <p:ph type="body" idx="1"/>
          </p:nvPr>
        </p:nvSpPr>
        <p:spPr bwMode="auto">
          <a:xfrm>
            <a:off x="381000" y="1219200"/>
            <a:ext cx="8077200" cy="5181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Your Subtopics Go Here</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1" fontAlgn="base" hangingPunct="1">
        <a:spcBef>
          <a:spcPct val="0"/>
        </a:spcBef>
        <a:spcAft>
          <a:spcPct val="0"/>
        </a:spcAft>
        <a:defRPr sz="4000">
          <a:solidFill>
            <a:schemeClr val="accent2">
              <a:lumMod val="75000"/>
            </a:schemeClr>
          </a:solidFill>
          <a:latin typeface="+mj-lt"/>
          <a:ea typeface="+mj-ea"/>
          <a:cs typeface="+mj-cs"/>
        </a:defRPr>
      </a:lvl1pPr>
      <a:lvl2pPr algn="l" rtl="0" eaLnBrk="1" fontAlgn="base" hangingPunct="1">
        <a:spcBef>
          <a:spcPct val="0"/>
        </a:spcBef>
        <a:spcAft>
          <a:spcPct val="0"/>
        </a:spcAft>
        <a:defRPr sz="4000">
          <a:solidFill>
            <a:srgbClr val="800000"/>
          </a:solidFill>
          <a:latin typeface="Impact" pitchFamily="34" charset="0"/>
        </a:defRPr>
      </a:lvl2pPr>
      <a:lvl3pPr algn="l" rtl="0" eaLnBrk="1" fontAlgn="base" hangingPunct="1">
        <a:spcBef>
          <a:spcPct val="0"/>
        </a:spcBef>
        <a:spcAft>
          <a:spcPct val="0"/>
        </a:spcAft>
        <a:defRPr sz="4000">
          <a:solidFill>
            <a:srgbClr val="800000"/>
          </a:solidFill>
          <a:latin typeface="Impact" pitchFamily="34" charset="0"/>
        </a:defRPr>
      </a:lvl3pPr>
      <a:lvl4pPr algn="l" rtl="0" eaLnBrk="1" fontAlgn="base" hangingPunct="1">
        <a:spcBef>
          <a:spcPct val="0"/>
        </a:spcBef>
        <a:spcAft>
          <a:spcPct val="0"/>
        </a:spcAft>
        <a:defRPr sz="4000">
          <a:solidFill>
            <a:srgbClr val="800000"/>
          </a:solidFill>
          <a:latin typeface="Impact" pitchFamily="34" charset="0"/>
        </a:defRPr>
      </a:lvl4pPr>
      <a:lvl5pPr algn="l" rtl="0" eaLnBrk="1" fontAlgn="base" hangingPunct="1">
        <a:spcBef>
          <a:spcPct val="0"/>
        </a:spcBef>
        <a:spcAft>
          <a:spcPct val="0"/>
        </a:spcAft>
        <a:defRPr sz="4000">
          <a:solidFill>
            <a:srgbClr val="800000"/>
          </a:solidFill>
          <a:latin typeface="Impact" pitchFamily="34" charset="0"/>
        </a:defRPr>
      </a:lvl5pPr>
      <a:lvl6pPr marL="457200" algn="l" rtl="0" eaLnBrk="1" fontAlgn="base" hangingPunct="1">
        <a:spcBef>
          <a:spcPct val="0"/>
        </a:spcBef>
        <a:spcAft>
          <a:spcPct val="0"/>
        </a:spcAft>
        <a:defRPr sz="4000">
          <a:solidFill>
            <a:srgbClr val="800000"/>
          </a:solidFill>
          <a:latin typeface="Impact" pitchFamily="34" charset="0"/>
        </a:defRPr>
      </a:lvl6pPr>
      <a:lvl7pPr marL="914400" algn="l" rtl="0" eaLnBrk="1" fontAlgn="base" hangingPunct="1">
        <a:spcBef>
          <a:spcPct val="0"/>
        </a:spcBef>
        <a:spcAft>
          <a:spcPct val="0"/>
        </a:spcAft>
        <a:defRPr sz="4000">
          <a:solidFill>
            <a:srgbClr val="800000"/>
          </a:solidFill>
          <a:latin typeface="Impact" pitchFamily="34" charset="0"/>
        </a:defRPr>
      </a:lvl7pPr>
      <a:lvl8pPr marL="1371600" algn="l" rtl="0" eaLnBrk="1" fontAlgn="base" hangingPunct="1">
        <a:spcBef>
          <a:spcPct val="0"/>
        </a:spcBef>
        <a:spcAft>
          <a:spcPct val="0"/>
        </a:spcAft>
        <a:defRPr sz="4000">
          <a:solidFill>
            <a:srgbClr val="800000"/>
          </a:solidFill>
          <a:latin typeface="Impact" pitchFamily="34" charset="0"/>
        </a:defRPr>
      </a:lvl8pPr>
      <a:lvl9pPr marL="1828800" algn="l" rtl="0" eaLnBrk="1" fontAlgn="base" hangingPunct="1">
        <a:spcBef>
          <a:spcPct val="0"/>
        </a:spcBef>
        <a:spcAft>
          <a:spcPct val="0"/>
        </a:spcAft>
        <a:defRPr sz="4000">
          <a:solidFill>
            <a:srgbClr val="800000"/>
          </a:solidFill>
          <a:latin typeface="Impact" pitchFamily="34" charset="0"/>
        </a:defRPr>
      </a:lvl9pPr>
    </p:titleStyle>
    <p:body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Arial" charset="0"/>
        </a:defRPr>
      </a:lvl2pPr>
      <a:lvl3pPr marL="1143000" indent="-228600" algn="l" rtl="0" eaLnBrk="1" fontAlgn="base" hangingPunct="1">
        <a:spcBef>
          <a:spcPct val="20000"/>
        </a:spcBef>
        <a:spcAft>
          <a:spcPct val="0"/>
        </a:spcAft>
        <a:buChar char="•"/>
        <a:defRPr sz="2400">
          <a:solidFill>
            <a:schemeClr val="tx1"/>
          </a:solidFill>
          <a:latin typeface="Arial" charset="0"/>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pPr algn="l" eaLnBrk="1" latinLnBrk="0" hangingPunct="1"/>
            <a:fld id="{C3F416CD-67A3-4CF0-A210-F6AF31AC147F}" type="datetimeFigureOut">
              <a:rPr lang="en-US" smtClean="0"/>
              <a:pPr algn="l" eaLnBrk="1" latinLnBrk="0" hangingPunct="1"/>
              <a:t>12/20/2018</a:t>
            </a:fld>
            <a:endParaRPr lang="en-US" sz="800" dirty="0">
              <a:solidFill>
                <a:schemeClr val="accent2"/>
              </a:solidFill>
            </a:endParaRPr>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pPr algn="r" eaLnBrk="1" latinLnBrk="0" hangingPunct="1"/>
            <a:endParaRPr kumimoji="0" lang="en-US" sz="800" dirty="0">
              <a:solidFill>
                <a:schemeClr val="accent2"/>
              </a:solidFill>
            </a:endParaRPr>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pPr algn="r" eaLnBrk="1" latinLnBrk="0" hangingPunct="1"/>
            <a:fld id="{96652B35-718D-4E28-AFEB-B694A3B357E8}" type="slidenum">
              <a:rPr kumimoji="0" lang="en-US" smtClean="0"/>
              <a:pPr algn="r" eaLnBrk="1" latinLnBrk="0" hangingPunct="1"/>
              <a:t>‹#›</a:t>
            </a:fld>
            <a:endParaRPr kumimoji="0" lang="en-US" sz="1800" dirty="0">
              <a:solidFill>
                <a:schemeClr val="bg1"/>
              </a:solidFill>
            </a:endParaRPr>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latin typeface="Times New Roman" pitchFamily="18" charset="0"/>
                <a:cs typeface="Times New Roman" pitchFamily="18" charset="0"/>
              </a:rPr>
              <a:t>The Argumentative Essay</a:t>
            </a:r>
            <a:endParaRPr lang="en-US" dirty="0">
              <a:latin typeface="Times New Roman" pitchFamily="18" charset="0"/>
              <a:cs typeface="Times New Roman" pitchFamily="18" charset="0"/>
            </a:endParaRPr>
          </a:p>
        </p:txBody>
      </p:sp>
      <p:sp>
        <p:nvSpPr>
          <p:cNvPr id="3" name="Subtitle 2"/>
          <p:cNvSpPr>
            <a:spLocks noGrp="1"/>
          </p:cNvSpPr>
          <p:nvPr>
            <p:ph type="subTitle" idx="1"/>
          </p:nvPr>
        </p:nvSpPr>
        <p:spPr/>
        <p:txBody>
          <a:bodyPr/>
          <a:lstStyle/>
          <a:p>
            <a:r>
              <a:rPr lang="en-US" dirty="0" smtClean="0">
                <a:latin typeface="Times New Roman" pitchFamily="18" charset="0"/>
                <a:cs typeface="Times New Roman" pitchFamily="18" charset="0"/>
              </a:rPr>
              <a:t>English Language Arts</a:t>
            </a:r>
            <a:r>
              <a:rPr lang="en-US" baseline="0" dirty="0" smtClean="0">
                <a:latin typeface="Times New Roman" pitchFamily="18" charset="0"/>
                <a:cs typeface="Times New Roman" pitchFamily="18" charset="0"/>
              </a:rPr>
              <a:t> </a:t>
            </a:r>
            <a:endParaRPr lang="en-US" dirty="0">
              <a:latin typeface="Times New Roman" pitchFamily="18" charset="0"/>
              <a:cs typeface="Times New Roman" pitchFamily="18" charset="0"/>
            </a:endParaRPr>
          </a:p>
        </p:txBody>
      </p:sp>
      <p:pic>
        <p:nvPicPr>
          <p:cNvPr id="45058" name="Picture 2" descr="https://encrypted-tbn2.gstatic.com/images?q=tbn:ANd9GcRijqUXMjxYPgAdegdmjPElYk1-8CZ7b47ub7kCMqE004E1FbsDqA"/>
          <p:cNvPicPr>
            <a:picLocks noChangeAspect="1" noChangeArrowheads="1"/>
          </p:cNvPicPr>
          <p:nvPr/>
        </p:nvPicPr>
        <p:blipFill>
          <a:blip r:embed="rId2" cstate="print"/>
          <a:srcRect/>
          <a:stretch>
            <a:fillRect/>
          </a:stretch>
        </p:blipFill>
        <p:spPr bwMode="auto">
          <a:xfrm>
            <a:off x="6172200" y="4495800"/>
            <a:ext cx="2390775" cy="1905000"/>
          </a:xfrm>
          <a:prstGeom prst="rect">
            <a:avLst/>
          </a:prstGeom>
          <a:noFill/>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Body Paragraphs</a:t>
            </a:r>
            <a:endParaRPr lang="en-US" dirty="0"/>
          </a:p>
        </p:txBody>
      </p:sp>
      <p:sp>
        <p:nvSpPr>
          <p:cNvPr id="3" name="Content Placeholder 2"/>
          <p:cNvSpPr>
            <a:spLocks noGrp="1"/>
          </p:cNvSpPr>
          <p:nvPr>
            <p:ph idx="1"/>
          </p:nvPr>
        </p:nvSpPr>
        <p:spPr/>
        <p:txBody>
          <a:bodyPr>
            <a:normAutofit fontScale="85000" lnSpcReduction="10000"/>
          </a:bodyPr>
          <a:lstStyle/>
          <a:p>
            <a:pPr>
              <a:buNone/>
            </a:pPr>
            <a:r>
              <a:rPr lang="en-US" dirty="0" smtClean="0"/>
              <a:t>	</a:t>
            </a:r>
            <a:r>
              <a:rPr lang="en-US" dirty="0" smtClean="0">
                <a:latin typeface="Times New Roman" pitchFamily="18" charset="0"/>
                <a:cs typeface="Times New Roman" pitchFamily="18" charset="0"/>
              </a:rPr>
              <a:t>The Body Paragraph of an Argumentative Essay has five basic parts.</a:t>
            </a:r>
          </a:p>
          <a:p>
            <a:pPr>
              <a:buNone/>
            </a:pPr>
            <a:r>
              <a:rPr lang="en-US" dirty="0" smtClean="0">
                <a:latin typeface="Times New Roman" pitchFamily="18" charset="0"/>
                <a:cs typeface="Times New Roman" pitchFamily="18" charset="0"/>
              </a:rPr>
              <a:t>1. </a:t>
            </a:r>
            <a:r>
              <a:rPr lang="en-US" b="1" dirty="0" smtClean="0">
                <a:solidFill>
                  <a:srgbClr val="0070C0"/>
                </a:solidFill>
                <a:latin typeface="Times New Roman" pitchFamily="18" charset="0"/>
                <a:cs typeface="Times New Roman" pitchFamily="18" charset="0"/>
              </a:rPr>
              <a:t>Topic Sentence: </a:t>
            </a:r>
            <a:r>
              <a:rPr lang="en-US" dirty="0" smtClean="0">
                <a:latin typeface="Times New Roman" pitchFamily="18" charset="0"/>
                <a:cs typeface="Times New Roman" pitchFamily="18" charset="0"/>
              </a:rPr>
              <a:t>The main idea; the assertion/supporting reason restated.</a:t>
            </a:r>
          </a:p>
          <a:p>
            <a:pPr>
              <a:buNone/>
            </a:pPr>
            <a:r>
              <a:rPr lang="en-US" dirty="0" smtClean="0">
                <a:latin typeface="Times New Roman" pitchFamily="18" charset="0"/>
                <a:cs typeface="Times New Roman" pitchFamily="18" charset="0"/>
              </a:rPr>
              <a:t>2. </a:t>
            </a:r>
            <a:r>
              <a:rPr lang="en-US" b="1" dirty="0" smtClean="0">
                <a:solidFill>
                  <a:srgbClr val="00B050"/>
                </a:solidFill>
                <a:latin typeface="Times New Roman" pitchFamily="18" charset="0"/>
                <a:cs typeface="Times New Roman" pitchFamily="18" charset="0"/>
              </a:rPr>
              <a:t>Details (Evidence): </a:t>
            </a:r>
            <a:r>
              <a:rPr lang="en-US" dirty="0" smtClean="0">
                <a:latin typeface="Times New Roman" pitchFamily="18" charset="0"/>
                <a:cs typeface="Times New Roman" pitchFamily="18" charset="0"/>
              </a:rPr>
              <a:t>Textual evidence, facts, statistics, examples, observations, expert opinions, etc.</a:t>
            </a:r>
          </a:p>
          <a:p>
            <a:pPr>
              <a:buNone/>
            </a:pPr>
            <a:r>
              <a:rPr lang="en-US" dirty="0" smtClean="0">
                <a:latin typeface="Times New Roman" pitchFamily="18" charset="0"/>
                <a:cs typeface="Times New Roman" pitchFamily="18" charset="0"/>
              </a:rPr>
              <a:t>3. </a:t>
            </a:r>
            <a:r>
              <a:rPr lang="en-US" b="1" dirty="0" smtClean="0">
                <a:solidFill>
                  <a:srgbClr val="7030A0"/>
                </a:solidFill>
                <a:latin typeface="Times New Roman" pitchFamily="18" charset="0"/>
                <a:cs typeface="Times New Roman" pitchFamily="18" charset="0"/>
              </a:rPr>
              <a:t>Reasoning: </a:t>
            </a:r>
            <a:r>
              <a:rPr lang="en-US" dirty="0" smtClean="0">
                <a:latin typeface="Times New Roman" pitchFamily="18" charset="0"/>
                <a:cs typeface="Times New Roman" pitchFamily="18" charset="0"/>
              </a:rPr>
              <a:t>An explanation of the evidence and assertion. </a:t>
            </a:r>
          </a:p>
          <a:p>
            <a:pPr>
              <a:buNone/>
            </a:pPr>
            <a:r>
              <a:rPr lang="en-US" dirty="0" smtClean="0">
                <a:latin typeface="Times New Roman" pitchFamily="18" charset="0"/>
                <a:cs typeface="Times New Roman" pitchFamily="18" charset="0"/>
              </a:rPr>
              <a:t>4. </a:t>
            </a:r>
            <a:r>
              <a:rPr lang="en-US" b="1" dirty="0" smtClean="0">
                <a:solidFill>
                  <a:srgbClr val="FF0000"/>
                </a:solidFill>
                <a:latin typeface="Times New Roman" pitchFamily="18" charset="0"/>
                <a:cs typeface="Times New Roman" pitchFamily="18" charset="0"/>
              </a:rPr>
              <a:t>Counter-Argument (Opposing Side): </a:t>
            </a:r>
            <a:r>
              <a:rPr lang="en-US" dirty="0" smtClean="0">
                <a:latin typeface="Times New Roman" pitchFamily="18" charset="0"/>
                <a:cs typeface="Times New Roman" pitchFamily="18" charset="0"/>
              </a:rPr>
              <a:t>where you mention the other side of the supporting reason.  </a:t>
            </a:r>
          </a:p>
          <a:p>
            <a:pPr>
              <a:buNone/>
            </a:pPr>
            <a:r>
              <a:rPr lang="en-US" dirty="0" smtClean="0">
                <a:latin typeface="Times New Roman" pitchFamily="18" charset="0"/>
                <a:cs typeface="Times New Roman" pitchFamily="18" charset="0"/>
              </a:rPr>
              <a:t>5. </a:t>
            </a:r>
            <a:r>
              <a:rPr lang="en-US" b="1" dirty="0" smtClean="0">
                <a:solidFill>
                  <a:srgbClr val="00B0F0"/>
                </a:solidFill>
                <a:latin typeface="Times New Roman" pitchFamily="18" charset="0"/>
                <a:cs typeface="Times New Roman" pitchFamily="18" charset="0"/>
              </a:rPr>
              <a:t>Rebuttal:</a:t>
            </a:r>
            <a:r>
              <a:rPr lang="en-US" dirty="0" smtClean="0">
                <a:latin typeface="Times New Roman" pitchFamily="18" charset="0"/>
                <a:cs typeface="Times New Roman" pitchFamily="18" charset="0"/>
              </a:rPr>
              <a:t> Concluding statements in refutation (against) of the counter-argument. </a:t>
            </a:r>
          </a:p>
          <a:p>
            <a:pPr>
              <a:buNone/>
            </a:pPr>
            <a:r>
              <a:rPr lang="en-US" dirty="0" smtClean="0">
                <a:latin typeface="Times New Roman" pitchFamily="18" charset="0"/>
                <a:cs typeface="Times New Roman" pitchFamily="18" charset="0"/>
              </a:rPr>
              <a:t>6. </a:t>
            </a:r>
            <a:r>
              <a:rPr lang="en-US" dirty="0" smtClean="0">
                <a:solidFill>
                  <a:srgbClr val="002060"/>
                </a:solidFill>
                <a:latin typeface="Times New Roman" pitchFamily="18" charset="0"/>
                <a:cs typeface="Times New Roman" pitchFamily="18" charset="0"/>
              </a:rPr>
              <a:t>Concluding Statement</a:t>
            </a:r>
            <a:r>
              <a:rPr lang="en-US" dirty="0" smtClean="0">
                <a:latin typeface="Times New Roman" pitchFamily="18" charset="0"/>
                <a:cs typeface="Times New Roman" pitchFamily="18" charset="0"/>
              </a:rPr>
              <a:t>-rephrase the topic sentence. </a:t>
            </a:r>
            <a:endParaRPr lang="en-US" dirty="0">
              <a:latin typeface="Times New Roman" pitchFamily="18" charset="0"/>
              <a:cs typeface="Times New Roman" pitchFamily="18" charset="0"/>
            </a:endParaRPr>
          </a:p>
          <a:p>
            <a:pPr>
              <a:buNone/>
            </a:pP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Body Paragraph</a:t>
            </a:r>
            <a:r>
              <a:rPr lang="en-US"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dirty="0" smtClean="0">
                <a:latin typeface="Times New Roman" pitchFamily="18" charset="0"/>
                <a:cs typeface="Times New Roman" pitchFamily="18" charset="0"/>
              </a:rPr>
              <a:t>One</a:t>
            </a:r>
            <a:endParaRPr lang="en-US" dirty="0"/>
          </a:p>
        </p:txBody>
      </p:sp>
      <p:sp>
        <p:nvSpPr>
          <p:cNvPr id="3" name="Content Placeholder 2"/>
          <p:cNvSpPr>
            <a:spLocks noGrp="1"/>
          </p:cNvSpPr>
          <p:nvPr>
            <p:ph idx="1"/>
          </p:nvPr>
        </p:nvSpPr>
        <p:spPr/>
        <p:txBody>
          <a:bodyPr>
            <a:normAutofit fontScale="85000" lnSpcReduction="20000"/>
          </a:bodyPr>
          <a:lstStyle/>
          <a:p>
            <a:pPr>
              <a:buNone/>
            </a:pPr>
            <a:r>
              <a:rPr lang="en-US" dirty="0" smtClean="0"/>
              <a:t>		</a:t>
            </a:r>
            <a:r>
              <a:rPr lang="en-US" dirty="0" smtClean="0">
                <a:solidFill>
                  <a:srgbClr val="0070C0"/>
                </a:solidFill>
                <a:latin typeface="Times New Roman" pitchFamily="18" charset="0"/>
                <a:cs typeface="Times New Roman" pitchFamily="18" charset="0"/>
              </a:rPr>
              <a:t>The excess of trash has left us without any places to dispose of it properly. </a:t>
            </a:r>
            <a:r>
              <a:rPr lang="en-US" dirty="0" smtClean="0">
                <a:solidFill>
                  <a:srgbClr val="00B050"/>
                </a:solidFill>
                <a:latin typeface="Times New Roman" pitchFamily="18" charset="0"/>
                <a:cs typeface="Times New Roman" pitchFamily="18" charset="0"/>
              </a:rPr>
              <a:t>According to Andrew Rooney from the editorial “America the Not- So- Beautiful,” the citizens of New York City throw away nine times their weight in garbage each year.</a:t>
            </a:r>
            <a:r>
              <a:rPr lang="en-US" dirty="0" smtClean="0">
                <a:latin typeface="Times New Roman" pitchFamily="18" charset="0"/>
                <a:cs typeface="Times New Roman" pitchFamily="18" charset="0"/>
              </a:rPr>
              <a:t> </a:t>
            </a:r>
            <a:r>
              <a:rPr lang="en-US" dirty="0" smtClean="0">
                <a:solidFill>
                  <a:srgbClr val="7030A0"/>
                </a:solidFill>
                <a:latin typeface="Times New Roman" pitchFamily="18" charset="0"/>
                <a:cs typeface="Times New Roman" pitchFamily="18" charset="0"/>
              </a:rPr>
              <a:t>If this is just New York City, not even the entire state, can you imagine all fifty states? Very soon America will have to start exporting its trash to other nations because our landfills are overflowing. </a:t>
            </a:r>
            <a:r>
              <a:rPr lang="en-US" dirty="0" smtClean="0">
                <a:solidFill>
                  <a:srgbClr val="FF0000"/>
                </a:solidFill>
                <a:latin typeface="Times New Roman" pitchFamily="18" charset="0"/>
                <a:cs typeface="Times New Roman" pitchFamily="18" charset="0"/>
              </a:rPr>
              <a:t>On the other hand, there are new methods of recycling goods that seem to assist with this trash issue.</a:t>
            </a:r>
            <a:r>
              <a:rPr lang="en-US" dirty="0" smtClean="0">
                <a:latin typeface="Times New Roman" pitchFamily="18" charset="0"/>
                <a:cs typeface="Times New Roman" pitchFamily="18" charset="0"/>
              </a:rPr>
              <a:t> </a:t>
            </a:r>
            <a:r>
              <a:rPr lang="en-US" dirty="0" smtClean="0">
                <a:solidFill>
                  <a:srgbClr val="00B0F0"/>
                </a:solidFill>
                <a:latin typeface="Times New Roman" pitchFamily="18" charset="0"/>
                <a:cs typeface="Times New Roman" pitchFamily="18" charset="0"/>
              </a:rPr>
              <a:t>However, it is very unlikely that this will help as only a small quantity of products can actually be reused. The idea that disposing of things properly is going to make a difference still does not eliminate the need </a:t>
            </a:r>
            <a:r>
              <a:rPr lang="en-US" dirty="0" smtClean="0">
                <a:solidFill>
                  <a:srgbClr val="002060"/>
                </a:solidFill>
                <a:latin typeface="Times New Roman" pitchFamily="18" charset="0"/>
                <a:cs typeface="Times New Roman" pitchFamily="18" charset="0"/>
              </a:rPr>
              <a:t>for places to throw away the actual trash.   </a:t>
            </a:r>
          </a:p>
          <a:p>
            <a:pPr>
              <a:buNone/>
            </a:pP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Body Paragraph Two</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85000" lnSpcReduction="20000"/>
          </a:bodyPr>
          <a:lstStyle/>
          <a:p>
            <a:pPr>
              <a:buNone/>
            </a:pPr>
            <a:r>
              <a:rPr lang="en-US" dirty="0" smtClean="0"/>
              <a:t>		</a:t>
            </a:r>
            <a:r>
              <a:rPr lang="en-US" dirty="0" smtClean="0">
                <a:solidFill>
                  <a:srgbClr val="0070C0"/>
                </a:solidFill>
                <a:latin typeface="Times New Roman" pitchFamily="18" charset="0"/>
                <a:cs typeface="Times New Roman" pitchFamily="18" charset="0"/>
              </a:rPr>
              <a:t>Moreover, our excessive amount of garbage is poisoning all living organisms. </a:t>
            </a:r>
            <a:r>
              <a:rPr lang="en-US" dirty="0" smtClean="0">
                <a:solidFill>
                  <a:srgbClr val="00B050"/>
                </a:solidFill>
                <a:latin typeface="Times New Roman" pitchFamily="18" charset="0"/>
                <a:cs typeface="Times New Roman" pitchFamily="18" charset="0"/>
              </a:rPr>
              <a:t>Mr. Rooney stated in his editorial that American “chemical corporations have been dumping their poisonous wastes in the rivers behind the mills…” </a:t>
            </a:r>
            <a:r>
              <a:rPr lang="en-US" dirty="0" smtClean="0">
                <a:solidFill>
                  <a:srgbClr val="7030A0"/>
                </a:solidFill>
                <a:latin typeface="Times New Roman" pitchFamily="18" charset="0"/>
                <a:cs typeface="Times New Roman" pitchFamily="18" charset="0"/>
              </a:rPr>
              <a:t>This is truly alarming. This explains why a lot of our animals are becoming extinct, why more incurable diseases keep appearing, and why certain areas have become inhabitable. </a:t>
            </a:r>
            <a:r>
              <a:rPr lang="en-US" dirty="0" smtClean="0">
                <a:solidFill>
                  <a:srgbClr val="FF0000"/>
                </a:solidFill>
                <a:latin typeface="Times New Roman" pitchFamily="18" charset="0"/>
                <a:cs typeface="Times New Roman" pitchFamily="18" charset="0"/>
              </a:rPr>
              <a:t>On the contrary, there are those who believe that this is only happening on a very small scale and that while certain organisms die, new ones will be born with a sort of antibody to protect them from the poison. </a:t>
            </a:r>
            <a:r>
              <a:rPr lang="en-US" dirty="0" smtClean="0">
                <a:solidFill>
                  <a:srgbClr val="00B0F0"/>
                </a:solidFill>
                <a:latin typeface="Times New Roman" pitchFamily="18" charset="0"/>
                <a:cs typeface="Times New Roman" pitchFamily="18" charset="0"/>
              </a:rPr>
              <a:t>This is an extremely ridiculous notion because “all living organisms” includes those who reproduce new organisms as well. </a:t>
            </a:r>
            <a:endParaRPr lang="en-US" dirty="0">
              <a:solidFill>
                <a:srgbClr val="00B0F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The Concluding Paragraph</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a:buNone/>
            </a:pPr>
            <a:r>
              <a:rPr lang="en-US" dirty="0" smtClean="0">
                <a:latin typeface="Times New Roman" pitchFamily="18" charset="0"/>
                <a:cs typeface="Times New Roman" pitchFamily="18" charset="0"/>
              </a:rPr>
              <a:t>1. </a:t>
            </a:r>
            <a:r>
              <a:rPr lang="en-US" dirty="0" smtClean="0">
                <a:solidFill>
                  <a:srgbClr val="FF0000"/>
                </a:solidFill>
                <a:latin typeface="Times New Roman" pitchFamily="18" charset="0"/>
                <a:cs typeface="Times New Roman" pitchFamily="18" charset="0"/>
              </a:rPr>
              <a:t>Readdress your thesis/claim </a:t>
            </a:r>
            <a:r>
              <a:rPr lang="en-US" dirty="0" smtClean="0">
                <a:latin typeface="Times New Roman" pitchFamily="18" charset="0"/>
                <a:cs typeface="Times New Roman" pitchFamily="18" charset="0"/>
              </a:rPr>
              <a:t>using different words from your introduction.</a:t>
            </a:r>
          </a:p>
          <a:p>
            <a:pPr>
              <a:buNone/>
            </a:pPr>
            <a:r>
              <a:rPr lang="en-US" dirty="0" smtClean="0">
                <a:latin typeface="Times New Roman" pitchFamily="18" charset="0"/>
                <a:cs typeface="Times New Roman" pitchFamily="18" charset="0"/>
              </a:rPr>
              <a:t>2. </a:t>
            </a:r>
            <a:r>
              <a:rPr lang="en-US" dirty="0" smtClean="0">
                <a:solidFill>
                  <a:srgbClr val="00B0F0"/>
                </a:solidFill>
                <a:latin typeface="Times New Roman" pitchFamily="18" charset="0"/>
                <a:cs typeface="Times New Roman" pitchFamily="18" charset="0"/>
              </a:rPr>
              <a:t>Offer possible solutions </a:t>
            </a:r>
            <a:r>
              <a:rPr lang="en-US" dirty="0" smtClean="0">
                <a:latin typeface="Times New Roman" pitchFamily="18" charset="0"/>
                <a:cs typeface="Times New Roman" pitchFamily="18" charset="0"/>
              </a:rPr>
              <a:t>to reach a consensus (agreement) if possible. </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The Concluding Paragraph</a:t>
            </a:r>
            <a:endParaRPr lang="en-US" dirty="0"/>
          </a:p>
        </p:txBody>
      </p:sp>
      <p:sp>
        <p:nvSpPr>
          <p:cNvPr id="3" name="Content Placeholder 2"/>
          <p:cNvSpPr>
            <a:spLocks noGrp="1"/>
          </p:cNvSpPr>
          <p:nvPr>
            <p:ph idx="1"/>
          </p:nvPr>
        </p:nvSpPr>
        <p:spPr/>
        <p:txBody>
          <a:bodyPr>
            <a:normAutofit/>
          </a:bodyPr>
          <a:lstStyle/>
          <a:p>
            <a:pPr>
              <a:buNone/>
            </a:pPr>
            <a:r>
              <a:rPr lang="en-US" smtClean="0"/>
              <a:t>		</a:t>
            </a:r>
            <a:r>
              <a:rPr lang="en-US" smtClean="0">
                <a:solidFill>
                  <a:srgbClr val="FF0000"/>
                </a:solidFill>
                <a:latin typeface="Times New Roman" pitchFamily="18" charset="0"/>
                <a:cs typeface="Times New Roman" pitchFamily="18" charset="0"/>
              </a:rPr>
              <a:t>Finally</a:t>
            </a:r>
            <a:r>
              <a:rPr lang="en-US" dirty="0" smtClean="0">
                <a:solidFill>
                  <a:srgbClr val="FF0000"/>
                </a:solidFill>
                <a:latin typeface="Times New Roman" pitchFamily="18" charset="0"/>
                <a:cs typeface="Times New Roman" pitchFamily="18" charset="0"/>
              </a:rPr>
              <a:t>, the aesthetic of “America the Not-So-Beautiful” is flawed with trash and dead organisms caused by an unfortunate level of unconsciousness on our part. </a:t>
            </a:r>
            <a:r>
              <a:rPr lang="en-US" dirty="0" smtClean="0">
                <a:solidFill>
                  <a:srgbClr val="00B0F0"/>
                </a:solidFill>
                <a:latin typeface="Times New Roman" pitchFamily="18" charset="0"/>
                <a:cs typeface="Times New Roman" pitchFamily="18" charset="0"/>
              </a:rPr>
              <a:t>On a lighter note, maybe if Americans decided to limit their amount of consumption and opted for more research on better forms of recycling all types of trash, then there may be some hope after all. As of now it seems that we should just follow Rooney’s advice of boarding a ship to Mars. </a:t>
            </a:r>
            <a:endParaRPr lang="en-US" dirty="0">
              <a:solidFill>
                <a:srgbClr val="00B0F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971800"/>
            <a:ext cx="8229600" cy="1066800"/>
          </a:xfrm>
        </p:spPr>
        <p:txBody>
          <a:bodyPr>
            <a:normAutofit fontScale="90000"/>
          </a:bodyPr>
          <a:lstStyle/>
          <a:p>
            <a:pPr algn="ctr"/>
            <a:r>
              <a:rPr lang="en-US" dirty="0" smtClean="0"/>
              <a:t>Some Extra Pointers (read over) </a:t>
            </a:r>
            <a:br>
              <a:rPr lang="en-US" dirty="0" smtClean="0"/>
            </a:br>
            <a:r>
              <a:rPr lang="en-US" sz="2700" dirty="0" smtClean="0"/>
              <a:t>Sample Student introductions at the end </a:t>
            </a:r>
            <a:endParaRPr lang="en-US" sz="2700" dirty="0"/>
          </a:p>
        </p:txBody>
      </p:sp>
    </p:spTree>
    <p:extLst>
      <p:ext uri="{BB962C8B-B14F-4D97-AF65-F5344CB8AC3E}">
        <p14:creationId xmlns:p14="http://schemas.microsoft.com/office/powerpoint/2010/main" val="8472681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Planning</a:t>
            </a:r>
            <a:endParaRPr lang="en-US" dirty="0">
              <a:latin typeface="Times New Roman" pitchFamily="18" charset="0"/>
              <a:cs typeface="Times New Roman" pitchFamily="18" charset="0"/>
            </a:endParaRPr>
          </a:p>
        </p:txBody>
      </p:sp>
      <p:graphicFrame>
        <p:nvGraphicFramePr>
          <p:cNvPr id="4" name="Content Placeholder 3"/>
          <p:cNvGraphicFramePr>
            <a:graphicFrameLocks noGrp="1"/>
          </p:cNvGraphicFramePr>
          <p:nvPr>
            <p:ph idx="1"/>
          </p:nvPr>
        </p:nvGraphicFramePr>
        <p:xfrm>
          <a:off x="457200" y="2249488"/>
          <a:ext cx="8229600" cy="3886199"/>
        </p:xfrm>
        <a:graphic>
          <a:graphicData uri="http://schemas.openxmlformats.org/drawingml/2006/table">
            <a:tbl>
              <a:tblPr firstRow="1" bandRow="1">
                <a:tableStyleId>{3C2FFA5D-87B4-456A-9821-1D502468CF0F}</a:tableStyleId>
              </a:tblPr>
              <a:tblGrid>
                <a:gridCol w="4114800"/>
                <a:gridCol w="4114800"/>
              </a:tblGrid>
              <a:tr h="746559">
                <a:tc>
                  <a:txBody>
                    <a:bodyPr/>
                    <a:lstStyle/>
                    <a:p>
                      <a:r>
                        <a:rPr lang="en-US" sz="2400" dirty="0" smtClean="0">
                          <a:latin typeface="Times New Roman" pitchFamily="18" charset="0"/>
                          <a:cs typeface="Times New Roman" pitchFamily="18" charset="0"/>
                        </a:rPr>
                        <a:t>Position: I agree                OR</a:t>
                      </a:r>
                      <a:endParaRPr lang="en-US" sz="2400" b="1" dirty="0">
                        <a:latin typeface="Times New Roman" pitchFamily="18" charset="0"/>
                        <a:cs typeface="Times New Roman" pitchFamily="18" charset="0"/>
                      </a:endParaRPr>
                    </a:p>
                  </a:txBody>
                  <a:tcPr/>
                </a:tc>
                <a:tc>
                  <a:txBody>
                    <a:bodyPr/>
                    <a:lstStyle/>
                    <a:p>
                      <a:r>
                        <a:rPr lang="en-US" sz="2400" dirty="0" smtClean="0">
                          <a:latin typeface="Times New Roman" pitchFamily="18" charset="0"/>
                          <a:cs typeface="Times New Roman" pitchFamily="18" charset="0"/>
                        </a:rPr>
                        <a:t>I disagree        with the issue.</a:t>
                      </a:r>
                      <a:endParaRPr lang="en-US" sz="2400" b="1" dirty="0">
                        <a:latin typeface="Times New Roman" pitchFamily="18" charset="0"/>
                        <a:cs typeface="Times New Roman" pitchFamily="18" charset="0"/>
                      </a:endParaRPr>
                    </a:p>
                  </a:txBody>
                  <a:tcPr/>
                </a:tc>
              </a:tr>
              <a:tr h="746559">
                <a:tc>
                  <a:txBody>
                    <a:bodyPr/>
                    <a:lstStyle/>
                    <a:p>
                      <a:pPr algn="ctr"/>
                      <a:r>
                        <a:rPr lang="en-US" sz="2400" b="1" dirty="0" smtClean="0">
                          <a:latin typeface="Times New Roman" pitchFamily="18" charset="0"/>
                          <a:cs typeface="Times New Roman" pitchFamily="18" charset="0"/>
                        </a:rPr>
                        <a:t>         PROS</a:t>
                      </a:r>
                      <a:endParaRPr lang="en-US" sz="2400" b="1" dirty="0">
                        <a:latin typeface="Times New Roman" pitchFamily="18" charset="0"/>
                        <a:cs typeface="Times New Roman" pitchFamily="18" charset="0"/>
                      </a:endParaRPr>
                    </a:p>
                  </a:txBody>
                  <a:tcPr/>
                </a:tc>
                <a:tc>
                  <a:txBody>
                    <a:bodyPr/>
                    <a:lstStyle/>
                    <a:p>
                      <a:pPr algn="ctr"/>
                      <a:r>
                        <a:rPr lang="en-US" sz="2400" b="1" dirty="0" smtClean="0">
                          <a:latin typeface="Times New Roman" pitchFamily="18" charset="0"/>
                          <a:cs typeface="Times New Roman" pitchFamily="18" charset="0"/>
                        </a:rPr>
                        <a:t>CONS</a:t>
                      </a:r>
                      <a:endParaRPr lang="en-US" sz="2400" b="1" dirty="0">
                        <a:latin typeface="Times New Roman" pitchFamily="18" charset="0"/>
                        <a:cs typeface="Times New Roman" pitchFamily="18" charset="0"/>
                      </a:endParaRPr>
                    </a:p>
                  </a:txBody>
                  <a:tcPr/>
                </a:tc>
              </a:tr>
              <a:tr h="2393081">
                <a:tc>
                  <a:txBody>
                    <a:bodyPr/>
                    <a:lstStyle/>
                    <a:p>
                      <a:pPr algn="l"/>
                      <a:r>
                        <a:rPr lang="en-US" sz="2400" dirty="0" smtClean="0">
                          <a:latin typeface="Times New Roman" pitchFamily="18" charset="0"/>
                          <a:cs typeface="Times New Roman" pitchFamily="18" charset="0"/>
                        </a:rPr>
                        <a:t>1. Too much trash</a:t>
                      </a:r>
                    </a:p>
                    <a:p>
                      <a:pPr algn="l"/>
                      <a:endParaRPr lang="en-US" sz="2400" dirty="0" smtClean="0">
                        <a:latin typeface="Times New Roman" pitchFamily="18" charset="0"/>
                        <a:cs typeface="Times New Roman" pitchFamily="18" charset="0"/>
                      </a:endParaRPr>
                    </a:p>
                    <a:p>
                      <a:pPr algn="l"/>
                      <a:r>
                        <a:rPr lang="en-US" sz="2400" dirty="0" smtClean="0">
                          <a:latin typeface="Times New Roman" pitchFamily="18" charset="0"/>
                          <a:cs typeface="Times New Roman" pitchFamily="18" charset="0"/>
                        </a:rPr>
                        <a:t>2. Organisms are dying</a:t>
                      </a:r>
                    </a:p>
                    <a:p>
                      <a:pPr algn="l"/>
                      <a:endParaRPr lang="en-US" sz="2400" dirty="0" smtClean="0">
                        <a:latin typeface="Times New Roman" pitchFamily="18" charset="0"/>
                        <a:cs typeface="Times New Roman" pitchFamily="18" charset="0"/>
                      </a:endParaRPr>
                    </a:p>
                    <a:p>
                      <a:pPr algn="l"/>
                      <a:r>
                        <a:rPr lang="en-US" sz="2400" dirty="0" smtClean="0">
                          <a:latin typeface="Times New Roman" pitchFamily="18" charset="0"/>
                          <a:cs typeface="Times New Roman" pitchFamily="18" charset="0"/>
                        </a:rPr>
                        <a:t>3. The problem is staggering </a:t>
                      </a:r>
                      <a:endParaRPr lang="en-US" sz="2400" dirty="0">
                        <a:latin typeface="Times New Roman" pitchFamily="18" charset="0"/>
                        <a:cs typeface="Times New Roman" pitchFamily="18" charset="0"/>
                      </a:endParaRPr>
                    </a:p>
                  </a:txBody>
                  <a:tcPr/>
                </a:tc>
                <a:tc>
                  <a:txBody>
                    <a:bodyPr/>
                    <a:lstStyle/>
                    <a:p>
                      <a:pPr algn="l"/>
                      <a:r>
                        <a:rPr lang="en-US" sz="2400" dirty="0" smtClean="0">
                          <a:latin typeface="Times New Roman" pitchFamily="18" charset="0"/>
                          <a:cs typeface="Times New Roman" pitchFamily="18" charset="0"/>
                        </a:rPr>
                        <a:t>1. There are many recycling companies now</a:t>
                      </a:r>
                    </a:p>
                    <a:p>
                      <a:pPr algn="l"/>
                      <a:r>
                        <a:rPr lang="en-US" sz="2400" dirty="0" smtClean="0">
                          <a:latin typeface="Times New Roman" pitchFamily="18" charset="0"/>
                          <a:cs typeface="Times New Roman" pitchFamily="18" charset="0"/>
                        </a:rPr>
                        <a:t>2. New organisms are born each day</a:t>
                      </a:r>
                    </a:p>
                    <a:p>
                      <a:pPr algn="l"/>
                      <a:r>
                        <a:rPr lang="en-US" sz="2400" dirty="0" smtClean="0">
                          <a:latin typeface="Times New Roman" pitchFamily="18" charset="0"/>
                          <a:cs typeface="Times New Roman" pitchFamily="18" charset="0"/>
                        </a:rPr>
                        <a:t>3.</a:t>
                      </a:r>
                      <a:r>
                        <a:rPr lang="en-US" sz="2400" baseline="0" dirty="0" smtClean="0">
                          <a:latin typeface="Times New Roman" pitchFamily="18" charset="0"/>
                          <a:cs typeface="Times New Roman" pitchFamily="18" charset="0"/>
                        </a:rPr>
                        <a:t>  There are worse problems in the world</a:t>
                      </a:r>
                      <a:endParaRPr lang="en-US" sz="2400" dirty="0">
                        <a:latin typeface="Times New Roman" pitchFamily="18" charset="0"/>
                        <a:cs typeface="Times New Roman" pitchFamily="18" charset="0"/>
                      </a:endParaRPr>
                    </a:p>
                  </a:txBody>
                  <a:tcPr/>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Thesis/Claim</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r>
              <a:rPr lang="en-US" dirty="0" smtClean="0">
                <a:latin typeface="Times New Roman" pitchFamily="18" charset="0"/>
                <a:cs typeface="Times New Roman" pitchFamily="18" charset="0"/>
              </a:rPr>
              <a:t>This is one of the most important parts of your essay. </a:t>
            </a:r>
          </a:p>
          <a:p>
            <a:r>
              <a:rPr lang="en-US" dirty="0" smtClean="0">
                <a:latin typeface="Times New Roman" pitchFamily="18" charset="0"/>
                <a:cs typeface="Times New Roman" pitchFamily="18" charset="0"/>
              </a:rPr>
              <a:t>Your planning becomes your thesis/claim without the cons.</a:t>
            </a:r>
          </a:p>
          <a:p>
            <a:r>
              <a:rPr lang="en-US" dirty="0" smtClean="0">
                <a:latin typeface="Times New Roman" pitchFamily="18" charset="0"/>
                <a:cs typeface="Times New Roman" pitchFamily="18" charset="0"/>
              </a:rPr>
              <a:t>However, you will use the cons for your counter-arguments.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latin typeface="Times New Roman" pitchFamily="18" charset="0"/>
                <a:cs typeface="Times New Roman" pitchFamily="18" charset="0"/>
              </a:rPr>
              <a:t>Finally</a:t>
            </a:r>
            <a:endParaRPr lang="en-US" dirty="0">
              <a:latin typeface="Times New Roman" pitchFamily="18" charset="0"/>
              <a:cs typeface="Times New Roman" pitchFamily="18" charset="0"/>
            </a:endParaRPr>
          </a:p>
        </p:txBody>
      </p:sp>
      <p:sp>
        <p:nvSpPr>
          <p:cNvPr id="6" name="Content Placeholder 5"/>
          <p:cNvSpPr>
            <a:spLocks noGrp="1"/>
          </p:cNvSpPr>
          <p:nvPr>
            <p:ph idx="1"/>
          </p:nvPr>
        </p:nvSpPr>
        <p:spPr/>
        <p:txBody>
          <a:bodyPr>
            <a:normAutofit/>
          </a:bodyPr>
          <a:lstStyle/>
          <a:p>
            <a:r>
              <a:rPr lang="en-US" dirty="0" smtClean="0">
                <a:latin typeface="Times New Roman" pitchFamily="18" charset="0"/>
                <a:cs typeface="Times New Roman" pitchFamily="18" charset="0"/>
              </a:rPr>
              <a:t>Make sure to use transitions: However, Therefore, Furthermore, Moreover, Additionally, On the other hand, On the contrary, In Opposition to, Regardless, Nevertheless, etc. </a:t>
            </a:r>
          </a:p>
          <a:p>
            <a:r>
              <a:rPr lang="en-US" dirty="0" smtClean="0">
                <a:latin typeface="Times New Roman" pitchFamily="18" charset="0"/>
                <a:cs typeface="Times New Roman" pitchFamily="18" charset="0"/>
              </a:rPr>
              <a:t>Make sure to use parallel structure particularly when designing your thesis/claim. </a:t>
            </a:r>
          </a:p>
          <a:p>
            <a:r>
              <a:rPr lang="en-US" dirty="0" smtClean="0">
                <a:latin typeface="Times New Roman" pitchFamily="18" charset="0"/>
                <a:cs typeface="Times New Roman" pitchFamily="18" charset="0"/>
              </a:rPr>
              <a:t>Make sure to use diction which you can actually define and understand. </a:t>
            </a:r>
          </a:p>
          <a:p>
            <a:r>
              <a:rPr lang="en-US" dirty="0" smtClean="0">
                <a:latin typeface="Times New Roman" pitchFamily="18" charset="0"/>
                <a:cs typeface="Times New Roman" pitchFamily="18" charset="0"/>
              </a:rPr>
              <a:t>This will help your essay sound cohesive. </a:t>
            </a:r>
          </a:p>
          <a:p>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DO NOT STRESS</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r>
              <a:rPr lang="en-US" dirty="0" smtClean="0">
                <a:latin typeface="Times New Roman" pitchFamily="18" charset="0"/>
                <a:cs typeface="Times New Roman" pitchFamily="18" charset="0"/>
              </a:rPr>
              <a:t>Make sure to become an avid reader</a:t>
            </a:r>
          </a:p>
          <a:p>
            <a:r>
              <a:rPr lang="en-US" dirty="0" smtClean="0">
                <a:latin typeface="Times New Roman" pitchFamily="18" charset="0"/>
                <a:cs typeface="Times New Roman" pitchFamily="18" charset="0"/>
              </a:rPr>
              <a:t>Practice your writing</a:t>
            </a:r>
          </a:p>
          <a:p>
            <a:r>
              <a:rPr lang="en-US" dirty="0" smtClean="0">
                <a:latin typeface="Times New Roman" pitchFamily="18" charset="0"/>
                <a:cs typeface="Times New Roman" pitchFamily="18" charset="0"/>
              </a:rPr>
              <a:t>Learn to be organized</a:t>
            </a:r>
          </a:p>
          <a:p>
            <a:r>
              <a:rPr lang="en-US" dirty="0" smtClean="0">
                <a:latin typeface="Times New Roman" pitchFamily="18" charset="0"/>
                <a:cs typeface="Times New Roman" pitchFamily="18" charset="0"/>
              </a:rPr>
              <a:t>Put forth maximum effort</a:t>
            </a:r>
          </a:p>
          <a:p>
            <a:endParaRPr lang="en-US" dirty="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pPr algn="ctr">
              <a:buNone/>
            </a:pPr>
            <a:r>
              <a:rPr lang="en-US" b="1" dirty="0" smtClean="0">
                <a:latin typeface="Times New Roman" pitchFamily="18" charset="0"/>
                <a:cs typeface="Times New Roman" pitchFamily="18" charset="0"/>
              </a:rPr>
              <a:t>THE END</a:t>
            </a:r>
            <a:endParaRPr lang="en-US"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What is an Argument?</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r>
              <a:rPr lang="en-US" dirty="0" smtClean="0">
                <a:latin typeface="Times New Roman" pitchFamily="18" charset="0"/>
                <a:cs typeface="Times New Roman" pitchFamily="18" charset="0"/>
              </a:rPr>
              <a:t>An argument is a discussion involving different points of view; it is a debate. </a:t>
            </a:r>
            <a:r>
              <a:rPr lang="en-US" sz="1300" dirty="0" smtClean="0">
                <a:latin typeface="Times New Roman" pitchFamily="18" charset="0"/>
                <a:cs typeface="Times New Roman" pitchFamily="18" charset="0"/>
              </a:rPr>
              <a:t>(Dictionary.com)</a:t>
            </a:r>
          </a:p>
          <a:p>
            <a:r>
              <a:rPr lang="en-US" dirty="0" smtClean="0">
                <a:latin typeface="Times New Roman" pitchFamily="18" charset="0"/>
                <a:cs typeface="Times New Roman" pitchFamily="18" charset="0"/>
              </a:rPr>
              <a:t>In order for there to be an argument there must be two opposite sides; a disagreement and an agreement. Those in favor and those against. </a:t>
            </a:r>
          </a:p>
          <a:p>
            <a:r>
              <a:rPr lang="en-US" dirty="0" smtClean="0">
                <a:latin typeface="Times New Roman" pitchFamily="18" charset="0"/>
                <a:cs typeface="Times New Roman" pitchFamily="18" charset="0"/>
              </a:rPr>
              <a:t>For instance, the statement that America is a wasteful country is cause for an argument because there is an audience who is in favor and an audience who is against.</a:t>
            </a:r>
          </a:p>
          <a:p>
            <a:endParaRPr lang="en-US" dirty="0" smtClean="0"/>
          </a:p>
          <a:p>
            <a:pPr>
              <a:buNone/>
            </a:pPr>
            <a:endParaRPr lang="en-US" dirty="0" smtClean="0"/>
          </a:p>
          <a:p>
            <a:pPr>
              <a:buNone/>
            </a:pPr>
            <a:endParaRPr lang="en-US" dirty="0"/>
          </a:p>
          <a:p>
            <a:pPr>
              <a:buNone/>
            </a:pPr>
            <a:endParaRPr lang="en-US" dirty="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a:t>
            </a:r>
            <a:r>
              <a:rPr lang="en-US" dirty="0" smtClean="0"/>
              <a:t>: </a:t>
            </a:r>
            <a:r>
              <a:rPr lang="en-US" dirty="0"/>
              <a:t>Student Sample 1 </a:t>
            </a:r>
            <a:endParaRPr lang="en-US" dirty="0"/>
          </a:p>
        </p:txBody>
      </p:sp>
      <p:sp>
        <p:nvSpPr>
          <p:cNvPr id="3" name="Content Placeholder 2"/>
          <p:cNvSpPr>
            <a:spLocks noGrp="1"/>
          </p:cNvSpPr>
          <p:nvPr>
            <p:ph idx="1"/>
          </p:nvPr>
        </p:nvSpPr>
        <p:spPr/>
        <p:txBody>
          <a:bodyPr/>
          <a:lstStyle/>
          <a:p>
            <a:r>
              <a:rPr lang="en-US" dirty="0"/>
              <a:t> Advances in technology have become so widely accepted in today’s culture that very few people are willing to pause to consider the consequences. People get so excited about what new technologies can offer that they forget to question whether there might be any negative effects. </a:t>
            </a:r>
            <a:r>
              <a:rPr lang="en-US" dirty="0">
                <a:solidFill>
                  <a:srgbClr val="FF0000"/>
                </a:solidFill>
              </a:rPr>
              <a:t>Without caution and deliberation, replacing the natural with the mechanical would undoubtedly be </a:t>
            </a:r>
            <a:r>
              <a:rPr lang="en-US" dirty="0" smtClean="0">
                <a:solidFill>
                  <a:srgbClr val="FF0000"/>
                </a:solidFill>
              </a:rPr>
              <a:t>disastrous</a:t>
            </a:r>
            <a:r>
              <a:rPr lang="en-US" dirty="0" smtClean="0"/>
              <a:t>.</a:t>
            </a:r>
            <a:endParaRPr lang="en-US" dirty="0"/>
          </a:p>
        </p:txBody>
      </p:sp>
    </p:spTree>
    <p:extLst>
      <p:ext uri="{BB962C8B-B14F-4D97-AF65-F5344CB8AC3E}">
        <p14:creationId xmlns:p14="http://schemas.microsoft.com/office/powerpoint/2010/main" val="26082470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 </a:t>
            </a:r>
            <a:r>
              <a:rPr lang="en-US" dirty="0"/>
              <a:t>Student Sample 2 </a:t>
            </a:r>
          </a:p>
        </p:txBody>
      </p:sp>
      <p:sp>
        <p:nvSpPr>
          <p:cNvPr id="3" name="Content Placeholder 2"/>
          <p:cNvSpPr>
            <a:spLocks noGrp="1"/>
          </p:cNvSpPr>
          <p:nvPr>
            <p:ph idx="1"/>
          </p:nvPr>
        </p:nvSpPr>
        <p:spPr/>
        <p:txBody>
          <a:bodyPr>
            <a:normAutofit fontScale="77500" lnSpcReduction="20000"/>
          </a:bodyPr>
          <a:lstStyle/>
          <a:p>
            <a:pPr marL="109728" indent="0">
              <a:buNone/>
            </a:pPr>
            <a:r>
              <a:rPr lang="en-US" dirty="0" smtClean="0"/>
              <a:t>In the age of technology, many of our daily tasks have been simplified. As this may be considered progress in our society, it can also cause some hindrances. We as a society need to consider some of the dangers that lurk around us, and do our best to make good decisions about how much technology is too much. Driving is a daily task that can easily become more dangerous than it already is with the hands free communication devices offered in all new cars. Is this a safe option? While cell phones are banned from use while driving in most states, the hands free options are not banned, except in one state, which banned it for 18 years old drivers and younger. This has become a hot debate in the nation, and it needs to be addressed. </a:t>
            </a:r>
            <a:r>
              <a:rPr lang="en-US" dirty="0" smtClean="0">
                <a:solidFill>
                  <a:srgbClr val="FF0000"/>
                </a:solidFill>
              </a:rPr>
              <a:t>All </a:t>
            </a:r>
            <a:r>
              <a:rPr lang="en-US" dirty="0">
                <a:solidFill>
                  <a:srgbClr val="FF0000"/>
                </a:solidFill>
              </a:rPr>
              <a:t>states </a:t>
            </a:r>
            <a:r>
              <a:rPr lang="en-US" dirty="0" smtClean="0">
                <a:solidFill>
                  <a:srgbClr val="FF0000"/>
                </a:solidFill>
              </a:rPr>
              <a:t>should pass </a:t>
            </a:r>
            <a:r>
              <a:rPr lang="en-US" dirty="0">
                <a:solidFill>
                  <a:srgbClr val="FF0000"/>
                </a:solidFill>
              </a:rPr>
              <a:t>a law banning drivers 18 and younger from using communication devices while </a:t>
            </a:r>
            <a:r>
              <a:rPr lang="en-US" dirty="0" smtClean="0">
                <a:solidFill>
                  <a:srgbClr val="FF0000"/>
                </a:solidFill>
              </a:rPr>
              <a:t>driving. </a:t>
            </a:r>
            <a:endParaRPr lang="en-US" dirty="0">
              <a:solidFill>
                <a:srgbClr val="FF0000"/>
              </a:solidFill>
            </a:endParaRPr>
          </a:p>
          <a:p>
            <a:pPr marL="109728" indent="0">
              <a:buNone/>
            </a:pPr>
            <a:endParaRPr lang="en-US" dirty="0"/>
          </a:p>
        </p:txBody>
      </p:sp>
    </p:spTree>
    <p:extLst>
      <p:ext uri="{BB962C8B-B14F-4D97-AF65-F5344CB8AC3E}">
        <p14:creationId xmlns:p14="http://schemas.microsoft.com/office/powerpoint/2010/main" val="18262696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What is an Argumentative Essay?</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r>
              <a:rPr lang="en-US" dirty="0">
                <a:latin typeface="Times New Roman" pitchFamily="18" charset="0"/>
                <a:cs typeface="Times New Roman" pitchFamily="18" charset="0"/>
              </a:rPr>
              <a:t>The argumentative essay is a </a:t>
            </a:r>
            <a:r>
              <a:rPr lang="en-US" dirty="0" smtClean="0">
                <a:latin typeface="Times New Roman" pitchFamily="18" charset="0"/>
                <a:cs typeface="Times New Roman" pitchFamily="18" charset="0"/>
              </a:rPr>
              <a:t>genre(type) </a:t>
            </a:r>
            <a:r>
              <a:rPr lang="en-US" dirty="0">
                <a:latin typeface="Times New Roman" pitchFamily="18" charset="0"/>
                <a:cs typeface="Times New Roman" pitchFamily="18" charset="0"/>
              </a:rPr>
              <a:t>of writing that requires the student to investigate a topic; collect, generate, and evaluate evidence; and </a:t>
            </a:r>
            <a:r>
              <a:rPr lang="en-US" b="1" u="sng" dirty="0">
                <a:latin typeface="Times New Roman" pitchFamily="18" charset="0"/>
                <a:cs typeface="Times New Roman" pitchFamily="18" charset="0"/>
              </a:rPr>
              <a:t>establish a position</a:t>
            </a:r>
            <a:r>
              <a:rPr lang="en-US" dirty="0">
                <a:latin typeface="Times New Roman" pitchFamily="18" charset="0"/>
                <a:cs typeface="Times New Roman" pitchFamily="18" charset="0"/>
              </a:rPr>
              <a:t> on the topic in a </a:t>
            </a:r>
            <a:r>
              <a:rPr lang="en-US" dirty="0" smtClean="0">
                <a:latin typeface="Times New Roman" pitchFamily="18" charset="0"/>
                <a:cs typeface="Times New Roman" pitchFamily="18" charset="0"/>
              </a:rPr>
              <a:t>brief </a:t>
            </a:r>
            <a:r>
              <a:rPr lang="en-US" dirty="0">
                <a:latin typeface="Times New Roman" pitchFamily="18" charset="0"/>
                <a:cs typeface="Times New Roman" pitchFamily="18" charset="0"/>
              </a:rPr>
              <a:t>manner</a:t>
            </a:r>
            <a:r>
              <a:rPr lang="en-US" dirty="0" smtClean="0">
                <a:latin typeface="Times New Roman" pitchFamily="18" charset="0"/>
                <a:cs typeface="Times New Roman" pitchFamily="18" charset="0"/>
              </a:rPr>
              <a:t>. </a:t>
            </a:r>
            <a:r>
              <a:rPr lang="en-US" sz="1200" dirty="0" smtClean="0">
                <a:latin typeface="Times New Roman" pitchFamily="18" charset="0"/>
                <a:cs typeface="Times New Roman" pitchFamily="18" charset="0"/>
              </a:rPr>
              <a:t>(Purdue University, 2014)</a:t>
            </a:r>
            <a:endParaRPr lang="en-US" sz="1200" dirty="0">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latin typeface="Times New Roman" pitchFamily="18" charset="0"/>
                <a:cs typeface="Times New Roman" pitchFamily="18" charset="0"/>
              </a:rPr>
              <a:t>What is a Possible Organizational Structure of an Argumentative Essay?</a:t>
            </a:r>
            <a:endParaRPr lang="en-US" dirty="0">
              <a:latin typeface="Times New Roman" pitchFamily="18" charset="0"/>
              <a:cs typeface="Times New Roman" pitchFamily="18" charset="0"/>
            </a:endParaRPr>
          </a:p>
        </p:txBody>
      </p:sp>
      <p:sp>
        <p:nvSpPr>
          <p:cNvPr id="5" name="Subtitle 4"/>
          <p:cNvSpPr>
            <a:spLocks noGrp="1"/>
          </p:cNvSpPr>
          <p:nvPr>
            <p:ph type="subTitle" idx="1"/>
          </p:nvPr>
        </p:nvSpPr>
        <p:spPr/>
        <p:txBody>
          <a:bodyPr/>
          <a:lstStyle/>
          <a:p>
            <a:r>
              <a:rPr lang="en-US" dirty="0" smtClean="0">
                <a:latin typeface="Times New Roman" pitchFamily="18" charset="0"/>
                <a:cs typeface="Times New Roman" pitchFamily="18" charset="0"/>
              </a:rPr>
              <a:t>Sample Issue: Is America a wasteful country?</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The Introduction</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a:buNone/>
            </a:pPr>
            <a:r>
              <a:rPr lang="en-US" dirty="0" smtClean="0">
                <a:latin typeface="Times New Roman" pitchFamily="18" charset="0"/>
                <a:cs typeface="Times New Roman" pitchFamily="18" charset="0"/>
              </a:rPr>
              <a:t>The introduction paragraph has two major parts: </a:t>
            </a:r>
          </a:p>
          <a:p>
            <a:pPr marL="514350" indent="-514350">
              <a:buAutoNum type="arabicPeriod"/>
            </a:pPr>
            <a:r>
              <a:rPr lang="en-US" dirty="0" smtClean="0">
                <a:latin typeface="Times New Roman" pitchFamily="18" charset="0"/>
                <a:cs typeface="Times New Roman" pitchFamily="18" charset="0"/>
              </a:rPr>
              <a:t>Background Information: where you talk about the issue in a general way; you basically present the issue.</a:t>
            </a:r>
          </a:p>
          <a:p>
            <a:pPr marL="514350" indent="-514350">
              <a:buAutoNum type="arabicPeriod"/>
            </a:pPr>
            <a:r>
              <a:rPr lang="en-US" dirty="0" smtClean="0">
                <a:latin typeface="Times New Roman" pitchFamily="18" charset="0"/>
                <a:cs typeface="Times New Roman" pitchFamily="18" charset="0"/>
              </a:rPr>
              <a:t>The Thesis/Claim: Where you state your position on the issue and the supporting reasons in one clear sentence.</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Times New Roman" pitchFamily="18" charset="0"/>
                <a:cs typeface="Times New Roman" pitchFamily="18" charset="0"/>
              </a:rPr>
              <a:t>Introduction: Background Information</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a:buNone/>
            </a:pPr>
            <a:r>
              <a:rPr lang="en-US" dirty="0" smtClean="0"/>
              <a:t>		</a:t>
            </a:r>
            <a:r>
              <a:rPr lang="en-US" dirty="0" smtClean="0">
                <a:latin typeface="Times New Roman" pitchFamily="18" charset="0"/>
                <a:cs typeface="Times New Roman" pitchFamily="18" charset="0"/>
              </a:rPr>
              <a:t>The United States of America is a nation characterized for its abundance of goods and services. It is a nation that has prospered and conquered the globe with its diverse population of consumers and its powerful corporations. A lot can be said about this developed country; nevertheless, America has become a wasteful nation. </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Introduction: The Thesis/The Claim</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a:buNone/>
            </a:pPr>
            <a:r>
              <a:rPr lang="en-US" dirty="0" smtClean="0"/>
              <a:t>	</a:t>
            </a:r>
            <a:r>
              <a:rPr lang="en-US" dirty="0" smtClean="0">
                <a:solidFill>
                  <a:srgbClr val="FF0000"/>
                </a:solidFill>
                <a:latin typeface="Times New Roman" pitchFamily="18" charset="0"/>
                <a:cs typeface="Times New Roman" pitchFamily="18" charset="0"/>
              </a:rPr>
              <a:t>Americans must be less wasteful before it is too late to save the planet</a:t>
            </a:r>
            <a:r>
              <a:rPr lang="en-US" dirty="0" smtClean="0">
                <a:latin typeface="Times New Roman" pitchFamily="18" charset="0"/>
                <a:cs typeface="Times New Roman" pitchFamily="18" charset="0"/>
              </a:rPr>
              <a:t>; </a:t>
            </a:r>
            <a:r>
              <a:rPr lang="en-US" dirty="0" smtClean="0">
                <a:solidFill>
                  <a:srgbClr val="0070C0"/>
                </a:solidFill>
                <a:latin typeface="Times New Roman" pitchFamily="18" charset="0"/>
                <a:cs typeface="Times New Roman" pitchFamily="18" charset="0"/>
              </a:rPr>
              <a:t>there is no place to throw trash</a:t>
            </a:r>
            <a:r>
              <a:rPr lang="en-US" dirty="0" smtClean="0">
                <a:latin typeface="Times New Roman" pitchFamily="18" charset="0"/>
                <a:cs typeface="Times New Roman" pitchFamily="18" charset="0"/>
              </a:rPr>
              <a:t> and </a:t>
            </a:r>
            <a:r>
              <a:rPr lang="en-US" dirty="0" smtClean="0">
                <a:solidFill>
                  <a:srgbClr val="0070C0"/>
                </a:solidFill>
                <a:latin typeface="Times New Roman" pitchFamily="18" charset="0"/>
                <a:cs typeface="Times New Roman" pitchFamily="18" charset="0"/>
              </a:rPr>
              <a:t>we are poisoning all living organisms. </a:t>
            </a:r>
          </a:p>
          <a:p>
            <a:pPr>
              <a:buNone/>
            </a:pPr>
            <a:r>
              <a:rPr lang="en-US" dirty="0" smtClean="0">
                <a:latin typeface="Times New Roman" pitchFamily="18" charset="0"/>
                <a:cs typeface="Times New Roman" pitchFamily="18" charset="0"/>
              </a:rPr>
              <a:t>   </a:t>
            </a:r>
            <a:r>
              <a:rPr lang="en-US" i="1" dirty="0" smtClean="0">
                <a:solidFill>
                  <a:srgbClr val="FF0000"/>
                </a:solidFill>
                <a:latin typeface="Times New Roman" pitchFamily="18" charset="0"/>
                <a:cs typeface="Times New Roman" pitchFamily="18" charset="0"/>
              </a:rPr>
              <a:t>Red= Position </a:t>
            </a:r>
            <a:r>
              <a:rPr lang="en-US" i="1" dirty="0" smtClean="0">
                <a:latin typeface="Times New Roman" pitchFamily="18" charset="0"/>
                <a:cs typeface="Times New Roman" pitchFamily="18" charset="0"/>
              </a:rPr>
              <a:t>and </a:t>
            </a:r>
            <a:r>
              <a:rPr lang="en-US" i="1" dirty="0" smtClean="0">
                <a:solidFill>
                  <a:srgbClr val="0070C0"/>
                </a:solidFill>
                <a:latin typeface="Times New Roman" pitchFamily="18" charset="0"/>
                <a:cs typeface="Times New Roman" pitchFamily="18" charset="0"/>
              </a:rPr>
              <a:t>Blue= Supporting Reasons</a:t>
            </a:r>
            <a:endParaRPr lang="en-US" i="1" dirty="0">
              <a:solidFill>
                <a:srgbClr val="0070C0"/>
              </a:solidFill>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	</a:t>
            </a:r>
            <a:r>
              <a:rPr lang="en-US" dirty="0" smtClean="0">
                <a:solidFill>
                  <a:srgbClr val="FF0000"/>
                </a:solidFill>
                <a:latin typeface="Times New Roman" pitchFamily="18" charset="0"/>
                <a:cs typeface="Times New Roman" pitchFamily="18" charset="0"/>
              </a:rPr>
              <a:t>Americans must be less wasteful </a:t>
            </a:r>
            <a:r>
              <a:rPr lang="en-US" dirty="0" smtClean="0">
                <a:latin typeface="Times New Roman" pitchFamily="18" charset="0"/>
                <a:cs typeface="Times New Roman" pitchFamily="18" charset="0"/>
              </a:rPr>
              <a:t>because</a:t>
            </a:r>
            <a:r>
              <a:rPr lang="en-US" dirty="0" smtClean="0">
                <a:solidFill>
                  <a:srgbClr val="FF0000"/>
                </a:solidFill>
                <a:latin typeface="Times New Roman" pitchFamily="18" charset="0"/>
                <a:cs typeface="Times New Roman" pitchFamily="18" charset="0"/>
              </a:rPr>
              <a:t> </a:t>
            </a:r>
            <a:r>
              <a:rPr lang="en-US" dirty="0" smtClean="0">
                <a:solidFill>
                  <a:srgbClr val="0070C0"/>
                </a:solidFill>
                <a:latin typeface="Times New Roman" pitchFamily="18" charset="0"/>
                <a:cs typeface="Times New Roman" pitchFamily="18" charset="0"/>
              </a:rPr>
              <a:t>there are fewer places to dispose of garbage</a:t>
            </a:r>
            <a:r>
              <a:rPr lang="en-US" dirty="0" smtClean="0">
                <a:latin typeface="Times New Roman" pitchFamily="18" charset="0"/>
                <a:cs typeface="Times New Roman" pitchFamily="18" charset="0"/>
              </a:rPr>
              <a:t>, and </a:t>
            </a:r>
            <a:r>
              <a:rPr lang="en-US" dirty="0" smtClean="0">
                <a:solidFill>
                  <a:srgbClr val="0070C0"/>
                </a:solidFill>
                <a:latin typeface="Times New Roman" pitchFamily="18" charset="0"/>
                <a:cs typeface="Times New Roman" pitchFamily="18" charset="0"/>
              </a:rPr>
              <a:t>we are poisoning all living organisms.</a:t>
            </a:r>
            <a:endParaRPr lang="en-US" dirty="0">
              <a:solidFill>
                <a:srgbClr val="0070C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Complete Introduction </a:t>
            </a:r>
            <a:endParaRPr lang="en-US" b="1" dirty="0"/>
          </a:p>
        </p:txBody>
      </p:sp>
      <p:sp>
        <p:nvSpPr>
          <p:cNvPr id="3" name="Content Placeholder 2"/>
          <p:cNvSpPr>
            <a:spLocks noGrp="1"/>
          </p:cNvSpPr>
          <p:nvPr>
            <p:ph idx="1"/>
          </p:nvPr>
        </p:nvSpPr>
        <p:spPr/>
        <p:txBody>
          <a:bodyPr/>
          <a:lstStyle/>
          <a:p>
            <a:pPr marL="109728" indent="0">
              <a:buNone/>
            </a:pPr>
            <a:r>
              <a:rPr lang="en-US" dirty="0" smtClean="0">
                <a:latin typeface="Times New Roman" pitchFamily="18" charset="0"/>
                <a:cs typeface="Times New Roman" pitchFamily="18" charset="0"/>
              </a:rPr>
              <a:t>	The </a:t>
            </a:r>
            <a:r>
              <a:rPr lang="en-US" dirty="0">
                <a:latin typeface="Times New Roman" pitchFamily="18" charset="0"/>
                <a:cs typeface="Times New Roman" pitchFamily="18" charset="0"/>
              </a:rPr>
              <a:t>United States of America is a nation characterized for its abundance of goods and services. It is a nation that has prospered and conquered the globe with its diverse population of consumers and its powerful corporations. A lot can be said about this developed country; nevertheless, America has become a wasteful nation</a:t>
            </a:r>
            <a:r>
              <a:rPr lang="en-US" dirty="0" smtClean="0">
                <a:latin typeface="Times New Roman" pitchFamily="18" charset="0"/>
                <a:cs typeface="Times New Roman" pitchFamily="18" charset="0"/>
              </a:rPr>
              <a:t>.</a:t>
            </a:r>
            <a:r>
              <a:rPr lang="en-US" dirty="0">
                <a:solidFill>
                  <a:srgbClr val="FF0000"/>
                </a:solidFill>
                <a:latin typeface="Times New Roman" pitchFamily="18" charset="0"/>
                <a:cs typeface="Times New Roman" pitchFamily="18" charset="0"/>
              </a:rPr>
              <a:t> Americans must be less wasteful before it is too late to save the </a:t>
            </a:r>
            <a:r>
              <a:rPr lang="en-US" dirty="0" smtClean="0">
                <a:solidFill>
                  <a:srgbClr val="FF0000"/>
                </a:solidFill>
                <a:latin typeface="Times New Roman" pitchFamily="18" charset="0"/>
                <a:cs typeface="Times New Roman" pitchFamily="18" charset="0"/>
              </a:rPr>
              <a:t>planet. </a:t>
            </a:r>
            <a:endParaRPr lang="en-US" dirty="0"/>
          </a:p>
        </p:txBody>
      </p:sp>
    </p:spTree>
    <p:extLst>
      <p:ext uri="{BB962C8B-B14F-4D97-AF65-F5344CB8AC3E}">
        <p14:creationId xmlns:p14="http://schemas.microsoft.com/office/powerpoint/2010/main" val="7163214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Body Paragraphs</a:t>
            </a:r>
            <a:endParaRPr lang="en-US" u="sng"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r>
              <a:rPr lang="en-US" dirty="0" smtClean="0">
                <a:latin typeface="Times New Roman" pitchFamily="18" charset="0"/>
                <a:cs typeface="Times New Roman" pitchFamily="18" charset="0"/>
              </a:rPr>
              <a:t>An argumentative essay will have as many body paragraphs as there are supporting reasons. </a:t>
            </a:r>
          </a:p>
          <a:p>
            <a:r>
              <a:rPr lang="en-US" dirty="0" smtClean="0">
                <a:latin typeface="Times New Roman" pitchFamily="18" charset="0"/>
                <a:cs typeface="Times New Roman" pitchFamily="18" charset="0"/>
              </a:rPr>
              <a:t>This will determine how many paragraphs your essay should be made of.</a:t>
            </a:r>
          </a:p>
          <a:p>
            <a:r>
              <a:rPr lang="en-US" dirty="0" smtClean="0">
                <a:latin typeface="Times New Roman" pitchFamily="18" charset="0"/>
                <a:cs typeface="Times New Roman" pitchFamily="18" charset="0"/>
              </a:rPr>
              <a:t>For our example, we will be working with a four paragraph essay.</a:t>
            </a:r>
          </a:p>
          <a:p>
            <a:r>
              <a:rPr lang="en-US" dirty="0" smtClean="0">
                <a:latin typeface="Times New Roman" pitchFamily="18" charset="0"/>
                <a:cs typeface="Times New Roman" pitchFamily="18" charset="0"/>
              </a:rPr>
              <a:t>The order that you stated your supporting reasons in your thesis/claim will be the order of your body paragraphs. (only for closed claims) </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Theme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Design">
      <a:majorFont>
        <a:latin typeface="Impact"/>
        <a:ea typeface=""/>
        <a:cs typeface=""/>
      </a:majorFont>
      <a:minorFont>
        <a:latin typeface="Impac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Theme3</Template>
  <TotalTime>1727</TotalTime>
  <Words>699</Words>
  <Application>Microsoft Office PowerPoint</Application>
  <PresentationFormat>On-screen Show (4:3)</PresentationFormat>
  <Paragraphs>81</Paragraphs>
  <Slides>21</Slides>
  <Notes>0</Notes>
  <HiddenSlides>0</HiddenSlides>
  <MMClips>0</MMClips>
  <ScaleCrop>false</ScaleCrop>
  <HeadingPairs>
    <vt:vector size="4" baseType="variant">
      <vt:variant>
        <vt:lpstr>Theme</vt:lpstr>
      </vt:variant>
      <vt:variant>
        <vt:i4>2</vt:i4>
      </vt:variant>
      <vt:variant>
        <vt:lpstr>Slide Titles</vt:lpstr>
      </vt:variant>
      <vt:variant>
        <vt:i4>21</vt:i4>
      </vt:variant>
    </vt:vector>
  </HeadingPairs>
  <TitlesOfParts>
    <vt:vector size="23" baseType="lpstr">
      <vt:lpstr>Theme3</vt:lpstr>
      <vt:lpstr>Urban</vt:lpstr>
      <vt:lpstr>The Argumentative Essay</vt:lpstr>
      <vt:lpstr>What is an Argument?</vt:lpstr>
      <vt:lpstr>What is an Argumentative Essay?</vt:lpstr>
      <vt:lpstr>What is a Possible Organizational Structure of an Argumentative Essay?</vt:lpstr>
      <vt:lpstr>The Introduction</vt:lpstr>
      <vt:lpstr>Introduction: Background Information</vt:lpstr>
      <vt:lpstr>Introduction: The Thesis/The Claim</vt:lpstr>
      <vt:lpstr>Complete Introduction </vt:lpstr>
      <vt:lpstr>Body Paragraphs</vt:lpstr>
      <vt:lpstr>Body Paragraphs</vt:lpstr>
      <vt:lpstr>Body Paragraph One</vt:lpstr>
      <vt:lpstr>Body Paragraph Two</vt:lpstr>
      <vt:lpstr>The Concluding Paragraph</vt:lpstr>
      <vt:lpstr>The Concluding Paragraph</vt:lpstr>
      <vt:lpstr>Some Extra Pointers (read over)  Sample Student introductions at the end </vt:lpstr>
      <vt:lpstr>Planning</vt:lpstr>
      <vt:lpstr>Thesis/Claim</vt:lpstr>
      <vt:lpstr>Finally</vt:lpstr>
      <vt:lpstr>DO NOT STRESS</vt:lpstr>
      <vt:lpstr>Intro: Student Sample 1 </vt:lpstr>
      <vt:lpstr>Intro: Student Sample 2 </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Argumentative Essay</dc:title>
  <dc:creator>Gaby</dc:creator>
  <cp:lastModifiedBy>Windows User</cp:lastModifiedBy>
  <cp:revision>29</cp:revision>
  <dcterms:created xsi:type="dcterms:W3CDTF">2014-10-12T23:44:13Z</dcterms:created>
  <dcterms:modified xsi:type="dcterms:W3CDTF">2018-12-20T16:45:43Z</dcterms:modified>
</cp:coreProperties>
</file>