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2" r:id="rId1"/>
    <p:sldMasterId id="2147483653" r:id="rId2"/>
    <p:sldMasterId id="2147483654" r:id="rId3"/>
    <p:sldMasterId id="2147483655" r:id="rId4"/>
  </p:sldMasterIdLst>
  <p:notesMasterIdLst>
    <p:notesMasterId r:id="rId10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4" r:id="rId102"/>
    <p:sldId id="355" r:id="rId103"/>
    <p:sldId id="356" r:id="rId104"/>
    <p:sldId id="357" r:id="rId105"/>
    <p:sldId id="358" r:id="rId10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4" d="100"/>
          <a:sy n="74" d="100"/>
        </p:scale>
        <p:origin x="-35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07" Type="http://schemas.openxmlformats.org/officeDocument/2006/relationships/notesMaster" Target="notesMasters/notesMaster1.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viewProps" Target="viewProps.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1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44312450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3" name="Shape 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8"/>
        <p:cNvGrpSpPr/>
        <p:nvPr/>
      </p:nvGrpSpPr>
      <p:grpSpPr>
        <a:xfrm>
          <a:off x="0" y="0"/>
          <a:ext cx="0" cy="0"/>
          <a:chOff x="0" y="0"/>
          <a:chExt cx="0" cy="0"/>
        </a:xfrm>
      </p:grpSpPr>
      <p:sp>
        <p:nvSpPr>
          <p:cNvPr id="629" name="Shape 62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30" name="Shape 6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Shape 63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36" name="Shape 6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0"/>
        <p:cNvGrpSpPr/>
        <p:nvPr/>
      </p:nvGrpSpPr>
      <p:grpSpPr>
        <a:xfrm>
          <a:off x="0" y="0"/>
          <a:ext cx="0" cy="0"/>
          <a:chOff x="0" y="0"/>
          <a:chExt cx="0" cy="0"/>
        </a:xfrm>
      </p:grpSpPr>
      <p:sp>
        <p:nvSpPr>
          <p:cNvPr id="641" name="Shape 64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42" name="Shape 6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9" name="Shape 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76" name="Shape 1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00" name="Shape 2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914400" y="4343400"/>
            <a:ext cx="5029200" cy="4114800"/>
          </a:xfrm>
          <a:prstGeom prst="rect">
            <a:avLst/>
          </a:prstGeom>
        </p:spPr>
        <p:txBody>
          <a:bodyPr lIns="91425" tIns="91425" rIns="91425" bIns="91425" anchor="ctr"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24" name="Shape 2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914400" y="4343400"/>
            <a:ext cx="5029200" cy="4114800"/>
          </a:xfrm>
          <a:prstGeom prst="rect">
            <a:avLst/>
          </a:prstGeom>
        </p:spPr>
        <p:txBody>
          <a:bodyPr lIns="91425" tIns="91425" rIns="91425" bIns="91425" anchor="ctr" anchorCtr="0">
            <a:noAutofit/>
          </a:bodyPr>
          <a:lstStyle/>
          <a:p>
            <a:pPr lvl="0">
              <a:spcBef>
                <a:spcPts val="0"/>
              </a:spcBef>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35" name="Shape 2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47" name="Shape 2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0" name="Shape 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77" name="Shape 2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83" name="Shape 2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295" name="Shape 2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01" name="Shape 3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07" name="Shape 3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13" name="Shape 3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19" name="Shape 3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25" name="Shape 3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31" name="Shape 3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37" name="Shape 3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43" name="Shape 3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Shape 34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49" name="Shape 3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Shape 35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55" name="Shape 3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Shape 36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61" name="Shape 3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Shape 37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73" name="Shape 3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Shape 37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79" name="Shape 3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85" name="Shape 3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91" name="Shape 3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Shape 39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397" name="Shape 3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03" name="Shape 4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09" name="Shape 4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15" name="Shape 4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21" name="Shape 4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Shape 42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27" name="Shape 4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33" name="Shape 4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Shape 43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39" name="Shape 4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Shape 44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45" name="Shape 4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51" name="Shape 4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57" name="Shape 4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63" name="Shape 4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69" name="Shape 4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Shape 47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75" name="Shape 4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81" name="Shape 4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Shape 48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87" name="Shape 4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Shape 49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93" name="Shape 4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499" name="Shape 4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Shape 50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05" name="Shape 5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11" name="Shape 5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Shape 51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17" name="Shape 5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Shape 52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23" name="Shape 5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Shape 52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29" name="Shape 5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Shape 53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35" name="Shape 5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41" name="Shape 5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Shape 54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47" name="Shape 5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53" name="Shape 5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Shape 558"/>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59" name="Shape 5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Shape 56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65" name="Shape 5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Shape 56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70" name="Shape 5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76" name="Shape 5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Shape 58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82" name="Shape 5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Shape 58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88" name="Shape 5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Shape 59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594" name="Shape 5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Shape 599"/>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00" name="Shape 6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Shape 60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06" name="Shape 6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6"/>
        <p:cNvGrpSpPr/>
        <p:nvPr/>
      </p:nvGrpSpPr>
      <p:grpSpPr>
        <a:xfrm>
          <a:off x="0" y="0"/>
          <a:ext cx="0" cy="0"/>
          <a:chOff x="0" y="0"/>
          <a:chExt cx="0" cy="0"/>
        </a:xfrm>
      </p:grpSpPr>
      <p:sp>
        <p:nvSpPr>
          <p:cNvPr id="617" name="Shape 61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18" name="Shape 6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Shape 623"/>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lvl="0">
              <a:spcBef>
                <a:spcPts val="0"/>
              </a:spcBef>
              <a:buNone/>
            </a:pPr>
            <a:endParaRPr/>
          </a:p>
        </p:txBody>
      </p:sp>
      <p:sp>
        <p:nvSpPr>
          <p:cNvPr id="624" name="Shape 6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Shape 6"/>
          <p:cNvPicPr preferRelativeResize="0"/>
          <p:nvPr/>
        </p:nvPicPr>
        <p:blipFill rotWithShape="1">
          <a:blip r:embed="rId3">
            <a:alphaModFix/>
          </a:blip>
          <a:srcRect/>
          <a:stretch/>
        </p:blipFill>
        <p:spPr>
          <a:xfrm>
            <a:off x="0" y="0"/>
            <a:ext cx="9144000" cy="6862762"/>
          </a:xfrm>
          <a:prstGeom prst="rect">
            <a:avLst/>
          </a:prstGeom>
          <a:noFill/>
          <a:ln>
            <a:noFill/>
          </a:ln>
        </p:spPr>
      </p:pic>
      <p:sp>
        <p:nvSpPr>
          <p:cNvPr id="7" name="Shape 7"/>
          <p:cNvSpPr txBox="1">
            <a:spLocks noGrp="1"/>
          </p:cNvSpPr>
          <p:nvPr>
            <p:ph type="sldNum" idx="12"/>
          </p:nvPr>
        </p:nvSpPr>
        <p:spPr>
          <a:xfrm>
            <a:off x="7010400" y="6248400"/>
            <a:ext cx="1904999" cy="225425"/>
          </a:xfrm>
          <a:prstGeom prst="rect">
            <a:avLst/>
          </a:prstGeom>
          <a:noFill/>
          <a:ln>
            <a:noFill/>
          </a:ln>
        </p:spPr>
        <p:txBody>
          <a:bodyPr lIns="45700" tIns="45700" rIns="45700"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0" i="0" u="none" strike="noStrike" cap="none">
                <a:solidFill>
                  <a:srgbClr val="000000"/>
                </a:solidFill>
                <a:latin typeface="Arial"/>
                <a:ea typeface="Arial"/>
                <a:cs typeface="Arial"/>
                <a:sym typeface="Arial"/>
              </a:rPr>
              <a:t>‹#›</a:t>
            </a:fld>
            <a:endParaRPr lang="en-US" sz="1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0"/>
            <a:ext cx="2667000" cy="6858000"/>
            <a:chOff x="0" y="0"/>
            <a:chExt cx="2147483647" cy="2147483647"/>
          </a:xfrm>
        </p:grpSpPr>
        <p:sp>
          <p:nvSpPr>
            <p:cNvPr id="11" name="Shape 11"/>
            <p:cNvSpPr/>
            <p:nvPr/>
          </p:nvSpPr>
          <p:spPr>
            <a:xfrm>
              <a:off x="1595273566" y="0"/>
              <a:ext cx="552210080" cy="2147483647"/>
            </a:xfrm>
            <a:custGeom>
              <a:avLst/>
              <a:gdLst/>
              <a:ahLst/>
              <a:cxnLst/>
              <a:rect l="0" t="0" r="0" b="0"/>
              <a:pathLst>
                <a:path w="21600" h="21600" extrusionOk="0">
                  <a:moveTo>
                    <a:pt x="0" y="0"/>
                  </a:moveTo>
                  <a:lnTo>
                    <a:pt x="21600" y="0"/>
                  </a:lnTo>
                  <a:lnTo>
                    <a:pt x="21600" y="21600"/>
                  </a:lnTo>
                  <a:lnTo>
                    <a:pt x="0" y="21600"/>
                  </a:lnTo>
                  <a:close/>
                </a:path>
              </a:pathLst>
            </a:custGeom>
            <a:gradFill>
              <a:gsLst>
                <a:gs pos="0">
                  <a:srgbClr val="FFFFFF"/>
                </a:gs>
                <a:gs pos="100000">
                  <a:srgbClr val="747474"/>
                </a:gs>
              </a:gsLst>
              <a:lin ang="10800000" scaled="0"/>
            </a:gradFill>
            <a:ln>
              <a:noFill/>
            </a:ln>
          </p:spPr>
          <p:txBody>
            <a:bodyPr lIns="0" tIns="0" rIns="0" bIns="0" anchor="ctr" anchorCtr="0">
              <a:noAutofit/>
            </a:bodyPr>
            <a:lstStyle/>
            <a:p>
              <a:pPr marL="0" marR="0" lvl="0" indent="0" algn="l" rtl="0">
                <a:lnSpc>
                  <a:spcPct val="100000"/>
                </a:lnSpc>
                <a:spcBef>
                  <a:spcPts val="0"/>
                </a:spcBef>
                <a:spcAft>
                  <a:spcPts val="0"/>
                </a:spcAft>
                <a:buNone/>
              </a:pPr>
              <a:endParaRPr sz="1800" b="0" i="0" u="none" strike="noStrike" cap="none">
                <a:solidFill>
                  <a:srgbClr val="000000"/>
                </a:solidFill>
                <a:latin typeface="Arial"/>
                <a:ea typeface="Arial"/>
                <a:cs typeface="Arial"/>
                <a:sym typeface="Arial"/>
              </a:endParaRPr>
            </a:p>
          </p:txBody>
        </p:sp>
        <p:pic>
          <p:nvPicPr>
            <p:cNvPr id="12" name="Shape 12"/>
            <p:cNvPicPr preferRelativeResize="0"/>
            <p:nvPr/>
          </p:nvPicPr>
          <p:blipFill rotWithShape="1">
            <a:blip r:embed="rId3">
              <a:alphaModFix/>
            </a:blip>
            <a:srcRect/>
            <a:stretch/>
          </p:blipFill>
          <p:spPr>
            <a:xfrm>
              <a:off x="0" y="0"/>
              <a:ext cx="1723100050" cy="2147483589"/>
            </a:xfrm>
            <a:prstGeom prst="rect">
              <a:avLst/>
            </a:prstGeom>
            <a:noFill/>
            <a:ln>
              <a:noFill/>
            </a:ln>
          </p:spPr>
        </p:pic>
      </p:grpSp>
      <p:sp>
        <p:nvSpPr>
          <p:cNvPr id="13" name="Shape 13"/>
          <p:cNvSpPr txBox="1">
            <a:spLocks noGrp="1"/>
          </p:cNvSpPr>
          <p:nvPr>
            <p:ph type="sldNum" idx="12"/>
          </p:nvPr>
        </p:nvSpPr>
        <p:spPr>
          <a:xfrm>
            <a:off x="6934200" y="6248400"/>
            <a:ext cx="1904999" cy="225425"/>
          </a:xfrm>
          <a:prstGeom prst="rect">
            <a:avLst/>
          </a:prstGeom>
          <a:noFill/>
          <a:ln>
            <a:noFill/>
          </a:ln>
        </p:spPr>
        <p:txBody>
          <a:bodyPr lIns="45700" tIns="45700" rIns="45700"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0" i="0" u="none" strike="noStrike" cap="none">
                <a:solidFill>
                  <a:srgbClr val="000000"/>
                </a:solidFill>
                <a:latin typeface="Arial"/>
                <a:ea typeface="Arial"/>
                <a:cs typeface="Arial"/>
                <a:sym typeface="Arial"/>
              </a:rPr>
              <a:t>‹#›</a:t>
            </a:fld>
            <a:endParaRPr lang="en-US" sz="1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
        <p:cNvGrpSpPr/>
        <p:nvPr/>
      </p:nvGrpSpPr>
      <p:grpSpPr>
        <a:xfrm>
          <a:off x="0" y="0"/>
          <a:ext cx="0" cy="0"/>
          <a:chOff x="0" y="0"/>
          <a:chExt cx="0" cy="0"/>
        </a:xfrm>
      </p:grpSpPr>
      <p:grpSp>
        <p:nvGrpSpPr>
          <p:cNvPr id="16" name="Shape 16"/>
          <p:cNvGrpSpPr/>
          <p:nvPr/>
        </p:nvGrpSpPr>
        <p:grpSpPr>
          <a:xfrm>
            <a:off x="0" y="0"/>
            <a:ext cx="2667000" cy="6858000"/>
            <a:chOff x="0" y="0"/>
            <a:chExt cx="2147483647" cy="2147483647"/>
          </a:xfrm>
        </p:grpSpPr>
        <p:sp>
          <p:nvSpPr>
            <p:cNvPr id="17" name="Shape 17"/>
            <p:cNvSpPr/>
            <p:nvPr/>
          </p:nvSpPr>
          <p:spPr>
            <a:xfrm>
              <a:off x="1595273566" y="0"/>
              <a:ext cx="552210080" cy="2147483647"/>
            </a:xfrm>
            <a:custGeom>
              <a:avLst/>
              <a:gdLst/>
              <a:ahLst/>
              <a:cxnLst/>
              <a:rect l="0" t="0" r="0" b="0"/>
              <a:pathLst>
                <a:path w="21600" h="21600" extrusionOk="0">
                  <a:moveTo>
                    <a:pt x="0" y="0"/>
                  </a:moveTo>
                  <a:lnTo>
                    <a:pt x="21600" y="0"/>
                  </a:lnTo>
                  <a:lnTo>
                    <a:pt x="21600" y="21600"/>
                  </a:lnTo>
                  <a:lnTo>
                    <a:pt x="0" y="21600"/>
                  </a:lnTo>
                  <a:close/>
                </a:path>
              </a:pathLst>
            </a:custGeom>
            <a:gradFill>
              <a:gsLst>
                <a:gs pos="0">
                  <a:srgbClr val="FFFFFF"/>
                </a:gs>
                <a:gs pos="100000">
                  <a:srgbClr val="747474"/>
                </a:gs>
              </a:gsLst>
              <a:lin ang="10800000" scaled="0"/>
            </a:gradFill>
            <a:ln>
              <a:noFill/>
            </a:ln>
          </p:spPr>
          <p:txBody>
            <a:bodyPr lIns="0" tIns="0" rIns="0" bIns="0" anchor="ctr" anchorCtr="0">
              <a:noAutofit/>
            </a:bodyPr>
            <a:lstStyle/>
            <a:p>
              <a:pPr marL="0" marR="0" lvl="0" indent="0" algn="l" rtl="0">
                <a:lnSpc>
                  <a:spcPct val="100000"/>
                </a:lnSpc>
                <a:spcBef>
                  <a:spcPts val="0"/>
                </a:spcBef>
                <a:spcAft>
                  <a:spcPts val="0"/>
                </a:spcAft>
                <a:buNone/>
              </a:pPr>
              <a:endParaRPr sz="1800" b="0" i="0" u="none" strike="noStrike" cap="none">
                <a:solidFill>
                  <a:srgbClr val="000000"/>
                </a:solidFill>
                <a:latin typeface="Arial"/>
                <a:ea typeface="Arial"/>
                <a:cs typeface="Arial"/>
                <a:sym typeface="Arial"/>
              </a:endParaRPr>
            </a:p>
          </p:txBody>
        </p:sp>
        <p:pic>
          <p:nvPicPr>
            <p:cNvPr id="18" name="Shape 18"/>
            <p:cNvPicPr preferRelativeResize="0"/>
            <p:nvPr/>
          </p:nvPicPr>
          <p:blipFill rotWithShape="1">
            <a:blip r:embed="rId3">
              <a:alphaModFix/>
            </a:blip>
            <a:srcRect/>
            <a:stretch/>
          </p:blipFill>
          <p:spPr>
            <a:xfrm>
              <a:off x="0" y="0"/>
              <a:ext cx="1723100050" cy="2147483589"/>
            </a:xfrm>
            <a:prstGeom prst="rect">
              <a:avLst/>
            </a:prstGeom>
            <a:noFill/>
            <a:ln>
              <a:noFill/>
            </a:ln>
          </p:spPr>
        </p:pic>
      </p:grpSp>
      <p:sp>
        <p:nvSpPr>
          <p:cNvPr id="19" name="Shape 19"/>
          <p:cNvSpPr txBox="1">
            <a:spLocks noGrp="1"/>
          </p:cNvSpPr>
          <p:nvPr>
            <p:ph type="sldNum" idx="12"/>
          </p:nvPr>
        </p:nvSpPr>
        <p:spPr>
          <a:xfrm>
            <a:off x="6934200" y="6248400"/>
            <a:ext cx="1904999" cy="225425"/>
          </a:xfrm>
          <a:prstGeom prst="rect">
            <a:avLst/>
          </a:prstGeom>
          <a:noFill/>
          <a:ln>
            <a:noFill/>
          </a:ln>
        </p:spPr>
        <p:txBody>
          <a:bodyPr lIns="45700" tIns="45700" rIns="45700"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0" i="0" u="none" strike="noStrike" cap="none">
                <a:solidFill>
                  <a:srgbClr val="000000"/>
                </a:solidFill>
                <a:latin typeface="Arial"/>
                <a:ea typeface="Arial"/>
                <a:cs typeface="Arial"/>
                <a:sym typeface="Arial"/>
              </a:rPr>
              <a:t>‹#›</a:t>
            </a:fld>
            <a:endParaRPr lang="en-US" sz="1800" b="0" i="0" u="none" strike="noStrike" cap="none">
              <a:solidFill>
                <a:srgbClr val="000000"/>
              </a:solidFill>
              <a:latin typeface="Arial"/>
              <a:ea typeface="Arial"/>
              <a:cs typeface="Arial"/>
              <a:sym typeface="Arial"/>
            </a:endParaRPr>
          </a:p>
        </p:txBody>
      </p:sp>
      <p:sp>
        <p:nvSpPr>
          <p:cNvPr id="20" name="Shape 20"/>
          <p:cNvSpPr txBox="1">
            <a:spLocks noGrp="1"/>
          </p:cNvSpPr>
          <p:nvPr>
            <p:ph type="title"/>
          </p:nvPr>
        </p:nvSpPr>
        <p:spPr>
          <a:xfrm>
            <a:off x="2438400" y="76200"/>
            <a:ext cx="6400799" cy="15240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defRPr/>
            </a:lvl1pPr>
            <a:lvl2pPr marL="0" marR="0" lvl="1" indent="0" algn="l" rtl="0">
              <a:lnSpc>
                <a:spcPct val="100000"/>
              </a:lnSpc>
              <a:spcBef>
                <a:spcPts val="0"/>
              </a:spcBef>
              <a:spcAft>
                <a:spcPts val="0"/>
              </a:spcAft>
              <a:defRPr/>
            </a:lvl2pPr>
            <a:lvl3pPr marL="0" marR="0" lvl="2" indent="0" algn="l" rtl="0">
              <a:lnSpc>
                <a:spcPct val="100000"/>
              </a:lnSpc>
              <a:spcBef>
                <a:spcPts val="0"/>
              </a:spcBef>
              <a:spcAft>
                <a:spcPts val="0"/>
              </a:spcAft>
              <a:defRPr/>
            </a:lvl3pPr>
            <a:lvl4pPr marL="0" marR="0" lvl="3" indent="0" algn="l" rtl="0">
              <a:lnSpc>
                <a:spcPct val="100000"/>
              </a:lnSpc>
              <a:spcBef>
                <a:spcPts val="0"/>
              </a:spcBef>
              <a:spcAft>
                <a:spcPts val="0"/>
              </a:spcAft>
              <a:defRPr/>
            </a:lvl4pPr>
            <a:lvl5pPr marL="0" marR="0" lvl="4" indent="0" algn="l" rtl="0">
              <a:lnSpc>
                <a:spcPct val="100000"/>
              </a:lnSpc>
              <a:spcBef>
                <a:spcPts val="0"/>
              </a:spcBef>
              <a:spcAft>
                <a:spcPts val="0"/>
              </a:spcAft>
              <a:defRPr/>
            </a:lvl5pPr>
            <a:lvl6pPr marL="0" marR="0" lvl="5" indent="0" algn="l" rtl="0">
              <a:lnSpc>
                <a:spcPct val="100000"/>
              </a:lnSpc>
              <a:spcBef>
                <a:spcPts val="0"/>
              </a:spcBef>
              <a:spcAft>
                <a:spcPts val="0"/>
              </a:spcAft>
              <a:defRPr/>
            </a:lvl6pPr>
            <a:lvl7pPr marL="0" marR="0" lvl="6" indent="0" algn="l" rtl="0">
              <a:lnSpc>
                <a:spcPct val="100000"/>
              </a:lnSpc>
              <a:spcBef>
                <a:spcPts val="0"/>
              </a:spcBef>
              <a:spcAft>
                <a:spcPts val="0"/>
              </a:spcAft>
              <a:defRPr/>
            </a:lvl7pPr>
            <a:lvl8pPr marL="0" marR="0" lvl="7" indent="0" algn="l" rtl="0">
              <a:lnSpc>
                <a:spcPct val="100000"/>
              </a:lnSpc>
              <a:spcBef>
                <a:spcPts val="0"/>
              </a:spcBef>
              <a:spcAft>
                <a:spcPts val="0"/>
              </a:spcAft>
              <a:defRPr/>
            </a:lvl8pPr>
            <a:lvl9pPr marL="0" marR="0" lvl="8" indent="0" algn="l" rtl="0">
              <a:lnSpc>
                <a:spcPct val="100000"/>
              </a:lnSpc>
              <a:spcBef>
                <a:spcPts val="0"/>
              </a:spcBef>
              <a:spcAft>
                <a:spcPts val="0"/>
              </a:spcAft>
              <a:defRPr/>
            </a:lvl9pPr>
          </a:lstStyle>
          <a:p>
            <a:endParaRPr/>
          </a:p>
        </p:txBody>
      </p:sp>
      <p:sp>
        <p:nvSpPr>
          <p:cNvPr id="21" name="Shape 21"/>
          <p:cNvSpPr txBox="1">
            <a:spLocks noGrp="1"/>
          </p:cNvSpPr>
          <p:nvPr>
            <p:ph type="body" idx="1"/>
          </p:nvPr>
        </p:nvSpPr>
        <p:spPr>
          <a:xfrm>
            <a:off x="2438400" y="1600200"/>
            <a:ext cx="6400799" cy="52577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defRPr/>
            </a:lvl1pPr>
            <a:lvl2pPr marL="228600" marR="0" lvl="1" indent="0" algn="l" rtl="0">
              <a:lnSpc>
                <a:spcPct val="100000"/>
              </a:lnSpc>
              <a:spcBef>
                <a:spcPts val="0"/>
              </a:spcBef>
              <a:spcAft>
                <a:spcPts val="0"/>
              </a:spcAft>
              <a:defRPr/>
            </a:lvl2pPr>
            <a:lvl3pPr marL="457200" marR="0" lvl="2" indent="0" algn="l" rtl="0">
              <a:lnSpc>
                <a:spcPct val="100000"/>
              </a:lnSpc>
              <a:spcBef>
                <a:spcPts val="0"/>
              </a:spcBef>
              <a:spcAft>
                <a:spcPts val="0"/>
              </a:spcAft>
              <a:defRPr/>
            </a:lvl3pPr>
            <a:lvl4pPr marL="685800" marR="0" lvl="3" indent="0" algn="l" rtl="0">
              <a:lnSpc>
                <a:spcPct val="100000"/>
              </a:lnSpc>
              <a:spcBef>
                <a:spcPts val="0"/>
              </a:spcBef>
              <a:spcAft>
                <a:spcPts val="0"/>
              </a:spcAft>
              <a:defRPr/>
            </a:lvl4pPr>
            <a:lvl5pPr marL="914400" marR="0" lvl="4" indent="0" algn="l" rtl="0">
              <a:lnSpc>
                <a:spcPct val="100000"/>
              </a:lnSpc>
              <a:spcBef>
                <a:spcPts val="0"/>
              </a:spcBef>
              <a:spcAft>
                <a:spcPts val="0"/>
              </a:spcAft>
              <a:defRPr/>
            </a:lvl5pPr>
            <a:lvl6pPr marL="1143000" marR="0" lvl="5" indent="0" algn="l" rtl="0">
              <a:lnSpc>
                <a:spcPct val="100000"/>
              </a:lnSpc>
              <a:spcBef>
                <a:spcPts val="0"/>
              </a:spcBef>
              <a:spcAft>
                <a:spcPts val="0"/>
              </a:spcAft>
              <a:defRPr/>
            </a:lvl6pPr>
            <a:lvl7pPr marL="1600200" marR="0" lvl="6" indent="0" algn="l" rtl="0">
              <a:lnSpc>
                <a:spcPct val="100000"/>
              </a:lnSpc>
              <a:spcBef>
                <a:spcPts val="0"/>
              </a:spcBef>
              <a:spcAft>
                <a:spcPts val="0"/>
              </a:spcAft>
              <a:defRPr/>
            </a:lvl7pPr>
            <a:lvl8pPr marL="2286000" marR="0" lvl="7" indent="0" algn="l" rtl="0">
              <a:lnSpc>
                <a:spcPct val="100000"/>
              </a:lnSpc>
              <a:spcBef>
                <a:spcPts val="0"/>
              </a:spcBef>
              <a:spcAft>
                <a:spcPts val="0"/>
              </a:spcAft>
              <a:defRPr/>
            </a:lvl8pPr>
            <a:lvl9pPr marL="3200400" marR="0" lvl="8" indent="0" algn="l" rtl="0">
              <a:lnSpc>
                <a:spcPct val="100000"/>
              </a:lnSpc>
              <a:spcBef>
                <a:spcPts val="0"/>
              </a:spcBef>
              <a:spcAft>
                <a:spcPts val="0"/>
              </a:spcAft>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
        <p:cNvGrpSpPr/>
        <p:nvPr/>
      </p:nvGrpSpPr>
      <p:grpSpPr>
        <a:xfrm>
          <a:off x="0" y="0"/>
          <a:ext cx="0" cy="0"/>
          <a:chOff x="0" y="0"/>
          <a:chExt cx="0" cy="0"/>
        </a:xfrm>
      </p:grpSpPr>
      <p:grpSp>
        <p:nvGrpSpPr>
          <p:cNvPr id="24" name="Shape 24"/>
          <p:cNvGrpSpPr/>
          <p:nvPr/>
        </p:nvGrpSpPr>
        <p:grpSpPr>
          <a:xfrm>
            <a:off x="0" y="0"/>
            <a:ext cx="2667000" cy="6858000"/>
            <a:chOff x="0" y="0"/>
            <a:chExt cx="2147483647" cy="2147483647"/>
          </a:xfrm>
        </p:grpSpPr>
        <p:sp>
          <p:nvSpPr>
            <p:cNvPr id="25" name="Shape 25"/>
            <p:cNvSpPr/>
            <p:nvPr/>
          </p:nvSpPr>
          <p:spPr>
            <a:xfrm>
              <a:off x="1595273566" y="0"/>
              <a:ext cx="552210080" cy="2147483647"/>
            </a:xfrm>
            <a:custGeom>
              <a:avLst/>
              <a:gdLst/>
              <a:ahLst/>
              <a:cxnLst/>
              <a:rect l="0" t="0" r="0" b="0"/>
              <a:pathLst>
                <a:path w="21600" h="21600" extrusionOk="0">
                  <a:moveTo>
                    <a:pt x="0" y="0"/>
                  </a:moveTo>
                  <a:lnTo>
                    <a:pt x="21600" y="0"/>
                  </a:lnTo>
                  <a:lnTo>
                    <a:pt x="21600" y="21600"/>
                  </a:lnTo>
                  <a:lnTo>
                    <a:pt x="0" y="21600"/>
                  </a:lnTo>
                  <a:close/>
                </a:path>
              </a:pathLst>
            </a:custGeom>
            <a:gradFill>
              <a:gsLst>
                <a:gs pos="0">
                  <a:srgbClr val="FFFFFF"/>
                </a:gs>
                <a:gs pos="100000">
                  <a:srgbClr val="747474"/>
                </a:gs>
              </a:gsLst>
              <a:lin ang="10800000" scaled="0"/>
            </a:gradFill>
            <a:ln>
              <a:noFill/>
            </a:ln>
          </p:spPr>
          <p:txBody>
            <a:bodyPr lIns="0" tIns="0" rIns="0" bIns="0" anchor="ctr" anchorCtr="0">
              <a:noAutofit/>
            </a:bodyPr>
            <a:lstStyle/>
            <a:p>
              <a:pPr marL="0" marR="0" lvl="0" indent="0" algn="l" rtl="0">
                <a:lnSpc>
                  <a:spcPct val="100000"/>
                </a:lnSpc>
                <a:spcBef>
                  <a:spcPts val="0"/>
                </a:spcBef>
                <a:spcAft>
                  <a:spcPts val="0"/>
                </a:spcAft>
                <a:buNone/>
              </a:pPr>
              <a:endParaRPr sz="1800" b="0" i="0" u="none" strike="noStrike" cap="none">
                <a:solidFill>
                  <a:srgbClr val="000000"/>
                </a:solidFill>
                <a:latin typeface="Arial"/>
                <a:ea typeface="Arial"/>
                <a:cs typeface="Arial"/>
                <a:sym typeface="Arial"/>
              </a:endParaRPr>
            </a:p>
          </p:txBody>
        </p:sp>
        <p:pic>
          <p:nvPicPr>
            <p:cNvPr id="26" name="Shape 26"/>
            <p:cNvPicPr preferRelativeResize="0"/>
            <p:nvPr/>
          </p:nvPicPr>
          <p:blipFill rotWithShape="1">
            <a:blip r:embed="rId3">
              <a:alphaModFix/>
            </a:blip>
            <a:srcRect/>
            <a:stretch/>
          </p:blipFill>
          <p:spPr>
            <a:xfrm>
              <a:off x="0" y="0"/>
              <a:ext cx="1723100050" cy="2147483589"/>
            </a:xfrm>
            <a:prstGeom prst="rect">
              <a:avLst/>
            </a:prstGeom>
            <a:noFill/>
            <a:ln>
              <a:noFill/>
            </a:ln>
          </p:spPr>
        </p:pic>
      </p:grpSp>
      <p:sp>
        <p:nvSpPr>
          <p:cNvPr id="27" name="Shape 27"/>
          <p:cNvSpPr txBox="1">
            <a:spLocks noGrp="1"/>
          </p:cNvSpPr>
          <p:nvPr>
            <p:ph type="sldNum" idx="12"/>
          </p:nvPr>
        </p:nvSpPr>
        <p:spPr>
          <a:xfrm>
            <a:off x="6934200" y="6248400"/>
            <a:ext cx="1904999" cy="225425"/>
          </a:xfrm>
          <a:prstGeom prst="rect">
            <a:avLst/>
          </a:prstGeom>
          <a:noFill/>
          <a:ln>
            <a:noFill/>
          </a:ln>
        </p:spPr>
        <p:txBody>
          <a:bodyPr lIns="45700" tIns="45700" rIns="45700" bIns="45700" anchor="t"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800" b="0" i="0" u="none" strike="noStrike" cap="none">
                <a:solidFill>
                  <a:srgbClr val="000000"/>
                </a:solidFill>
                <a:latin typeface="Arial"/>
                <a:ea typeface="Arial"/>
                <a:cs typeface="Arial"/>
                <a:sym typeface="Arial"/>
              </a:rPr>
              <a:t>‹#›</a:t>
            </a:fld>
            <a:endParaRPr lang="en-US" sz="1800" b="0" i="0" u="none" strike="noStrike" cap="none">
              <a:solidFill>
                <a:srgbClr val="000000"/>
              </a:solidFill>
              <a:latin typeface="Arial"/>
              <a:ea typeface="Arial"/>
              <a:cs typeface="Arial"/>
              <a:sym typeface="Arial"/>
            </a:endParaRPr>
          </a:p>
        </p:txBody>
      </p:sp>
      <p:sp>
        <p:nvSpPr>
          <p:cNvPr id="28" name="Shape 28"/>
          <p:cNvSpPr txBox="1">
            <a:spLocks noGrp="1"/>
          </p:cNvSpPr>
          <p:nvPr>
            <p:ph type="title"/>
          </p:nvPr>
        </p:nvSpPr>
        <p:spPr>
          <a:xfrm>
            <a:off x="685800" y="1844675"/>
            <a:ext cx="7772400" cy="2041524"/>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defRPr/>
            </a:lvl1pPr>
            <a:lvl2pPr marL="0" marR="0" lvl="1" indent="0" algn="l" rtl="0">
              <a:lnSpc>
                <a:spcPct val="100000"/>
              </a:lnSpc>
              <a:spcBef>
                <a:spcPts val="0"/>
              </a:spcBef>
              <a:spcAft>
                <a:spcPts val="0"/>
              </a:spcAft>
              <a:defRPr/>
            </a:lvl2pPr>
            <a:lvl3pPr marL="0" marR="0" lvl="2" indent="0" algn="l" rtl="0">
              <a:lnSpc>
                <a:spcPct val="100000"/>
              </a:lnSpc>
              <a:spcBef>
                <a:spcPts val="0"/>
              </a:spcBef>
              <a:spcAft>
                <a:spcPts val="0"/>
              </a:spcAft>
              <a:defRPr/>
            </a:lvl3pPr>
            <a:lvl4pPr marL="0" marR="0" lvl="3" indent="0" algn="l" rtl="0">
              <a:lnSpc>
                <a:spcPct val="100000"/>
              </a:lnSpc>
              <a:spcBef>
                <a:spcPts val="0"/>
              </a:spcBef>
              <a:spcAft>
                <a:spcPts val="0"/>
              </a:spcAft>
              <a:defRPr/>
            </a:lvl4pPr>
            <a:lvl5pPr marL="0" marR="0" lvl="4" indent="0" algn="l" rtl="0">
              <a:lnSpc>
                <a:spcPct val="100000"/>
              </a:lnSpc>
              <a:spcBef>
                <a:spcPts val="0"/>
              </a:spcBef>
              <a:spcAft>
                <a:spcPts val="0"/>
              </a:spcAft>
              <a:defRPr/>
            </a:lvl5pPr>
            <a:lvl6pPr marL="0" marR="0" lvl="5" indent="0" algn="l" rtl="0">
              <a:lnSpc>
                <a:spcPct val="100000"/>
              </a:lnSpc>
              <a:spcBef>
                <a:spcPts val="0"/>
              </a:spcBef>
              <a:spcAft>
                <a:spcPts val="0"/>
              </a:spcAft>
              <a:defRPr/>
            </a:lvl6pPr>
            <a:lvl7pPr marL="0" marR="0" lvl="6" indent="0" algn="l" rtl="0">
              <a:lnSpc>
                <a:spcPct val="100000"/>
              </a:lnSpc>
              <a:spcBef>
                <a:spcPts val="0"/>
              </a:spcBef>
              <a:spcAft>
                <a:spcPts val="0"/>
              </a:spcAft>
              <a:defRPr/>
            </a:lvl7pPr>
            <a:lvl8pPr marL="0" marR="0" lvl="7" indent="0" algn="l" rtl="0">
              <a:lnSpc>
                <a:spcPct val="100000"/>
              </a:lnSpc>
              <a:spcBef>
                <a:spcPts val="0"/>
              </a:spcBef>
              <a:spcAft>
                <a:spcPts val="0"/>
              </a:spcAft>
              <a:defRPr/>
            </a:lvl8pPr>
            <a:lvl9pPr marL="0" marR="0" lvl="8" indent="0" algn="l" rtl="0">
              <a:lnSpc>
                <a:spcPct val="100000"/>
              </a:lnSpc>
              <a:spcBef>
                <a:spcPts val="0"/>
              </a:spcBef>
              <a:spcAft>
                <a:spcPts val="0"/>
              </a:spcAft>
              <a:defRPr/>
            </a:lvl9pPr>
          </a:lstStyle>
          <a:p>
            <a:endParaRPr/>
          </a:p>
        </p:txBody>
      </p:sp>
      <p:sp>
        <p:nvSpPr>
          <p:cNvPr id="29" name="Shape 29"/>
          <p:cNvSpPr txBox="1">
            <a:spLocks noGrp="1"/>
          </p:cNvSpPr>
          <p:nvPr>
            <p:ph type="body" idx="1"/>
          </p:nvPr>
        </p:nvSpPr>
        <p:spPr>
          <a:xfrm>
            <a:off x="1371600" y="3886200"/>
            <a:ext cx="6400799" cy="2970211"/>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defRPr/>
            </a:lvl1pPr>
            <a:lvl2pPr marL="228600" marR="0" lvl="1" indent="0" algn="l" rtl="0">
              <a:lnSpc>
                <a:spcPct val="100000"/>
              </a:lnSpc>
              <a:spcBef>
                <a:spcPts val="0"/>
              </a:spcBef>
              <a:spcAft>
                <a:spcPts val="0"/>
              </a:spcAft>
              <a:defRPr/>
            </a:lvl2pPr>
            <a:lvl3pPr marL="457200" marR="0" lvl="2" indent="0" algn="l" rtl="0">
              <a:lnSpc>
                <a:spcPct val="100000"/>
              </a:lnSpc>
              <a:spcBef>
                <a:spcPts val="0"/>
              </a:spcBef>
              <a:spcAft>
                <a:spcPts val="0"/>
              </a:spcAft>
              <a:defRPr/>
            </a:lvl3pPr>
            <a:lvl4pPr marL="685800" marR="0" lvl="3" indent="0" algn="l" rtl="0">
              <a:lnSpc>
                <a:spcPct val="100000"/>
              </a:lnSpc>
              <a:spcBef>
                <a:spcPts val="0"/>
              </a:spcBef>
              <a:spcAft>
                <a:spcPts val="0"/>
              </a:spcAft>
              <a:defRPr/>
            </a:lvl4pPr>
            <a:lvl5pPr marL="914400" marR="0" lvl="4" indent="0" algn="l" rtl="0">
              <a:lnSpc>
                <a:spcPct val="100000"/>
              </a:lnSpc>
              <a:spcBef>
                <a:spcPts val="0"/>
              </a:spcBef>
              <a:spcAft>
                <a:spcPts val="0"/>
              </a:spcAft>
              <a:defRPr/>
            </a:lvl5pPr>
            <a:lvl6pPr marL="1143000" marR="0" lvl="5" indent="0" algn="l" rtl="0">
              <a:lnSpc>
                <a:spcPct val="100000"/>
              </a:lnSpc>
              <a:spcBef>
                <a:spcPts val="0"/>
              </a:spcBef>
              <a:spcAft>
                <a:spcPts val="0"/>
              </a:spcAft>
              <a:defRPr/>
            </a:lvl6pPr>
            <a:lvl7pPr marL="1600200" marR="0" lvl="6" indent="0" algn="l" rtl="0">
              <a:lnSpc>
                <a:spcPct val="100000"/>
              </a:lnSpc>
              <a:spcBef>
                <a:spcPts val="0"/>
              </a:spcBef>
              <a:spcAft>
                <a:spcPts val="0"/>
              </a:spcAft>
              <a:defRPr/>
            </a:lvl7pPr>
            <a:lvl8pPr marL="2286000" marR="0" lvl="7" indent="0" algn="l" rtl="0">
              <a:lnSpc>
                <a:spcPct val="100000"/>
              </a:lnSpc>
              <a:spcBef>
                <a:spcPts val="0"/>
              </a:spcBef>
              <a:spcAft>
                <a:spcPts val="0"/>
              </a:spcAft>
              <a:defRPr/>
            </a:lvl8pPr>
            <a:lvl9pPr marL="3200400" marR="0" lvl="8" indent="0" algn="l" rtl="0">
              <a:lnSpc>
                <a:spcPct val="100000"/>
              </a:lnSpc>
              <a:spcBef>
                <a:spcPts val="0"/>
              </a:spcBef>
              <a:spcAft>
                <a:spcPts val="0"/>
              </a:spcAft>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collegereadiness.collegeboard.org/sample-questions/writing/1"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5400"/>
              <a:t>SAT </a:t>
            </a:r>
            <a:r>
              <a:rPr lang="en-US" sz="5400" b="0" i="0" u="none" strike="noStrike" cap="none">
                <a:solidFill>
                  <a:srgbClr val="000000"/>
                </a:solidFill>
                <a:latin typeface="Arial"/>
                <a:ea typeface="Arial"/>
                <a:cs typeface="Arial"/>
                <a:sym typeface="Arial"/>
              </a:rPr>
              <a:t> </a:t>
            </a:r>
          </a:p>
          <a:p>
            <a:pPr marL="0" marR="0" lvl="0" indent="0" algn="l" rtl="0">
              <a:lnSpc>
                <a:spcPct val="100000"/>
              </a:lnSpc>
              <a:spcBef>
                <a:spcPts val="0"/>
              </a:spcBef>
              <a:spcAft>
                <a:spcPts val="0"/>
              </a:spcAft>
              <a:buClr>
                <a:srgbClr val="000000"/>
              </a:buClr>
              <a:buSzPct val="25000"/>
              <a:buFont typeface="Arial"/>
              <a:buNone/>
            </a:pPr>
            <a:r>
              <a:rPr lang="en-US" sz="5400"/>
              <a:t>Writing and Language </a:t>
            </a:r>
            <a:r>
              <a:rPr lang="en-US" sz="5400" b="0" i="0" u="none" strike="noStrike" cap="none">
                <a:solidFill>
                  <a:srgbClr val="000000"/>
                </a:solidFill>
                <a:latin typeface="Arial"/>
                <a:ea typeface="Arial"/>
                <a:cs typeface="Arial"/>
                <a:sym typeface="Arial"/>
              </a:rPr>
              <a:t> </a:t>
            </a:r>
          </a:p>
        </p:txBody>
      </p:sp>
      <p:sp>
        <p:nvSpPr>
          <p:cNvPr id="36" name="Shape 36"/>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Strategies for Success</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Commas Set Off Nonessential Elements</a:t>
            </a:r>
          </a:p>
        </p:txBody>
      </p:sp>
      <p:sp>
        <p:nvSpPr>
          <p:cNvPr id="89" name="Shape 8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Nonessential elements embellish nouns without specifying them (Extra info).</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Everyone voted Carrie, </a:t>
            </a:r>
            <a:r>
              <a:rPr lang="en-US" sz="2800" b="0" i="1" u="none" strike="noStrike" cap="none">
                <a:solidFill>
                  <a:srgbClr val="000000"/>
                </a:solidFill>
                <a:latin typeface="Arial"/>
                <a:ea typeface="Arial"/>
                <a:cs typeface="Arial"/>
                <a:sym typeface="Arial"/>
              </a:rPr>
              <a:t>who is the most popular girl in our class</a:t>
            </a:r>
            <a:r>
              <a:rPr lang="en-US" sz="2800" b="0" i="0" u="none" strike="noStrike" cap="none">
                <a:solidFill>
                  <a:srgbClr val="000000"/>
                </a:solidFill>
                <a:latin typeface="Arial"/>
                <a:ea typeface="Arial"/>
                <a:cs typeface="Arial"/>
                <a:sym typeface="Arial"/>
              </a:rPr>
              <a:t>, prom queen.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decrepit street sign, </a:t>
            </a:r>
            <a:r>
              <a:rPr lang="en-US" sz="2800" b="0" i="1" u="none" strike="noStrike" cap="none">
                <a:solidFill>
                  <a:srgbClr val="000000"/>
                </a:solidFill>
                <a:latin typeface="Arial"/>
                <a:ea typeface="Arial"/>
                <a:cs typeface="Arial"/>
                <a:sym typeface="Arial"/>
              </a:rPr>
              <a:t>which had stood in our town since 1799</a:t>
            </a:r>
            <a:r>
              <a:rPr lang="en-US" sz="2800" b="0" i="0" u="none" strike="noStrike" cap="none">
                <a:solidFill>
                  <a:srgbClr val="000000"/>
                </a:solidFill>
                <a:latin typeface="Arial"/>
                <a:ea typeface="Arial"/>
                <a:cs typeface="Arial"/>
                <a:sym typeface="Arial"/>
              </a:rPr>
              <a:t>, finally fell down.</a:t>
            </a:r>
          </a:p>
        </p:txBody>
      </p:sp>
    </p:spTree>
  </p:cSld>
  <p:clrMapOvr>
    <a:masterClrMapping/>
  </p:clrMapOvr>
  <p:transition spd="slow">
    <p:cut/>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31"/>
        <p:cNvGrpSpPr/>
        <p:nvPr/>
      </p:nvGrpSpPr>
      <p:grpSpPr>
        <a:xfrm>
          <a:off x="0" y="0"/>
          <a:ext cx="0" cy="0"/>
          <a:chOff x="0" y="0"/>
          <a:chExt cx="0" cy="0"/>
        </a:xfrm>
      </p:grpSpPr>
      <p:sp>
        <p:nvSpPr>
          <p:cNvPr id="632" name="Shape 63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633" name="Shape 63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RELAX!!!</a:t>
            </a:r>
          </a:p>
          <a:p>
            <a:pPr marL="0" marR="0" lvl="0" indent="0" algn="l" rtl="0">
              <a:lnSpc>
                <a:spcPct val="100000"/>
              </a:lnSpc>
              <a:spcBef>
                <a:spcPts val="700"/>
              </a:spcBef>
              <a:spcAft>
                <a:spcPts val="0"/>
              </a:spcAft>
              <a:buClr>
                <a:srgbClr val="E4005C"/>
              </a:buClr>
              <a:buFont typeface="Noto Symbol"/>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Realize that you will make mistakes.</a:t>
            </a:r>
          </a:p>
          <a:p>
            <a:pPr marL="0" marR="0" lvl="0" indent="0" algn="l" rtl="0">
              <a:lnSpc>
                <a:spcPct val="100000"/>
              </a:lnSpc>
              <a:spcBef>
                <a:spcPts val="700"/>
              </a:spcBef>
              <a:spcAft>
                <a:spcPts val="0"/>
              </a:spcAft>
              <a:buClr>
                <a:srgbClr val="E4005C"/>
              </a:buClr>
              <a:buFont typeface="Noto Symbol"/>
              <a:buNone/>
            </a:pPr>
            <a:endParaRPr sz="3200" b="0" i="0" u="none" strike="noStrike" cap="none" dirty="0">
              <a:solidFill>
                <a:srgbClr val="000000"/>
              </a:solidFill>
              <a:latin typeface="Arial"/>
              <a:ea typeface="Arial"/>
              <a:cs typeface="Arial"/>
              <a:sym typeface="Arial"/>
            </a:endParaRPr>
          </a:p>
        </p:txBody>
      </p:sp>
    </p:spTree>
  </p:cSld>
  <p:clrMapOvr>
    <a:masterClrMapping/>
  </p:clrMapOvr>
  <p:transition spd="slow">
    <p:cut/>
  </p:transition>
</p:sld>
</file>

<file path=ppt/slides/slide10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37"/>
        <p:cNvGrpSpPr/>
        <p:nvPr/>
      </p:nvGrpSpPr>
      <p:grpSpPr>
        <a:xfrm>
          <a:off x="0" y="0"/>
          <a:ext cx="0" cy="0"/>
          <a:chOff x="0" y="0"/>
          <a:chExt cx="0" cy="0"/>
        </a:xfrm>
      </p:grpSpPr>
      <p:sp>
        <p:nvSpPr>
          <p:cNvPr id="638" name="Shape 63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Quick Summary</a:t>
            </a:r>
          </a:p>
        </p:txBody>
      </p:sp>
      <p:sp>
        <p:nvSpPr>
          <p:cNvPr id="639" name="Shape 63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When in doubt, take it out.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Make sure it makes sense.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Use your ears.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Look for pitfalls.</a:t>
            </a:r>
          </a:p>
        </p:txBody>
      </p:sp>
    </p:spTree>
  </p:cSld>
  <p:clrMapOvr>
    <a:masterClrMapping/>
  </p:clrMapOvr>
  <p:transition spd="slow">
    <p:cut/>
  </p:transition>
</p:sld>
</file>

<file path=ppt/slides/slide10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43"/>
        <p:cNvGrpSpPr/>
        <p:nvPr/>
      </p:nvGrpSpPr>
      <p:grpSpPr>
        <a:xfrm>
          <a:off x="0" y="0"/>
          <a:ext cx="0" cy="0"/>
          <a:chOff x="0" y="0"/>
          <a:chExt cx="0" cy="0"/>
        </a:xfrm>
      </p:grpSpPr>
      <p:sp>
        <p:nvSpPr>
          <p:cNvPr id="644" name="Shape 644"/>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5400" b="0" i="0" u="none" strike="noStrike" cap="none">
                <a:solidFill>
                  <a:srgbClr val="000000"/>
                </a:solidFill>
                <a:latin typeface="Arial"/>
                <a:ea typeface="Arial"/>
                <a:cs typeface="Arial"/>
                <a:sym typeface="Arial"/>
              </a:rPr>
              <a:t>Do you think you’re ready???</a:t>
            </a:r>
          </a:p>
        </p:txBody>
      </p:sp>
      <p:sp>
        <p:nvSpPr>
          <p:cNvPr id="645" name="Shape 645"/>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Let’s practice!!!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Commas: Essential Elements</a:t>
            </a:r>
          </a:p>
        </p:txBody>
      </p:sp>
      <p:sp>
        <p:nvSpPr>
          <p:cNvPr id="95" name="Shape 9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Essential elements are not set off by commas because they are necessary to the meaning of the sentence.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girl </a:t>
            </a:r>
            <a:r>
              <a:rPr lang="en-US" sz="2800" b="0" i="1" u="none" strike="noStrike" cap="none">
                <a:solidFill>
                  <a:srgbClr val="000000"/>
                </a:solidFill>
                <a:latin typeface="Arial"/>
                <a:ea typeface="Arial"/>
                <a:cs typeface="Arial"/>
                <a:sym typeface="Arial"/>
              </a:rPr>
              <a:t>who is sick </a:t>
            </a:r>
            <a:r>
              <a:rPr lang="en-US" sz="2800" b="0" i="0" u="none" strike="noStrike" cap="none">
                <a:solidFill>
                  <a:srgbClr val="000000"/>
                </a:solidFill>
                <a:latin typeface="Arial"/>
                <a:ea typeface="Arial"/>
                <a:cs typeface="Arial"/>
                <a:sym typeface="Arial"/>
              </a:rPr>
              <a:t>missed three days of school.</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dog </a:t>
            </a:r>
            <a:r>
              <a:rPr lang="en-US" sz="2800" b="0" i="1" u="none" strike="noStrike" cap="none">
                <a:solidFill>
                  <a:srgbClr val="000000"/>
                </a:solidFill>
                <a:latin typeface="Arial"/>
                <a:ea typeface="Arial"/>
                <a:cs typeface="Arial"/>
                <a:sym typeface="Arial"/>
              </a:rPr>
              <a:t>that ate the rotten steak </a:t>
            </a:r>
            <a:r>
              <a:rPr lang="en-US" sz="2800" b="0" i="0" u="none" strike="noStrike" cap="none">
                <a:solidFill>
                  <a:srgbClr val="000000"/>
                </a:solidFill>
                <a:latin typeface="Arial"/>
                <a:ea typeface="Arial"/>
                <a:cs typeface="Arial"/>
                <a:sym typeface="Arial"/>
              </a:rPr>
              <a:t>fell down and died.</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Commas: Appositives</a:t>
            </a:r>
          </a:p>
        </p:txBody>
      </p:sp>
      <p:sp>
        <p:nvSpPr>
          <p:cNvPr id="101" name="Shape 10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An appositive is a phrase that renames or restates the modified noun, usually enhancing it with additional information.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Everyone voted Carrie, </a:t>
            </a:r>
            <a:r>
              <a:rPr lang="en-US" sz="2800" b="0" i="1" u="none" strike="noStrike" cap="none">
                <a:solidFill>
                  <a:srgbClr val="000000"/>
                </a:solidFill>
                <a:latin typeface="Arial"/>
                <a:ea typeface="Arial"/>
                <a:cs typeface="Arial"/>
                <a:sym typeface="Arial"/>
              </a:rPr>
              <a:t>the most popular girl in school</a:t>
            </a:r>
            <a:r>
              <a:rPr lang="en-US" sz="2800" b="0" i="0" u="none" strike="noStrike" cap="none">
                <a:solidFill>
                  <a:srgbClr val="000000"/>
                </a:solidFill>
                <a:latin typeface="Arial"/>
                <a:ea typeface="Arial"/>
                <a:cs typeface="Arial"/>
                <a:sym typeface="Arial"/>
              </a:rPr>
              <a:t>, prom queen.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dog, </a:t>
            </a:r>
            <a:r>
              <a:rPr lang="en-US" sz="2800" b="0" i="1" u="none" strike="noStrike" cap="none">
                <a:solidFill>
                  <a:srgbClr val="000000"/>
                </a:solidFill>
                <a:latin typeface="Arial"/>
                <a:ea typeface="Arial"/>
                <a:cs typeface="Arial"/>
                <a:sym typeface="Arial"/>
              </a:rPr>
              <a:t>a Yorkshire Terrier</a:t>
            </a:r>
            <a:r>
              <a:rPr lang="en-US" sz="2800" b="0" i="0" u="none" strike="noStrike" cap="none">
                <a:solidFill>
                  <a:srgbClr val="000000"/>
                </a:solidFill>
                <a:latin typeface="Arial"/>
                <a:ea typeface="Arial"/>
                <a:cs typeface="Arial"/>
                <a:sym typeface="Arial"/>
              </a:rPr>
              <a:t>, barked at all the neighbors.</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a:t>
            </a:r>
          </a:p>
        </p:txBody>
      </p:sp>
      <p:sp>
        <p:nvSpPr>
          <p:cNvPr id="107" name="Shape 10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Apostrophes are the second most commonly tested punctuation mark on the English Test.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Apostrophes primarily indicate possession, but they are also used in contractions.</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Possessive and Singular Nouns</a:t>
            </a:r>
          </a:p>
        </p:txBody>
      </p:sp>
      <p:sp>
        <p:nvSpPr>
          <p:cNvPr id="113" name="Shape 11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 singular noun can be made possessive by adding an apostrophe followed by an “s”.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Simon’s teacher was in the room.</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My mom forgot the dog’s food.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We removed the bottle’s label.</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Possessive and Plural Nouns</a:t>
            </a:r>
          </a:p>
        </p:txBody>
      </p:sp>
      <p:sp>
        <p:nvSpPr>
          <p:cNvPr id="119" name="Shape 11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Most plural nouns can be made possessive by adding only an apostrophe.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The boys’ teacher was in the room.</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My mom forgot the dogs’ food.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We removed the bottles’ </a:t>
            </a:r>
            <a:r>
              <a:rPr lang="en-US" sz="2800" b="0" i="0" u="none" strike="noStrike" cap="none" dirty="0" smtClean="0">
                <a:solidFill>
                  <a:srgbClr val="000000"/>
                </a:solidFill>
                <a:latin typeface="Arial"/>
                <a:ea typeface="Arial"/>
                <a:cs typeface="Arial"/>
                <a:sym typeface="Arial"/>
              </a:rPr>
              <a:t>labels</a:t>
            </a:r>
            <a:r>
              <a:rPr lang="en-US" sz="2800" b="0" i="0" u="none" strike="noStrike" cap="none" dirty="0">
                <a:solidFill>
                  <a:srgbClr val="000000"/>
                </a:solidFill>
                <a:latin typeface="Arial"/>
                <a:ea typeface="Arial"/>
                <a:cs typeface="Arial"/>
                <a:sym typeface="Arial"/>
              </a:rPr>
              <a:t>.</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Plural Nouns </a:t>
            </a:r>
          </a:p>
        </p:txBody>
      </p:sp>
      <p:sp>
        <p:nvSpPr>
          <p:cNvPr id="125" name="Shape 12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For plural nouns that do not end in “s”, you should treat the plural form as a singular noun.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women’s locker room needs to be cleaned.</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Possessive and Multiple Nouns</a:t>
            </a:r>
          </a:p>
        </p:txBody>
      </p:sp>
      <p:sp>
        <p:nvSpPr>
          <p:cNvPr id="131" name="Shape 13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Sometimes you’ll want to indicate the possession of more than one noun.  </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 placement of the apostrophe depends on whether the possessors share the possession.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Nick and Nora’s dog solves crimes.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Dan’s and Joann’s socks are dirty.</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Explanation	</a:t>
            </a:r>
          </a:p>
        </p:txBody>
      </p:sp>
      <p:sp>
        <p:nvSpPr>
          <p:cNvPr id="137" name="Shape 13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In the example of Nick and Nora, the dog belongs to both of them, so you treat “Nick and Nora” as a single unit.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In the second example, both Dan and Joann have dirty socks, but they don’t share the same dirty socks, so you treat Dan and Joann as separate units.</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Apostrophes: Wrong Word</a:t>
            </a:r>
          </a:p>
        </p:txBody>
      </p:sp>
      <p:sp>
        <p:nvSpPr>
          <p:cNvPr id="143" name="Shape 14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 </a:t>
            </a:r>
            <a:r>
              <a:rPr lang="en-US" sz="3200"/>
              <a:t>SAT</a:t>
            </a:r>
            <a:r>
              <a:rPr lang="en-US" sz="3200" b="0" i="0" u="none" strike="noStrike" cap="none">
                <a:solidFill>
                  <a:srgbClr val="000000"/>
                </a:solidFill>
                <a:latin typeface="Arial"/>
                <a:ea typeface="Arial"/>
                <a:cs typeface="Arial"/>
                <a:sym typeface="Arial"/>
              </a:rPr>
              <a:t> will test on your ability to distinguish between “its” and “it’s.”  </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Other commonly tested issues: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“their/they’re/there”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“your/you’re”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“whose/who’s”</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a:solidFill>
                  <a:srgbClr val="8C0039"/>
                </a:solidFill>
              </a:rPr>
              <a:t>SAT Writing and Language </a:t>
            </a:r>
          </a:p>
        </p:txBody>
      </p:sp>
      <p:sp>
        <p:nvSpPr>
          <p:cNvPr id="42" name="Shape 42"/>
          <p:cNvSpPr txBox="1">
            <a:spLocks noGrp="1"/>
          </p:cNvSpPr>
          <p:nvPr>
            <p:ph type="body" idx="1"/>
          </p:nvPr>
        </p:nvSpPr>
        <p:spPr>
          <a:xfrm>
            <a:off x="2438400" y="1232200"/>
            <a:ext cx="6622500" cy="4216500"/>
          </a:xfrm>
          <a:prstGeom prst="rect">
            <a:avLst/>
          </a:prstGeom>
          <a:noFill/>
          <a:ln>
            <a:noFill/>
          </a:ln>
        </p:spPr>
        <p:txBody>
          <a:bodyPr lIns="0" tIns="0" rIns="0" bIns="0" anchor="t" anchorCtr="0">
            <a:noAutofit/>
          </a:bodyPr>
          <a:lstStyle/>
          <a:p>
            <a:pPr lvl="0" rtl="0">
              <a:lnSpc>
                <a:spcPct val="156250"/>
              </a:lnSpc>
              <a:spcBef>
                <a:spcPts val="2200"/>
              </a:spcBef>
              <a:spcAft>
                <a:spcPts val="400"/>
              </a:spcAft>
              <a:buClr>
                <a:srgbClr val="000000"/>
              </a:buClr>
              <a:buSzPct val="44000"/>
              <a:buFont typeface="Arial"/>
              <a:buNone/>
            </a:pPr>
            <a:r>
              <a:rPr lang="en-US" sz="2450" b="1">
                <a:solidFill>
                  <a:srgbClr val="4C4B4A"/>
                </a:solidFill>
              </a:rPr>
              <a:t>Standard English Conventions</a:t>
            </a:r>
          </a:p>
          <a:p>
            <a:pPr lvl="0" rtl="0">
              <a:lnSpc>
                <a:spcPct val="150000"/>
              </a:lnSpc>
              <a:spcBef>
                <a:spcPts val="0"/>
              </a:spcBef>
              <a:spcAft>
                <a:spcPts val="800"/>
              </a:spcAft>
              <a:buClr>
                <a:srgbClr val="000000"/>
              </a:buClr>
              <a:buSzPct val="91666"/>
              <a:buFont typeface="Arial"/>
              <a:buNone/>
            </a:pPr>
            <a:r>
              <a:rPr lang="en-US" sz="1200">
                <a:solidFill>
                  <a:srgbClr val="4C4B4A"/>
                </a:solidFill>
                <a:latin typeface="Helvetica Neue"/>
                <a:ea typeface="Helvetica Neue"/>
                <a:cs typeface="Helvetica Neue"/>
                <a:sym typeface="Helvetica Neue"/>
              </a:rPr>
              <a:t>Questions that contribute to this subscore focus on editing text to ensure conformity to the conventions of standard written English sentence structure, usage, and punctuation. These questions will ask a student to recognize and correct:</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Grammatically incomplete sentences, run-ons, and comma splices.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Problems with coordination or subordination of clauses in sentences.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Sentences with similar parts that are not parallel.</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Dangling and other misplaced modifiers.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Inappropriate shifts in verb tense, voice, and mood and in pronoun person and number.</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Vague or ambiguous pronouns.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Confusion between the words its/it’s, your/you’re, and their/they’re/there, as well as other commonly confused words (e.g., affect and effect).</a:t>
            </a:r>
          </a:p>
          <a:p>
            <a:pPr marL="0" marR="0" lvl="0" indent="0" algn="l" rtl="0">
              <a:lnSpc>
                <a:spcPct val="100000"/>
              </a:lnSpc>
              <a:spcBef>
                <a:spcPts val="0"/>
              </a:spcBef>
              <a:spcAft>
                <a:spcPts val="0"/>
              </a:spcAft>
              <a:buClr>
                <a:srgbClr val="E4005C"/>
              </a:buClr>
              <a:buFont typeface="Noto Symbol"/>
              <a:buChar char="●"/>
            </a:pPr>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Semicolons</a:t>
            </a:r>
          </a:p>
        </p:txBody>
      </p:sp>
      <p:sp>
        <p:nvSpPr>
          <p:cNvPr id="149" name="Shape 14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You’ll usually find several questions dealing with semicolons on the </a:t>
            </a:r>
            <a:r>
              <a:rPr lang="en-US" sz="3200"/>
              <a:t>Writing and Language</a:t>
            </a:r>
            <a:r>
              <a:rPr lang="en-US" sz="3200" b="0" i="0" u="none" strike="noStrike" cap="none">
                <a:solidFill>
                  <a:srgbClr val="000000"/>
                </a:solidFill>
                <a:latin typeface="Arial"/>
                <a:ea typeface="Arial"/>
                <a:cs typeface="Arial"/>
                <a:sym typeface="Arial"/>
              </a:rPr>
              <a:t> Test.  </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 main functions of a semicolon that you should know for the test are its ability to join related independent clauses and its use in a series.</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Semicolon: Independent Clauses</a:t>
            </a:r>
          </a:p>
        </p:txBody>
      </p:sp>
      <p:sp>
        <p:nvSpPr>
          <p:cNvPr id="155" name="Shape 15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Semicolons are commonly used to separate two related but independent clauses.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Julie ate five brownies; Eileen ate seven.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Josh needed to buy peas; he ran to the market.</a:t>
            </a: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Semicolon: Explanation</a:t>
            </a:r>
          </a:p>
        </p:txBody>
      </p:sp>
      <p:sp>
        <p:nvSpPr>
          <p:cNvPr id="161" name="Shape 16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In the previous examples, the semicolon functions as a “weak period.”  It suggests a short pause before moving to a less-related thought.</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Generally, a period between these independent clauses would work just as well, so the </a:t>
            </a:r>
            <a:r>
              <a:rPr lang="en-US" sz="2800"/>
              <a:t>SAT</a:t>
            </a:r>
            <a:r>
              <a:rPr lang="en-US" sz="2800" b="0" i="0" u="none" strike="noStrike" cap="none">
                <a:solidFill>
                  <a:srgbClr val="000000"/>
                </a:solidFill>
                <a:latin typeface="Arial"/>
                <a:ea typeface="Arial"/>
                <a:cs typeface="Arial"/>
                <a:sym typeface="Arial"/>
              </a:rPr>
              <a:t> won’t offer you a choice between a semicolon and a period.</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Semicolons: Independent Clauses with a Transition	</a:t>
            </a:r>
          </a:p>
        </p:txBody>
      </p:sp>
      <p:sp>
        <p:nvSpPr>
          <p:cNvPr id="167" name="Shape 16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000" b="0" i="0" u="none" strike="noStrike" cap="none">
                <a:solidFill>
                  <a:srgbClr val="000000"/>
                </a:solidFill>
                <a:latin typeface="Arial"/>
                <a:ea typeface="Arial"/>
                <a:cs typeface="Arial"/>
                <a:sym typeface="Arial"/>
              </a:rPr>
              <a:t>Frequently, you will see two independent clauses joined by a semicolon and a transitional adverb (such as however, consequently, furthermore, nevertheless, etc.)</a:t>
            </a:r>
          </a:p>
          <a:p>
            <a:pPr marL="228600" marR="0" lvl="1" indent="0" algn="l" rtl="0">
              <a:lnSpc>
                <a:spcPct val="100000"/>
              </a:lnSpc>
              <a:spcBef>
                <a:spcPts val="600"/>
              </a:spcBef>
              <a:spcAft>
                <a:spcPts val="0"/>
              </a:spcAft>
              <a:buClr>
                <a:srgbClr val="C36C03"/>
              </a:buClr>
              <a:buSzPct val="70000"/>
              <a:buFont typeface="Noto Symbol"/>
              <a:buChar char="●"/>
            </a:pPr>
            <a:r>
              <a:rPr lang="en-US" sz="2600" b="0" i="0" u="none" strike="noStrike" cap="none">
                <a:solidFill>
                  <a:srgbClr val="000000"/>
                </a:solidFill>
                <a:latin typeface="Arial"/>
                <a:ea typeface="Arial"/>
                <a:cs typeface="Arial"/>
                <a:sym typeface="Arial"/>
              </a:rPr>
              <a:t>Julie ate five brownies; however, Eileen ate seven.</a:t>
            </a:r>
          </a:p>
          <a:p>
            <a:pPr marL="228600" marR="0" lvl="1" indent="0" algn="l" rtl="0">
              <a:lnSpc>
                <a:spcPct val="100000"/>
              </a:lnSpc>
              <a:spcBef>
                <a:spcPts val="600"/>
              </a:spcBef>
              <a:spcAft>
                <a:spcPts val="0"/>
              </a:spcAft>
              <a:buClr>
                <a:srgbClr val="C36C03"/>
              </a:buClr>
              <a:buSzPct val="70000"/>
              <a:buFont typeface="Noto Symbol"/>
              <a:buChar char="●"/>
            </a:pPr>
            <a:r>
              <a:rPr lang="en-US" sz="2600" b="0" i="0" u="none" strike="noStrike" cap="none">
                <a:solidFill>
                  <a:srgbClr val="000000"/>
                </a:solidFill>
                <a:latin typeface="Arial"/>
                <a:ea typeface="Arial"/>
                <a:cs typeface="Arial"/>
                <a:sym typeface="Arial"/>
              </a:rPr>
              <a:t>Josh needed to buy peas; thus, he ran to the market.</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Semicolons: A Series</a:t>
            </a:r>
          </a:p>
        </p:txBody>
      </p:sp>
      <p:sp>
        <p:nvSpPr>
          <p:cNvPr id="173" name="Shape 17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100" b="0" i="0" u="none" strike="noStrike" cap="none">
                <a:solidFill>
                  <a:srgbClr val="000000"/>
                </a:solidFill>
                <a:latin typeface="Arial"/>
                <a:ea typeface="Arial"/>
                <a:cs typeface="Arial"/>
                <a:sym typeface="Arial"/>
              </a:rPr>
              <a:t>The semicolon replaces the comma as a structural backbone of a series if the items already contain commas.</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The tennis tournament featured the surprise comeback player, Koch, who dropped out last year due to injuries; the up-and-coming star Popp, who dominated the junior tour; and the current favorite, Farrington, who won five of the last six tournaments.</a:t>
            </a:r>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Colons</a:t>
            </a:r>
          </a:p>
        </p:txBody>
      </p:sp>
      <p:sp>
        <p:nvSpPr>
          <p:cNvPr id="179" name="Shape 17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Colons are used after complete sentences to introduce related information that comes in the form of a list, an explanation, or a quotation.</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When you see a colon, you should know to expect elaborating information.</a:t>
            </a: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Colons: Examples</a:t>
            </a:r>
          </a:p>
        </p:txBody>
      </p:sp>
      <p:sp>
        <p:nvSpPr>
          <p:cNvPr id="185" name="Shape 18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228600" marR="0" lvl="1" indent="0" algn="l" rtl="0">
              <a:lnSpc>
                <a:spcPct val="100000"/>
              </a:lnSpc>
              <a:spcBef>
                <a:spcPts val="0"/>
              </a:spcBef>
              <a:spcAft>
                <a:spcPts val="0"/>
              </a:spcAft>
              <a:buClr>
                <a:srgbClr val="E4005C"/>
              </a:buClr>
              <a:buSzPct val="70000"/>
              <a:buFont typeface="Noto Symbol"/>
              <a:buChar char="●"/>
            </a:pPr>
            <a:r>
              <a:rPr lang="en-US" sz="2500" b="0" i="0" u="none" strike="noStrike" cap="none">
                <a:solidFill>
                  <a:srgbClr val="000000"/>
                </a:solidFill>
                <a:latin typeface="Arial"/>
                <a:ea typeface="Arial"/>
                <a:cs typeface="Arial"/>
                <a:sym typeface="Arial"/>
              </a:rPr>
              <a:t>The wedding had all the elements to make it a classic: the elegant bride, the weeping mother, and the fainting bridesmaid.</a:t>
            </a:r>
          </a:p>
          <a:p>
            <a:pPr marL="0" marR="0" lvl="0" indent="0" algn="l" rtl="0">
              <a:lnSpc>
                <a:spcPct val="100000"/>
              </a:lnSpc>
              <a:spcBef>
                <a:spcPts val="600"/>
              </a:spcBef>
              <a:spcAft>
                <a:spcPts val="0"/>
              </a:spcAft>
              <a:buClr>
                <a:srgbClr val="E4005C"/>
              </a:buClr>
              <a:buSzPct val="70000"/>
              <a:buFont typeface="Noto Symbol"/>
              <a:buChar char="●"/>
            </a:pPr>
            <a:r>
              <a:rPr lang="en-US" sz="2500" b="0" i="0" u="none" strike="noStrike" cap="none">
                <a:solidFill>
                  <a:srgbClr val="000000"/>
                </a:solidFill>
                <a:latin typeface="Arial"/>
                <a:ea typeface="Arial"/>
                <a:cs typeface="Arial"/>
                <a:sym typeface="Arial"/>
              </a:rPr>
              <a:t>The wedding had all the elements to make it a classic: the elegant bride beamed as her mother wept and as the bridesmaid fainted.</a:t>
            </a:r>
          </a:p>
          <a:p>
            <a:pPr marL="0" marR="0" lvl="0" indent="0" algn="l" rtl="0">
              <a:lnSpc>
                <a:spcPct val="100000"/>
              </a:lnSpc>
              <a:spcBef>
                <a:spcPts val="600"/>
              </a:spcBef>
              <a:spcAft>
                <a:spcPts val="0"/>
              </a:spcAft>
              <a:buClr>
                <a:srgbClr val="E4005C"/>
              </a:buClr>
              <a:buSzPct val="70000"/>
              <a:buFont typeface="Noto Symbol"/>
              <a:buChar char="●"/>
            </a:pPr>
            <a:r>
              <a:rPr lang="en-US" sz="2500" b="0" i="0" u="none" strike="noStrike" cap="none">
                <a:solidFill>
                  <a:srgbClr val="000000"/>
                </a:solidFill>
                <a:latin typeface="Arial"/>
                <a:ea typeface="Arial"/>
                <a:cs typeface="Arial"/>
                <a:sym typeface="Arial"/>
              </a:rPr>
              <a:t>The mother’s exclamation best summed up the wedding: “If only the bridesmaids hadn’t fainted!”</a:t>
            </a: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Colons: Problems</a:t>
            </a:r>
          </a:p>
        </p:txBody>
      </p:sp>
      <p:sp>
        <p:nvSpPr>
          <p:cNvPr id="191" name="Shape 19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 colon should ALWAYS be preceded by an independent clause.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Wrong: </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The ingredients I need to make a cake: flour, butter, sugar, and icing.</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Right:</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I need several ingredients to make a cake: flour, butter, sugar, and icing.</a:t>
            </a:r>
          </a:p>
        </p:txBody>
      </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Colons: Problems</a:t>
            </a:r>
          </a:p>
        </p:txBody>
      </p:sp>
      <p:sp>
        <p:nvSpPr>
          <p:cNvPr id="197" name="Shape 19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There should never be more than one colon in a sentence.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Wrong:</a:t>
            </a:r>
          </a:p>
          <a:p>
            <a:pPr marL="228600" marR="0" lvl="1" indent="0" algn="l" rtl="0">
              <a:lnSpc>
                <a:spcPct val="100000"/>
              </a:lnSpc>
              <a:spcBef>
                <a:spcPts val="400"/>
              </a:spcBef>
              <a:spcAft>
                <a:spcPts val="0"/>
              </a:spcAft>
              <a:buClr>
                <a:srgbClr val="C36C03"/>
              </a:buClr>
              <a:buSzPct val="70000"/>
              <a:buFont typeface="Noto Symbol"/>
              <a:buChar char="●"/>
            </a:pPr>
            <a:r>
              <a:rPr lang="en-US" sz="1800" b="0" i="0" u="none" strike="noStrike" cap="none">
                <a:solidFill>
                  <a:srgbClr val="000000"/>
                </a:solidFill>
                <a:latin typeface="Arial"/>
                <a:ea typeface="Arial"/>
                <a:cs typeface="Arial"/>
                <a:sym typeface="Arial"/>
              </a:rPr>
              <a:t>He brought many items on the camping trip: a tent, a sleeping bag, a full cooking set, warm clothes, and several pairs of shoes: sneakers, boots, and sandals.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Right:</a:t>
            </a:r>
          </a:p>
          <a:p>
            <a:pPr marL="228600" marR="0" lvl="1" indent="0" algn="l" rtl="0">
              <a:lnSpc>
                <a:spcPct val="100000"/>
              </a:lnSpc>
              <a:spcBef>
                <a:spcPts val="400"/>
              </a:spcBef>
              <a:spcAft>
                <a:spcPts val="0"/>
              </a:spcAft>
              <a:buClr>
                <a:srgbClr val="C36C03"/>
              </a:buClr>
              <a:buSzPct val="70000"/>
              <a:buFont typeface="Noto Symbol"/>
              <a:buChar char="●"/>
            </a:pPr>
            <a:r>
              <a:rPr lang="en-US" sz="1800" b="0" i="0" u="none" strike="noStrike" cap="none">
                <a:solidFill>
                  <a:srgbClr val="000000"/>
                </a:solidFill>
                <a:latin typeface="Arial"/>
                <a:ea typeface="Arial"/>
                <a:cs typeface="Arial"/>
                <a:sym typeface="Arial"/>
              </a:rPr>
              <a:t>He brought many items on the camping trip: a tent, a sleeping bag, a full cooking set, warm clothes, sneakers, boots, and sandals.</a:t>
            </a: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Other </a:t>
            </a:r>
            <a:r>
              <a:rPr lang="en-US" sz="3600">
                <a:solidFill>
                  <a:srgbClr val="8C0039"/>
                </a:solidFill>
              </a:rPr>
              <a:t>SAT</a:t>
            </a:r>
            <a:r>
              <a:rPr lang="en-US" sz="3600" b="0" i="0" u="none" strike="noStrike" cap="none">
                <a:solidFill>
                  <a:srgbClr val="8C0039"/>
                </a:solidFill>
                <a:latin typeface="Arial"/>
                <a:ea typeface="Arial"/>
                <a:cs typeface="Arial"/>
                <a:sym typeface="Arial"/>
              </a:rPr>
              <a:t> Punctuation</a:t>
            </a:r>
          </a:p>
        </p:txBody>
      </p:sp>
      <p:sp>
        <p:nvSpPr>
          <p:cNvPr id="203" name="Shape 20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The </a:t>
            </a:r>
            <a:r>
              <a:rPr lang="en-US" sz="2400"/>
              <a:t>Writing and Language </a:t>
            </a:r>
            <a:r>
              <a:rPr lang="en-US" sz="2400" b="0" i="0" u="none" strike="noStrike" cap="none">
                <a:solidFill>
                  <a:srgbClr val="000000"/>
                </a:solidFill>
                <a:latin typeface="Arial"/>
                <a:ea typeface="Arial"/>
                <a:cs typeface="Arial"/>
                <a:sym typeface="Arial"/>
              </a:rPr>
              <a:t>test rarely test punctuation marks other than those already listed.  </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However, in the odd case that test writers do throw in some other punctuation errors, you should know what to expect.</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The </a:t>
            </a:r>
            <a:r>
              <a:rPr lang="en-US" sz="2400"/>
              <a:t>SAT</a:t>
            </a:r>
            <a:r>
              <a:rPr lang="en-US" sz="2400" b="0" i="0" u="none" strike="noStrike" cap="none">
                <a:solidFill>
                  <a:srgbClr val="000000"/>
                </a:solidFill>
                <a:latin typeface="Arial"/>
                <a:ea typeface="Arial"/>
                <a:cs typeface="Arial"/>
                <a:sym typeface="Arial"/>
              </a:rPr>
              <a:t> officially states that it covers, in addition the previously mentioned punctuation, </a:t>
            </a:r>
            <a:r>
              <a:rPr lang="en-US" sz="2400"/>
              <a:t>parentheses</a:t>
            </a:r>
            <a:r>
              <a:rPr lang="en-US" sz="2400" b="0" i="0" u="none" strike="noStrike" cap="none">
                <a:solidFill>
                  <a:srgbClr val="000000"/>
                </a:solidFill>
                <a:latin typeface="Arial"/>
                <a:ea typeface="Arial"/>
                <a:cs typeface="Arial"/>
                <a:sym typeface="Arial"/>
              </a:rPr>
              <a:t>, dashes, periods, question marks, and exclamation points.</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p:nvPr/>
        </p:nvSpPr>
        <p:spPr>
          <a:xfrm>
            <a:off x="2327500" y="460525"/>
            <a:ext cx="6136500" cy="4754400"/>
          </a:xfrm>
          <a:prstGeom prst="rect">
            <a:avLst/>
          </a:prstGeom>
          <a:noFill/>
          <a:ln>
            <a:noFill/>
          </a:ln>
        </p:spPr>
        <p:txBody>
          <a:bodyPr lIns="91425" tIns="91425" rIns="91425" bIns="91425" anchor="ctr" anchorCtr="0">
            <a:noAutofit/>
          </a:bodyPr>
          <a:lstStyle/>
          <a:p>
            <a:pPr lvl="0" rtl="0">
              <a:lnSpc>
                <a:spcPct val="150000"/>
              </a:lnSpc>
              <a:spcBef>
                <a:spcPts val="0"/>
              </a:spcBef>
              <a:spcAft>
                <a:spcPts val="800"/>
              </a:spcAft>
              <a:buNone/>
            </a:pPr>
            <a:r>
              <a:rPr lang="en-US" sz="2400" b="1">
                <a:solidFill>
                  <a:srgbClr val="4C4B4A"/>
                </a:solidFill>
                <a:latin typeface="Helvetica Neue"/>
                <a:ea typeface="Helvetica Neue"/>
                <a:cs typeface="Helvetica Neue"/>
                <a:sym typeface="Helvetica Neue"/>
              </a:rPr>
              <a:t>Continued...</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Lack of agreement between pronouns and antecedents, between subjects and verbs, and between nouns.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Illogical comparisons between unlike terms.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Cases of nonstandard expression (when words and phrases are used in a way not typical to standard written English).</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Problems with using end-of-sentence punctuation or punctuation within sentences (particularly colons, semicolons, and dashes) to signal sharp breaks in thought.</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Confusion between plurals and possessives and between singular and plural possessives.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Problems with punctuating a series of items.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Confusion between restrictive/essential and nonrestrictive/nonessential sentence elements.</a:t>
            </a:r>
          </a:p>
          <a:p>
            <a:pPr marL="457200" lvl="0" indent="-304800" rtl="0">
              <a:lnSpc>
                <a:spcPct val="150000"/>
              </a:lnSpc>
              <a:spcBef>
                <a:spcPts val="0"/>
              </a:spcBef>
              <a:spcAft>
                <a:spcPts val="800"/>
              </a:spcAft>
              <a:buClr>
                <a:srgbClr val="4C4B4A"/>
              </a:buClr>
              <a:buSzPct val="100000"/>
              <a:buFont typeface="Helvetica Neue"/>
            </a:pPr>
            <a:r>
              <a:rPr lang="en-US" sz="1200">
                <a:solidFill>
                  <a:srgbClr val="4C4B4A"/>
                </a:solidFill>
                <a:latin typeface="Helvetica Neue"/>
                <a:ea typeface="Helvetica Neue"/>
                <a:cs typeface="Helvetica Neue"/>
                <a:sym typeface="Helvetica Neue"/>
              </a:rPr>
              <a:t>Unnecessary punctuation (for example, between a subject and a verb).</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Parenthesis</a:t>
            </a:r>
          </a:p>
        </p:txBody>
      </p:sp>
      <p:sp>
        <p:nvSpPr>
          <p:cNvPr id="209" name="Shape 20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Parenthesis usually surround words or phrases that break a sentence’s train of thought but provide explanatory information for it.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road trip (which was made in a convertible) lasted three weeks and spanned fourteen states.</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Parenthesis</a:t>
            </a:r>
          </a:p>
        </p:txBody>
      </p:sp>
      <p:sp>
        <p:nvSpPr>
          <p:cNvPr id="215" name="Shape 21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900" b="0" i="0" u="none" strike="noStrike" cap="none">
                <a:solidFill>
                  <a:srgbClr val="000000"/>
                </a:solidFill>
                <a:latin typeface="Arial"/>
                <a:ea typeface="Arial"/>
                <a:cs typeface="Arial"/>
                <a:sym typeface="Arial"/>
              </a:rPr>
              <a:t>Similarly, parenthetical sentences can be inserted between other sentences, adding additional information to them without diverting their flow.</a:t>
            </a:r>
          </a:p>
          <a:p>
            <a:pPr marL="228600" marR="0" lvl="1" indent="0" algn="l" rtl="0">
              <a:lnSpc>
                <a:spcPct val="100000"/>
              </a:lnSpc>
              <a:spcBef>
                <a:spcPts val="600"/>
              </a:spcBef>
              <a:spcAft>
                <a:spcPts val="0"/>
              </a:spcAft>
              <a:buClr>
                <a:srgbClr val="C36C03"/>
              </a:buClr>
              <a:buSzPct val="70000"/>
              <a:buFont typeface="Noto Symbol"/>
              <a:buChar char="●"/>
            </a:pPr>
            <a:r>
              <a:rPr lang="en-US" sz="2500" b="0" i="0" u="none" strike="noStrike" cap="none">
                <a:solidFill>
                  <a:srgbClr val="000000"/>
                </a:solidFill>
                <a:latin typeface="Arial"/>
                <a:ea typeface="Arial"/>
                <a:cs typeface="Arial"/>
                <a:sym typeface="Arial"/>
              </a:rPr>
              <a:t>Their road trip lasted three weeks and spanned fourteen states.  (The one they took two years ago lasted two weeks and covered ten states).  When they got home, they were exhausted.</a:t>
            </a:r>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Dashes</a:t>
            </a:r>
          </a:p>
        </p:txBody>
      </p:sp>
      <p:sp>
        <p:nvSpPr>
          <p:cNvPr id="221" name="Shape 22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Dashes function similarly to parenthesis.  </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Dashes indicate either an abrupt break in thought or an insertion of additional, explanatory information.</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He walked slowly – with his hurt leg he couldn’t go much faster – that even his neighbor’s toddler eventually overtook him.</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I don’t have the heart to refuse a friend’s request for help – do you?</a:t>
            </a:r>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Periods, Question Marks, and Exclamation Points</a:t>
            </a:r>
          </a:p>
        </p:txBody>
      </p:sp>
      <p:sp>
        <p:nvSpPr>
          <p:cNvPr id="227" name="Shape 22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These are the least common forms of punctuation tested.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sentence ends here.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Does the sentence end here?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Hooray, the sentence ends here!</a:t>
            </a:r>
          </a:p>
        </p:txBody>
      </p:sp>
    </p:spTree>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p:nvPr/>
        </p:nvSpPr>
        <p:spPr>
          <a:xfrm>
            <a:off x="2601325" y="921025"/>
            <a:ext cx="6210900" cy="3000000"/>
          </a:xfrm>
          <a:prstGeom prst="rect">
            <a:avLst/>
          </a:prstGeom>
          <a:noFill/>
          <a:ln>
            <a:noFill/>
          </a:ln>
        </p:spPr>
        <p:txBody>
          <a:bodyPr lIns="91425" tIns="91425" rIns="91425" bIns="91425" anchor="ctr" anchorCtr="0">
            <a:noAutofit/>
          </a:bodyPr>
          <a:lstStyle/>
          <a:p>
            <a:pPr lvl="0" rtl="0">
              <a:spcBef>
                <a:spcPts val="0"/>
              </a:spcBef>
              <a:buNone/>
            </a:pPr>
            <a:r>
              <a:rPr lang="en-US" sz="3000" b="1" dirty="0">
                <a:solidFill>
                  <a:srgbClr val="38761D"/>
                </a:solidFill>
              </a:rPr>
              <a:t>SAT Practice Questions </a:t>
            </a:r>
          </a:p>
          <a:p>
            <a:pPr lvl="0" rtl="0">
              <a:spcBef>
                <a:spcPts val="0"/>
              </a:spcBef>
              <a:buNone/>
            </a:pPr>
            <a:endParaRPr dirty="0"/>
          </a:p>
          <a:p>
            <a:pPr lvl="0" rtl="0">
              <a:spcBef>
                <a:spcPts val="0"/>
              </a:spcBef>
              <a:buNone/>
            </a:pPr>
            <a:r>
              <a:rPr lang="en-US" u="sng" dirty="0">
                <a:solidFill>
                  <a:schemeClr val="hlink"/>
                </a:solidFill>
                <a:hlinkClick r:id="rId3"/>
              </a:rPr>
              <a:t>https://collegereadiness.collegeboard.org/sample-questions/writing/1</a:t>
            </a:r>
          </a:p>
          <a:p>
            <a:pPr lvl="0" rtl="0">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Part 2: Basic Grammar and Usage</a:t>
            </a:r>
          </a:p>
        </p:txBody>
      </p:sp>
      <p:sp>
        <p:nvSpPr>
          <p:cNvPr id="238" name="Shape 238"/>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5400" b="0" i="0" u="none" strike="noStrike" cap="none">
                <a:solidFill>
                  <a:srgbClr val="000000"/>
                </a:solidFill>
                <a:latin typeface="Arial"/>
                <a:ea typeface="Arial"/>
                <a:cs typeface="Arial"/>
                <a:sym typeface="Arial"/>
              </a:rPr>
              <a:t>Usage and Mechanics</a:t>
            </a:r>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Basic Grammar and Usage</a:t>
            </a:r>
          </a:p>
        </p:txBody>
      </p:sp>
      <p:sp>
        <p:nvSpPr>
          <p:cNvPr id="244" name="Shape 24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Subject-Verb Agreement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Pronoun-Antecedent Agreement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Pronoun Cases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Verb Tenses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Adverbs and Adjectives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Idioms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Comparative and Superlative Modifiers</a:t>
            </a:r>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a:t>
            </a:r>
          </a:p>
        </p:txBody>
      </p:sp>
      <p:sp>
        <p:nvSpPr>
          <p:cNvPr id="250" name="Shape 25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100" b="0" i="0" u="none" strike="noStrike" cap="none">
                <a:solidFill>
                  <a:srgbClr val="000000"/>
                </a:solidFill>
                <a:latin typeface="Arial"/>
                <a:ea typeface="Arial"/>
                <a:cs typeface="Arial"/>
                <a:sym typeface="Arial"/>
              </a:rPr>
              <a:t>Singular verbs must accompany singular subjects, and plural verbs must accompany plural subjects.</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The man wears four ties.</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His favorite college is in Nebraska.</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Matt, along with his friends, goes to Coney Island.</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The men wear four ties each.</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His favorite colleges are in Nebraska.</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Matt and his friends go to Coney Island.</a:t>
            </a:r>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a:t>
            </a:r>
          </a:p>
        </p:txBody>
      </p:sp>
      <p:sp>
        <p:nvSpPr>
          <p:cNvPr id="256" name="Shape 25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Subject-verb agreement is a simple idea, but </a:t>
            </a:r>
            <a:r>
              <a:rPr lang="en-US" sz="3200"/>
              <a:t>SAT</a:t>
            </a:r>
            <a:r>
              <a:rPr lang="en-US" sz="3200" b="0" i="0" u="none" strike="noStrike" cap="none">
                <a:solidFill>
                  <a:srgbClr val="000000"/>
                </a:solidFill>
                <a:latin typeface="Arial"/>
                <a:ea typeface="Arial"/>
                <a:cs typeface="Arial"/>
                <a:sym typeface="Arial"/>
              </a:rPr>
              <a:t> writers will make it tricky.  </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Often, they’ll put the subject at one end of the sentence and the verb a mile away.</a:t>
            </a:r>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Examples</a:t>
            </a:r>
          </a:p>
        </p:txBody>
      </p:sp>
      <p:sp>
        <p:nvSpPr>
          <p:cNvPr id="262" name="Shape 26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An audience of thousands of expectant people who have come from afar to listen to live music in an outdoor setting </a:t>
            </a:r>
            <a:r>
              <a:rPr lang="en-US" sz="3200" b="0" i="0" u="sng" strike="noStrike" cap="none" dirty="0">
                <a:solidFill>
                  <a:srgbClr val="000000"/>
                </a:solidFill>
                <a:latin typeface="Arial"/>
                <a:ea typeface="Arial"/>
                <a:cs typeface="Arial"/>
                <a:sym typeface="Arial"/>
              </a:rPr>
              <a:t>seem</a:t>
            </a:r>
            <a:r>
              <a:rPr lang="en-US" sz="3200" b="0" i="0" u="none" strike="noStrike" cap="none" dirty="0">
                <a:solidFill>
                  <a:srgbClr val="000000"/>
                </a:solidFill>
                <a:latin typeface="Arial"/>
                <a:ea typeface="Arial"/>
                <a:cs typeface="Arial"/>
                <a:sym typeface="Arial"/>
              </a:rPr>
              <a:t> terrifying to a nervous performer.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A. No Change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B. </a:t>
            </a:r>
            <a:r>
              <a:rPr lang="en-US" sz="2800" i="0" u="none" strike="noStrike" cap="none" dirty="0">
                <a:solidFill>
                  <a:srgbClr val="000000"/>
                </a:solidFill>
                <a:latin typeface="Arial"/>
                <a:ea typeface="Arial"/>
                <a:cs typeface="Arial"/>
                <a:sym typeface="Arial"/>
              </a:rPr>
              <a:t>seems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C. have seemed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D. to seem</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
        <p:cNvGrpSpPr/>
        <p:nvPr/>
      </p:nvGrpSpPr>
      <p:grpSpPr>
        <a:xfrm>
          <a:off x="0" y="0"/>
          <a:ext cx="0" cy="0"/>
          <a:chOff x="0" y="0"/>
          <a:chExt cx="0" cy="0"/>
        </a:xfrm>
      </p:grpSpPr>
      <p:sp>
        <p:nvSpPr>
          <p:cNvPr id="52" name="Shape 52"/>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Part 1: Punctuation</a:t>
            </a:r>
          </a:p>
        </p:txBody>
      </p:sp>
      <p:sp>
        <p:nvSpPr>
          <p:cNvPr id="53" name="Shape 53"/>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5400" b="0" i="0" u="none" strike="noStrike" cap="none">
                <a:solidFill>
                  <a:srgbClr val="000000"/>
                </a:solidFill>
                <a:latin typeface="Arial"/>
                <a:ea typeface="Arial"/>
                <a:cs typeface="Arial"/>
                <a:sym typeface="Arial"/>
              </a:rPr>
              <a:t>Usage and Mechanics</a:t>
            </a:r>
          </a:p>
        </p:txBody>
      </p:sp>
    </p:spTree>
  </p:cSld>
  <p:clrMapOvr>
    <a:masterClrMapping/>
  </p:clrMapOvr>
  <p:transition spd="slow">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Explanation</a:t>
            </a:r>
          </a:p>
        </p:txBody>
      </p:sp>
      <p:sp>
        <p:nvSpPr>
          <p:cNvPr id="268" name="Shape 268"/>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To solve this problem, cross out the junk in the middle that separates the subject, “an audience,” from the verb, “seem.”</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You’re left with: An audience seem terrifying to a nervous performer.</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Now you can see what the verb should be: An audience </a:t>
            </a:r>
            <a:r>
              <a:rPr lang="en-US" sz="2800" b="0" i="1" u="none" strike="noStrike" cap="none">
                <a:solidFill>
                  <a:srgbClr val="000000"/>
                </a:solidFill>
                <a:latin typeface="Arial"/>
                <a:ea typeface="Arial"/>
                <a:cs typeface="Arial"/>
                <a:sym typeface="Arial"/>
              </a:rPr>
              <a:t>seems</a:t>
            </a:r>
            <a:r>
              <a:rPr lang="en-US" sz="2800" b="0" i="0" u="none" strike="noStrike" cap="none">
                <a:solidFill>
                  <a:srgbClr val="000000"/>
                </a:solidFill>
                <a:latin typeface="Arial"/>
                <a:ea typeface="Arial"/>
                <a:cs typeface="Arial"/>
                <a:sym typeface="Arial"/>
              </a:rPr>
              <a:t> terrifying to a nervous performer.</a:t>
            </a:r>
          </a:p>
        </p:txBody>
      </p:sp>
    </p:spTree>
  </p:cSld>
  <p:clrMapOvr>
    <a:masterClrMapping/>
  </p:clrMapOvr>
  <p:transition spd="slow">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Collective Nouns</a:t>
            </a:r>
          </a:p>
        </p:txBody>
      </p:sp>
      <p:sp>
        <p:nvSpPr>
          <p:cNvPr id="274" name="Shape 27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Collective nouns (such as committee, family, group, number, and team) can be either singular or plural</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It depends on whether the noun is being treated as a single unit or as divided individuals.</a:t>
            </a:r>
          </a:p>
        </p:txBody>
      </p:sp>
    </p:spTree>
  </p:cSld>
  <p:clrMapOvr>
    <a:masterClrMapping/>
  </p:clrMapOvr>
  <p:transition spd="slow">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Collective Nouns</a:t>
            </a:r>
          </a:p>
        </p:txBody>
      </p:sp>
      <p:sp>
        <p:nvSpPr>
          <p:cNvPr id="280" name="Shape 28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Singular:</a:t>
            </a:r>
          </a:p>
          <a:p>
            <a:pPr marL="228600" marR="0" lvl="1" indent="0" algn="l" rtl="0">
              <a:lnSpc>
                <a:spcPct val="100000"/>
              </a:lnSpc>
              <a:spcBef>
                <a:spcPts val="400"/>
              </a:spcBef>
              <a:spcAft>
                <a:spcPts val="0"/>
              </a:spcAft>
              <a:buClr>
                <a:srgbClr val="C36C03"/>
              </a:buClr>
              <a:buSzPct val="70000"/>
              <a:buFont typeface="Noto Symbol"/>
              <a:buChar char="●"/>
            </a:pPr>
            <a:r>
              <a:rPr lang="en-US" sz="1900" b="0" i="1" u="none" strike="noStrike" cap="none" dirty="0">
                <a:solidFill>
                  <a:srgbClr val="000000"/>
                </a:solidFill>
                <a:latin typeface="Arial"/>
                <a:ea typeface="Arial"/>
                <a:cs typeface="Arial"/>
                <a:sym typeface="Arial"/>
              </a:rPr>
              <a:t>The number </a:t>
            </a:r>
            <a:r>
              <a:rPr lang="en-US" sz="1900" b="0" i="0" u="none" strike="noStrike" cap="none" dirty="0">
                <a:solidFill>
                  <a:srgbClr val="000000"/>
                </a:solidFill>
                <a:latin typeface="Arial"/>
                <a:ea typeface="Arial"/>
                <a:cs typeface="Arial"/>
                <a:sym typeface="Arial"/>
              </a:rPr>
              <a:t>of people living in Florida varies from year to year.</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Plural:</a:t>
            </a:r>
          </a:p>
          <a:p>
            <a:pPr marL="228600" marR="0" lvl="1" indent="0" algn="l" rtl="0">
              <a:lnSpc>
                <a:spcPct val="100000"/>
              </a:lnSpc>
              <a:spcBef>
                <a:spcPts val="400"/>
              </a:spcBef>
              <a:spcAft>
                <a:spcPts val="0"/>
              </a:spcAft>
              <a:buClr>
                <a:srgbClr val="C36C03"/>
              </a:buClr>
              <a:buSzPct val="70000"/>
              <a:buFont typeface="Noto Symbol"/>
              <a:buChar char="●"/>
            </a:pPr>
            <a:r>
              <a:rPr lang="en-US" sz="1900" b="0" i="1" u="none" strike="noStrike" cap="none" dirty="0">
                <a:solidFill>
                  <a:srgbClr val="000000"/>
                </a:solidFill>
                <a:latin typeface="Arial"/>
                <a:ea typeface="Arial"/>
                <a:cs typeface="Arial"/>
                <a:sym typeface="Arial"/>
              </a:rPr>
              <a:t>A number </a:t>
            </a:r>
            <a:r>
              <a:rPr lang="en-US" sz="1900" b="0" i="0" u="none" strike="noStrike" cap="none" dirty="0">
                <a:solidFill>
                  <a:srgbClr val="000000"/>
                </a:solidFill>
                <a:latin typeface="Arial"/>
                <a:ea typeface="Arial"/>
                <a:cs typeface="Arial"/>
                <a:sym typeface="Arial"/>
              </a:rPr>
              <a:t>of people living in Florida </a:t>
            </a:r>
            <a:r>
              <a:rPr lang="en-US" sz="1900" b="0" i="0" u="none" strike="noStrike" cap="none" dirty="0" smtClean="0">
                <a:solidFill>
                  <a:srgbClr val="000000"/>
                </a:solidFill>
                <a:latin typeface="Arial"/>
                <a:ea typeface="Arial"/>
                <a:cs typeface="Arial"/>
                <a:sym typeface="Arial"/>
              </a:rPr>
              <a:t>wish </a:t>
            </a:r>
            <a:r>
              <a:rPr lang="en-US" sz="1900" b="0" i="0" u="none" strike="noStrike" cap="none" dirty="0">
                <a:solidFill>
                  <a:srgbClr val="000000"/>
                </a:solidFill>
                <a:latin typeface="Arial"/>
                <a:ea typeface="Arial"/>
                <a:cs typeface="Arial"/>
                <a:sym typeface="Arial"/>
              </a:rPr>
              <a:t>they had voted for Gore.</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Singular:</a:t>
            </a:r>
          </a:p>
          <a:p>
            <a:pPr marL="228600" marR="0" lvl="1" indent="0" algn="l" rtl="0">
              <a:lnSpc>
                <a:spcPct val="100000"/>
              </a:lnSpc>
              <a:spcBef>
                <a:spcPts val="400"/>
              </a:spcBef>
              <a:spcAft>
                <a:spcPts val="0"/>
              </a:spcAft>
              <a:buClr>
                <a:srgbClr val="C36C03"/>
              </a:buClr>
              <a:buSzPct val="70000"/>
              <a:buFont typeface="Noto Symbol"/>
              <a:buChar char="●"/>
            </a:pPr>
            <a:r>
              <a:rPr lang="en-US" sz="1900" b="0" i="1" u="none" strike="noStrike" cap="none" dirty="0">
                <a:solidFill>
                  <a:srgbClr val="000000"/>
                </a:solidFill>
                <a:latin typeface="Arial"/>
                <a:ea typeface="Arial"/>
                <a:cs typeface="Arial"/>
                <a:sym typeface="Arial"/>
              </a:rPr>
              <a:t>The committee </a:t>
            </a:r>
            <a:r>
              <a:rPr lang="en-US" sz="1900" b="0" i="0" u="none" strike="noStrike" cap="none" dirty="0">
                <a:solidFill>
                  <a:srgbClr val="000000"/>
                </a:solidFill>
                <a:latin typeface="Arial"/>
                <a:ea typeface="Arial"/>
                <a:cs typeface="Arial"/>
                <a:sym typeface="Arial"/>
              </a:rPr>
              <a:t>decides on the annual program.</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Plural: </a:t>
            </a:r>
          </a:p>
          <a:p>
            <a:pPr marL="228600" marR="0" lvl="1" indent="0" algn="l" rtl="0">
              <a:lnSpc>
                <a:spcPct val="100000"/>
              </a:lnSpc>
              <a:spcBef>
                <a:spcPts val="400"/>
              </a:spcBef>
              <a:spcAft>
                <a:spcPts val="0"/>
              </a:spcAft>
              <a:buClr>
                <a:srgbClr val="C36C03"/>
              </a:buClr>
              <a:buSzPct val="70000"/>
              <a:buFont typeface="Noto Symbol"/>
              <a:buChar char="●"/>
            </a:pPr>
            <a:r>
              <a:rPr lang="en-US" sz="1900" b="0" i="1" u="none" strike="noStrike" cap="none" dirty="0">
                <a:solidFill>
                  <a:srgbClr val="000000"/>
                </a:solidFill>
                <a:latin typeface="Arial"/>
                <a:ea typeface="Arial"/>
                <a:cs typeface="Arial"/>
                <a:sym typeface="Arial"/>
              </a:rPr>
              <a:t>The committee</a:t>
            </a:r>
            <a:r>
              <a:rPr lang="en-US" sz="1900" b="0" i="0" u="none" strike="noStrike" cap="none" dirty="0">
                <a:solidFill>
                  <a:srgbClr val="000000"/>
                </a:solidFill>
                <a:latin typeface="Arial"/>
                <a:ea typeface="Arial"/>
                <a:cs typeface="Arial"/>
                <a:sym typeface="Arial"/>
              </a:rPr>
              <a:t> have disagreed on the annual program.</a:t>
            </a:r>
          </a:p>
        </p:txBody>
      </p:sp>
    </p:spTree>
  </p:cSld>
  <p:clrMapOvr>
    <a:masterClrMapping/>
  </p:clrMapOvr>
  <p:transition spd="slow">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Collective Nouns</a:t>
            </a:r>
          </a:p>
        </p:txBody>
      </p:sp>
      <p:sp>
        <p:nvSpPr>
          <p:cNvPr id="286" name="Shape 28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Trick -</a:t>
            </a:r>
          </a:p>
          <a:p>
            <a:pPr marL="228600" marR="0" lvl="1" indent="0" algn="l" rtl="0">
              <a:lnSpc>
                <a:spcPct val="100000"/>
              </a:lnSpc>
              <a:spcBef>
                <a:spcPts val="600"/>
              </a:spcBef>
              <a:spcAft>
                <a:spcPts val="0"/>
              </a:spcAft>
              <a:buClr>
                <a:srgbClr val="C36C03"/>
              </a:buClr>
              <a:buSzPct val="70000"/>
              <a:buFont typeface="Noto Symbol"/>
              <a:buChar char="●"/>
            </a:pPr>
            <a:r>
              <a:rPr lang="en-US" sz="2800" b="0" i="1" u="none" strike="noStrike" cap="none">
                <a:solidFill>
                  <a:srgbClr val="000000"/>
                </a:solidFill>
                <a:latin typeface="Arial"/>
                <a:ea typeface="Arial"/>
                <a:cs typeface="Arial"/>
                <a:sym typeface="Arial"/>
              </a:rPr>
              <a:t>The </a:t>
            </a:r>
            <a:r>
              <a:rPr lang="en-US" sz="2800" b="0" i="0" u="none" strike="noStrike" cap="none">
                <a:solidFill>
                  <a:srgbClr val="000000"/>
                </a:solidFill>
                <a:latin typeface="Arial"/>
                <a:ea typeface="Arial"/>
                <a:cs typeface="Arial"/>
                <a:sym typeface="Arial"/>
              </a:rPr>
              <a:t>is generally singular</a:t>
            </a:r>
          </a:p>
          <a:p>
            <a:pPr marL="228600" marR="0" lvl="1" indent="0" algn="l" rtl="0">
              <a:lnSpc>
                <a:spcPct val="100000"/>
              </a:lnSpc>
              <a:spcBef>
                <a:spcPts val="600"/>
              </a:spcBef>
              <a:spcAft>
                <a:spcPts val="0"/>
              </a:spcAft>
              <a:buClr>
                <a:srgbClr val="C36C03"/>
              </a:buClr>
              <a:buSzPct val="70000"/>
              <a:buFont typeface="Noto Symbol"/>
              <a:buChar char="●"/>
            </a:pPr>
            <a:r>
              <a:rPr lang="en-US" sz="2800" b="0" i="1" u="none" strike="noStrike" cap="none">
                <a:solidFill>
                  <a:srgbClr val="000000"/>
                </a:solidFill>
                <a:latin typeface="Arial"/>
                <a:ea typeface="Arial"/>
                <a:cs typeface="Arial"/>
                <a:sym typeface="Arial"/>
              </a:rPr>
              <a:t>A </a:t>
            </a:r>
            <a:r>
              <a:rPr lang="en-US" sz="2800" b="0" i="0" u="none" strike="noStrike" cap="none">
                <a:solidFill>
                  <a:srgbClr val="000000"/>
                </a:solidFill>
                <a:latin typeface="Arial"/>
                <a:ea typeface="Arial"/>
                <a:cs typeface="Arial"/>
                <a:sym typeface="Arial"/>
              </a:rPr>
              <a:t>is generally plural</a:t>
            </a:r>
          </a:p>
        </p:txBody>
      </p:sp>
    </p:spTree>
  </p:cSld>
  <p:clrMapOvr>
    <a:masterClrMapping/>
  </p:clrMapOvr>
  <p:transition spd="slow">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Indefinite Pronouns</a:t>
            </a:r>
          </a:p>
        </p:txBody>
      </p:sp>
      <p:sp>
        <p:nvSpPr>
          <p:cNvPr id="292" name="Shape 29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Indefinite pronouns refer to persons or things that have not been specified.</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These can be tricky because some indefinite pronouns that seem plural are in fact singular.</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dirty="0">
                <a:solidFill>
                  <a:srgbClr val="000000"/>
                </a:solidFill>
                <a:latin typeface="Arial"/>
                <a:ea typeface="Arial"/>
                <a:cs typeface="Arial"/>
                <a:sym typeface="Arial"/>
              </a:rPr>
              <a:t>Indefinite pronouns are popular with </a:t>
            </a:r>
            <a:r>
              <a:rPr lang="en-US" sz="3100" dirty="0" smtClean="0"/>
              <a:t>SAT</a:t>
            </a:r>
            <a:r>
              <a:rPr lang="en-US" sz="3100" b="0" i="0" u="none" strike="noStrike" cap="none" dirty="0" smtClean="0">
                <a:solidFill>
                  <a:srgbClr val="000000"/>
                </a:solidFill>
                <a:latin typeface="Arial"/>
                <a:ea typeface="Arial"/>
                <a:cs typeface="Arial"/>
                <a:sym typeface="Arial"/>
              </a:rPr>
              <a:t> </a:t>
            </a:r>
            <a:r>
              <a:rPr lang="en-US" sz="3100" b="0" i="0" u="none" strike="noStrike" cap="none" dirty="0">
                <a:solidFill>
                  <a:srgbClr val="000000"/>
                </a:solidFill>
                <a:latin typeface="Arial"/>
                <a:ea typeface="Arial"/>
                <a:cs typeface="Arial"/>
                <a:sym typeface="Arial"/>
              </a:rPr>
              <a:t>writers, so you’d be wise to memorize a few of these.</a:t>
            </a:r>
          </a:p>
        </p:txBody>
      </p:sp>
    </p:spTree>
  </p:cSld>
  <p:clrMapOvr>
    <a:masterClrMapping/>
  </p:clrMapOvr>
  <p:transition spd="slow">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Indefinite Pronouns</a:t>
            </a:r>
          </a:p>
        </p:txBody>
      </p:sp>
      <p:sp>
        <p:nvSpPr>
          <p:cNvPr id="298" name="Shape 298"/>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These are always singular, and they tend to appear on the English Test: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Another	Everybody	Nobody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Anybody	Everyone	No one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Anyone      Everything  Somebody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Anything	Each		Someone</a:t>
            </a:r>
          </a:p>
        </p:txBody>
      </p:sp>
    </p:spTree>
  </p:cSld>
  <p:clrMapOvr>
    <a:masterClrMapping/>
  </p:clrMapOvr>
  <p:transition spd="slow">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Indefinite Pronouns</a:t>
            </a:r>
          </a:p>
        </p:txBody>
      </p:sp>
      <p:sp>
        <p:nvSpPr>
          <p:cNvPr id="304" name="Shape 30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000" b="0" i="0" u="none" strike="noStrike" cap="none">
                <a:solidFill>
                  <a:srgbClr val="000000"/>
                </a:solidFill>
                <a:latin typeface="Arial"/>
                <a:ea typeface="Arial"/>
                <a:cs typeface="Arial"/>
                <a:sym typeface="Arial"/>
              </a:rPr>
              <a:t>The most commonly tested are the ones previously listed</a:t>
            </a:r>
          </a:p>
          <a:p>
            <a:pPr marL="0" marR="0" lvl="0" indent="0" algn="l" rtl="0">
              <a:lnSpc>
                <a:spcPct val="100000"/>
              </a:lnSpc>
              <a:spcBef>
                <a:spcPts val="700"/>
              </a:spcBef>
              <a:spcAft>
                <a:spcPts val="0"/>
              </a:spcAft>
              <a:buClr>
                <a:srgbClr val="E4005C"/>
              </a:buClr>
              <a:buSzPct val="70000"/>
              <a:buFont typeface="Noto Symbol"/>
              <a:buChar char="●"/>
            </a:pPr>
            <a:r>
              <a:rPr lang="en-US" sz="3000" b="0" i="0" u="none" strike="noStrike" cap="none">
                <a:solidFill>
                  <a:srgbClr val="000000"/>
                </a:solidFill>
                <a:latin typeface="Arial"/>
                <a:ea typeface="Arial"/>
                <a:cs typeface="Arial"/>
                <a:sym typeface="Arial"/>
              </a:rPr>
              <a:t>You probably won’t come across more than a couple of indefinite pronouns on the English Test you take.</a:t>
            </a:r>
          </a:p>
          <a:p>
            <a:pPr marL="0" marR="0" lvl="0" indent="0" algn="l" rtl="0">
              <a:lnSpc>
                <a:spcPct val="100000"/>
              </a:lnSpc>
              <a:spcBef>
                <a:spcPts val="700"/>
              </a:spcBef>
              <a:spcAft>
                <a:spcPts val="0"/>
              </a:spcAft>
              <a:buClr>
                <a:srgbClr val="E4005C"/>
              </a:buClr>
              <a:buSzPct val="70000"/>
              <a:buFont typeface="Noto Symbol"/>
              <a:buChar char="●"/>
            </a:pPr>
            <a:r>
              <a:rPr lang="en-US" sz="3000" b="0" i="0" u="none" strike="noStrike" cap="none">
                <a:solidFill>
                  <a:srgbClr val="000000"/>
                </a:solidFill>
                <a:latin typeface="Arial"/>
                <a:ea typeface="Arial"/>
                <a:cs typeface="Arial"/>
                <a:sym typeface="Arial"/>
              </a:rPr>
              <a:t>Examples:</a:t>
            </a:r>
          </a:p>
          <a:p>
            <a:pPr marL="228600" marR="0" lvl="1" indent="0" algn="l" rtl="0">
              <a:lnSpc>
                <a:spcPct val="100000"/>
              </a:lnSpc>
              <a:spcBef>
                <a:spcPts val="500"/>
              </a:spcBef>
              <a:spcAft>
                <a:spcPts val="0"/>
              </a:spcAft>
              <a:buClr>
                <a:srgbClr val="C36C03"/>
              </a:buClr>
              <a:buSzPct val="70000"/>
              <a:buFont typeface="Noto Symbol"/>
              <a:buChar char="●"/>
            </a:pPr>
            <a:r>
              <a:rPr lang="en-US" sz="2200" b="0" i="0" u="none" strike="noStrike" cap="none">
                <a:solidFill>
                  <a:srgbClr val="000000"/>
                </a:solidFill>
                <a:latin typeface="Arial"/>
                <a:ea typeface="Arial"/>
                <a:cs typeface="Arial"/>
                <a:sym typeface="Arial"/>
              </a:rPr>
              <a:t>Anyone over the age of 21 is eligible to vote in the United States.</a:t>
            </a:r>
          </a:p>
          <a:p>
            <a:pPr marL="228600" marR="0" lvl="1" indent="0" algn="l" rtl="0">
              <a:lnSpc>
                <a:spcPct val="100000"/>
              </a:lnSpc>
              <a:spcBef>
                <a:spcPts val="500"/>
              </a:spcBef>
              <a:spcAft>
                <a:spcPts val="0"/>
              </a:spcAft>
              <a:buClr>
                <a:srgbClr val="C36C03"/>
              </a:buClr>
              <a:buSzPct val="70000"/>
              <a:buFont typeface="Noto Symbol"/>
              <a:buChar char="●"/>
            </a:pPr>
            <a:r>
              <a:rPr lang="en-US" sz="2200" b="0" i="0" u="none" strike="noStrike" cap="none">
                <a:solidFill>
                  <a:srgbClr val="000000"/>
                </a:solidFill>
                <a:latin typeface="Arial"/>
                <a:ea typeface="Arial"/>
                <a:cs typeface="Arial"/>
                <a:sym typeface="Arial"/>
              </a:rPr>
              <a:t>Each has its own patch of grass.</a:t>
            </a:r>
          </a:p>
        </p:txBody>
      </p:sp>
    </p:spTree>
  </p:cSld>
  <p:clrMapOvr>
    <a:masterClrMapping/>
  </p:clrMapOvr>
  <p:transition spd="slow">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Compound Subjects</a:t>
            </a:r>
          </a:p>
        </p:txBody>
      </p:sp>
      <p:sp>
        <p:nvSpPr>
          <p:cNvPr id="310" name="Shape 31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Most compound subjects (subjects joined by </a:t>
            </a:r>
            <a:r>
              <a:rPr lang="en-US" sz="3200" b="0" i="1" u="none" strike="noStrike" cap="none">
                <a:solidFill>
                  <a:srgbClr val="000000"/>
                </a:solidFill>
                <a:latin typeface="Arial"/>
                <a:ea typeface="Arial"/>
                <a:cs typeface="Arial"/>
                <a:sym typeface="Arial"/>
              </a:rPr>
              <a:t>and) </a:t>
            </a:r>
            <a:r>
              <a:rPr lang="en-US" sz="3200" b="0" i="0" u="none" strike="noStrike" cap="none">
                <a:solidFill>
                  <a:srgbClr val="000000"/>
                </a:solidFill>
                <a:latin typeface="Arial"/>
                <a:ea typeface="Arial"/>
                <a:cs typeface="Arial"/>
                <a:sym typeface="Arial"/>
              </a:rPr>
              <a:t>should be plural.</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Kerry and Vanessa live in Nantucket.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blue bike and the red wagon need repairs.</a:t>
            </a:r>
          </a:p>
        </p:txBody>
      </p:sp>
    </p:spTree>
  </p:cSld>
  <p:clrMapOvr>
    <a:masterClrMapping/>
  </p:clrMapOvr>
  <p:transition spd="slow">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Compound Subjects</a:t>
            </a:r>
          </a:p>
        </p:txBody>
      </p:sp>
      <p:sp>
        <p:nvSpPr>
          <p:cNvPr id="316" name="Shape 31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“There is” or “There are”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Depends on whether the noun is singular or plural.</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There are five grapes.</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There is a cat</a:t>
            </a:r>
          </a:p>
        </p:txBody>
      </p:sp>
    </p:spTree>
  </p:cSld>
  <p:clrMapOvr>
    <a:masterClrMapping/>
  </p:clrMapOvr>
  <p:transition spd="slow">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Compound Subjects</a:t>
            </a:r>
          </a:p>
        </p:txBody>
      </p:sp>
      <p:sp>
        <p:nvSpPr>
          <p:cNvPr id="322" name="Shape 32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“Or” or “Nor”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If you have singular subjects joined by an “or” or “nor,” the sentence always takes a singular verb.</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Either Susannah or Caitlin is going to be in trouble.</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Usage &amp; Mechanics - Punctuation</a:t>
            </a:r>
          </a:p>
        </p:txBody>
      </p:sp>
      <p:sp>
        <p:nvSpPr>
          <p:cNvPr id="59" name="Shape 5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Commas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Apostrophes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Semicolons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Colons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Parenthesis and Dashes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Periods, Question Marks, and Exclamation Points</a:t>
            </a:r>
          </a:p>
        </p:txBody>
      </p:sp>
    </p:spTree>
  </p:cSld>
  <p:clrMapOvr>
    <a:masterClrMapping/>
  </p:clrMapOvr>
  <p:transition spd="slow">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Subject-Verb Agreement: Compound Subjects</a:t>
            </a:r>
          </a:p>
        </p:txBody>
      </p:sp>
      <p:sp>
        <p:nvSpPr>
          <p:cNvPr id="328" name="Shape 328"/>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“Or” or “Nor”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If one of the subjects is plural and the other is singular, the verb agrees with the subject closer to it.</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Neither the van nor the buses were operating today.</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Either the dogs or the cat is responsible for the mess.</a:t>
            </a:r>
          </a:p>
        </p:txBody>
      </p:sp>
    </p:spTree>
  </p:cSld>
  <p:clrMapOvr>
    <a:masterClrMapping/>
  </p:clrMapOvr>
  <p:transition spd="slow">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Pronoun-Antecedent Agreement</a:t>
            </a:r>
          </a:p>
        </p:txBody>
      </p:sp>
      <p:sp>
        <p:nvSpPr>
          <p:cNvPr id="334" name="Shape 33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pPr>
            <a:r>
              <a:rPr lang="en-US" sz="2800" dirty="0" smtClean="0"/>
              <a:t>SAT</a:t>
            </a:r>
            <a:r>
              <a:rPr lang="en-US" sz="2800" b="0" i="0" u="none" strike="noStrike" cap="none" dirty="0" smtClean="0">
                <a:solidFill>
                  <a:srgbClr val="000000"/>
                </a:solidFill>
                <a:latin typeface="Arial"/>
                <a:ea typeface="Arial"/>
                <a:cs typeface="Arial"/>
                <a:sym typeface="Arial"/>
              </a:rPr>
              <a:t> </a:t>
            </a:r>
            <a:r>
              <a:rPr lang="en-US" sz="2800" b="0" i="0" u="none" strike="noStrike" cap="none" dirty="0">
                <a:solidFill>
                  <a:srgbClr val="000000"/>
                </a:solidFill>
                <a:latin typeface="Arial"/>
                <a:ea typeface="Arial"/>
                <a:cs typeface="Arial"/>
                <a:sym typeface="Arial"/>
              </a:rPr>
              <a:t>writers usually include several pronoun-antecedent agreement errors on the English Test.  </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dirty="0">
                <a:solidFill>
                  <a:srgbClr val="000000"/>
                </a:solidFill>
                <a:latin typeface="Arial"/>
                <a:ea typeface="Arial"/>
                <a:cs typeface="Arial"/>
                <a:sym typeface="Arial"/>
              </a:rPr>
              <a:t>An antecedent is a word to which a later pronoun refers back.</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dirty="0">
                <a:solidFill>
                  <a:srgbClr val="000000"/>
                </a:solidFill>
                <a:latin typeface="Arial"/>
                <a:ea typeface="Arial"/>
                <a:cs typeface="Arial"/>
                <a:sym typeface="Arial"/>
              </a:rPr>
              <a:t>Example: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In the sentence “Richard put on his shoes,” “Richard” is the antecedent to which “his” refers.</a:t>
            </a:r>
          </a:p>
        </p:txBody>
      </p:sp>
    </p:spTree>
  </p:cSld>
  <p:clrMapOvr>
    <a:masterClrMapping/>
  </p:clrMapOvr>
  <p:transition spd="slow">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38"/>
        <p:cNvGrpSpPr/>
        <p:nvPr/>
      </p:nvGrpSpPr>
      <p:grpSpPr>
        <a:xfrm>
          <a:off x="0" y="0"/>
          <a:ext cx="0" cy="0"/>
          <a:chOff x="0" y="0"/>
          <a:chExt cx="0" cy="0"/>
        </a:xfrm>
      </p:grpSpPr>
      <p:sp>
        <p:nvSpPr>
          <p:cNvPr id="339" name="Shape 33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Pronoun-Antecedent Agreement</a:t>
            </a:r>
          </a:p>
        </p:txBody>
      </p:sp>
      <p:sp>
        <p:nvSpPr>
          <p:cNvPr id="340" name="Shape 34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Wrong:</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Already late for the show, Mary couldn’t find their keys.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Right: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Already late for the show, Mary couldn’t find her keys.</a:t>
            </a:r>
          </a:p>
        </p:txBody>
      </p:sp>
    </p:spTree>
  </p:cSld>
  <p:clrMapOvr>
    <a:masterClrMapping/>
  </p:clrMapOvr>
  <p:transition spd="slow">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44"/>
        <p:cNvGrpSpPr/>
        <p:nvPr/>
      </p:nvGrpSpPr>
      <p:grpSpPr>
        <a:xfrm>
          <a:off x="0" y="0"/>
          <a:ext cx="0" cy="0"/>
          <a:chOff x="0" y="0"/>
          <a:chExt cx="0" cy="0"/>
        </a:xfrm>
      </p:grpSpPr>
      <p:sp>
        <p:nvSpPr>
          <p:cNvPr id="345" name="Shape 34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Pronoun-Antecedent Agreement</a:t>
            </a:r>
          </a:p>
        </p:txBody>
      </p:sp>
      <p:sp>
        <p:nvSpPr>
          <p:cNvPr id="346" name="Shape 34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100" b="0" i="0" u="none" strike="noStrike" cap="none">
                <a:solidFill>
                  <a:srgbClr val="000000"/>
                </a:solidFill>
                <a:latin typeface="Arial"/>
                <a:ea typeface="Arial"/>
                <a:cs typeface="Arial"/>
                <a:sym typeface="Arial"/>
              </a:rPr>
              <a:t>Sometimes the agreement error isn’t as obvious on the test.</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a:solidFill>
                  <a:srgbClr val="000000"/>
                </a:solidFill>
                <a:latin typeface="Arial"/>
                <a:ea typeface="Arial"/>
                <a:cs typeface="Arial"/>
                <a:sym typeface="Arial"/>
              </a:rPr>
              <a:t>In everyday speech, we tend to attempt gender neutrality and brevity by using “their” instead of “his” or “her.”</a:t>
            </a:r>
          </a:p>
          <a:p>
            <a:pPr marL="0" marR="0" lvl="0" indent="0" algn="l" rtl="0">
              <a:lnSpc>
                <a:spcPct val="100000"/>
              </a:lnSpc>
              <a:spcBef>
                <a:spcPts val="700"/>
              </a:spcBef>
              <a:spcAft>
                <a:spcPts val="0"/>
              </a:spcAft>
              <a:buClr>
                <a:srgbClr val="E4005C"/>
              </a:buClr>
              <a:buSzPct val="70000"/>
              <a:buFont typeface="Noto Symbol"/>
              <a:buChar char="●"/>
            </a:pPr>
            <a:r>
              <a:rPr lang="en-US" sz="3100" b="0" i="0" u="none" strike="noStrike" cap="none">
                <a:solidFill>
                  <a:srgbClr val="000000"/>
                </a:solidFill>
                <a:latin typeface="Arial"/>
                <a:ea typeface="Arial"/>
                <a:cs typeface="Arial"/>
                <a:sym typeface="Arial"/>
              </a:rPr>
              <a:t>People tend to say “someone lost </a:t>
            </a:r>
            <a:r>
              <a:rPr lang="en-US" sz="3100" b="0" i="1" u="none" strike="noStrike" cap="none">
                <a:solidFill>
                  <a:srgbClr val="000000"/>
                </a:solidFill>
                <a:latin typeface="Arial"/>
                <a:ea typeface="Arial"/>
                <a:cs typeface="Arial"/>
                <a:sym typeface="Arial"/>
              </a:rPr>
              <a:t>their</a:t>
            </a:r>
            <a:r>
              <a:rPr lang="en-US" sz="3100" b="0" i="0" u="none" strike="noStrike" cap="none">
                <a:solidFill>
                  <a:srgbClr val="000000"/>
                </a:solidFill>
                <a:latin typeface="Arial"/>
                <a:ea typeface="Arial"/>
                <a:cs typeface="Arial"/>
                <a:sym typeface="Arial"/>
              </a:rPr>
              <a:t> shoe” rather than “someone lost </a:t>
            </a:r>
            <a:r>
              <a:rPr lang="en-US" sz="3100" b="0" i="1" u="none" strike="noStrike" cap="none">
                <a:solidFill>
                  <a:srgbClr val="000000"/>
                </a:solidFill>
                <a:latin typeface="Arial"/>
                <a:ea typeface="Arial"/>
                <a:cs typeface="Arial"/>
                <a:sym typeface="Arial"/>
              </a:rPr>
              <a:t>his or her </a:t>
            </a:r>
            <a:r>
              <a:rPr lang="en-US" sz="3100" b="0" i="0" u="none" strike="noStrike" cap="none">
                <a:solidFill>
                  <a:srgbClr val="000000"/>
                </a:solidFill>
                <a:latin typeface="Arial"/>
                <a:ea typeface="Arial"/>
                <a:cs typeface="Arial"/>
                <a:sym typeface="Arial"/>
              </a:rPr>
              <a:t>shoe.”</a:t>
            </a:r>
          </a:p>
        </p:txBody>
      </p:sp>
    </p:spTree>
  </p:cSld>
  <p:clrMapOvr>
    <a:masterClrMapping/>
  </p:clrMapOvr>
  <p:transition spd="slow">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50"/>
        <p:cNvGrpSpPr/>
        <p:nvPr/>
      </p:nvGrpSpPr>
      <p:grpSpPr>
        <a:xfrm>
          <a:off x="0" y="0"/>
          <a:ext cx="0" cy="0"/>
          <a:chOff x="0" y="0"/>
          <a:chExt cx="0" cy="0"/>
        </a:xfrm>
      </p:grpSpPr>
      <p:sp>
        <p:nvSpPr>
          <p:cNvPr id="351" name="Shape 35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Pronoun Cases</a:t>
            </a:r>
          </a:p>
        </p:txBody>
      </p:sp>
      <p:sp>
        <p:nvSpPr>
          <p:cNvPr id="352" name="Shape 35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The </a:t>
            </a:r>
            <a:r>
              <a:rPr lang="en-US" sz="3200" b="0" i="0" u="none" strike="noStrike" cap="none" dirty="0" smtClean="0">
                <a:solidFill>
                  <a:srgbClr val="000000"/>
                </a:solidFill>
                <a:latin typeface="Arial"/>
                <a:ea typeface="Arial"/>
                <a:cs typeface="Arial"/>
                <a:sym typeface="Arial"/>
              </a:rPr>
              <a:t>SAT </a:t>
            </a:r>
            <a:r>
              <a:rPr lang="en-US" sz="3200" b="0" i="0" u="none" strike="noStrike" cap="none" dirty="0">
                <a:solidFill>
                  <a:srgbClr val="000000"/>
                </a:solidFill>
                <a:latin typeface="Arial"/>
                <a:ea typeface="Arial"/>
                <a:cs typeface="Arial"/>
                <a:sym typeface="Arial"/>
              </a:rPr>
              <a:t>writers will definitely include some questions on pronoun cases: </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Nominative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Objective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dirty="0">
                <a:solidFill>
                  <a:srgbClr val="000000"/>
                </a:solidFill>
                <a:latin typeface="Arial"/>
                <a:ea typeface="Arial"/>
                <a:cs typeface="Arial"/>
                <a:sym typeface="Arial"/>
              </a:rPr>
              <a:t>Possessive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You don’t need to know the names of these cases, but you do need to know the differences.</a:t>
            </a:r>
          </a:p>
        </p:txBody>
      </p:sp>
    </p:spTree>
  </p:cSld>
  <p:clrMapOvr>
    <a:masterClrMapping/>
  </p:clrMapOvr>
  <p:transition spd="slow">
    <p:cu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56"/>
        <p:cNvGrpSpPr/>
        <p:nvPr/>
      </p:nvGrpSpPr>
      <p:grpSpPr>
        <a:xfrm>
          <a:off x="0" y="0"/>
          <a:ext cx="0" cy="0"/>
          <a:chOff x="0" y="0"/>
          <a:chExt cx="0" cy="0"/>
        </a:xfrm>
      </p:grpSpPr>
      <p:sp>
        <p:nvSpPr>
          <p:cNvPr id="357" name="Shape 357"/>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Verb Tenses</a:t>
            </a:r>
          </a:p>
        </p:txBody>
      </p:sp>
      <p:sp>
        <p:nvSpPr>
          <p:cNvPr id="358" name="Shape 358"/>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LIE down for a nap.</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LAY something down on the table.</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LAY down yesterday.</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SWIM across the English channel.</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SWAM across the Atlantic Ocean.</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You HAD SWUM across the bathtub as a child.</a:t>
            </a:r>
          </a:p>
          <a:p>
            <a:pPr marL="0" marR="0" lvl="0" indent="0" algn="l" rtl="0">
              <a:lnSpc>
                <a:spcPct val="10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“To lie” and “to swim” aren’t the only tricky verbs</a:t>
            </a:r>
            <a:r>
              <a:rPr lang="en-US" sz="2400" b="0" i="0" u="none" strike="noStrike" cap="none" dirty="0" smtClean="0">
                <a:solidFill>
                  <a:srgbClr val="000000"/>
                </a:solidFill>
                <a:latin typeface="Arial"/>
                <a:ea typeface="Arial"/>
                <a:cs typeface="Arial"/>
                <a:sym typeface="Arial"/>
              </a:rPr>
              <a:t>.</a:t>
            </a:r>
            <a:endParaRPr lang="en-US" sz="2400" b="0" i="0" u="none" strike="noStrike" cap="none" dirty="0">
              <a:solidFill>
                <a:srgbClr val="000000"/>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62"/>
        <p:cNvGrpSpPr/>
        <p:nvPr/>
      </p:nvGrpSpPr>
      <p:grpSpPr>
        <a:xfrm>
          <a:off x="0" y="0"/>
          <a:ext cx="0" cy="0"/>
          <a:chOff x="0" y="0"/>
          <a:chExt cx="0" cy="0"/>
        </a:xfrm>
      </p:grpSpPr>
      <p:sp>
        <p:nvSpPr>
          <p:cNvPr id="363" name="Shape 36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Adverbs and Adjectives</a:t>
            </a:r>
          </a:p>
        </p:txBody>
      </p:sp>
      <p:sp>
        <p:nvSpPr>
          <p:cNvPr id="364" name="Shape 36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dirty="0" smtClean="0"/>
              <a:t>SAT</a:t>
            </a:r>
            <a:r>
              <a:rPr lang="en-US" sz="3200" b="0" i="0" u="none" strike="noStrike" cap="none" dirty="0" smtClean="0">
                <a:solidFill>
                  <a:srgbClr val="000000"/>
                </a:solidFill>
                <a:latin typeface="Arial"/>
                <a:ea typeface="Arial"/>
                <a:cs typeface="Arial"/>
                <a:sym typeface="Arial"/>
              </a:rPr>
              <a:t> </a:t>
            </a:r>
            <a:r>
              <a:rPr lang="en-US" sz="3200" b="0" i="0" u="none" strike="noStrike" cap="none" dirty="0">
                <a:solidFill>
                  <a:srgbClr val="000000"/>
                </a:solidFill>
                <a:latin typeface="Arial"/>
                <a:ea typeface="Arial"/>
                <a:cs typeface="Arial"/>
                <a:sym typeface="Arial"/>
              </a:rPr>
              <a:t>writers will test you once or twice on your ability to use adjectives and adverbs correctly.</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To describe a noun, use an adjective.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To describe a verb, adjective, or adverb, use an adverb.</a:t>
            </a:r>
          </a:p>
        </p:txBody>
      </p:sp>
    </p:spTree>
  </p:cSld>
  <p:clrMapOvr>
    <a:masterClrMapping/>
  </p:clrMapOvr>
  <p:transition spd="slow">
    <p:cu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Adverbs and Adjectives</a:t>
            </a:r>
          </a:p>
        </p:txBody>
      </p:sp>
      <p:sp>
        <p:nvSpPr>
          <p:cNvPr id="370" name="Shape 37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Examples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Wrong: My mom made a well dinner.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Right: My mom made a good dinner.</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Since “dinner” is the noun, the descriptive word modifying it should be an adjective (good).</a:t>
            </a:r>
          </a:p>
        </p:txBody>
      </p:sp>
    </p:spTree>
  </p:cSld>
  <p:clrMapOvr>
    <a:masterClrMapping/>
  </p:clrMapOvr>
  <p:transition spd="slow">
    <p:cu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4"/>
        <p:cNvGrpSpPr/>
        <p:nvPr/>
      </p:nvGrpSpPr>
      <p:grpSpPr>
        <a:xfrm>
          <a:off x="0" y="0"/>
          <a:ext cx="0" cy="0"/>
          <a:chOff x="0" y="0"/>
          <a:chExt cx="0" cy="0"/>
        </a:xfrm>
      </p:grpSpPr>
      <p:sp>
        <p:nvSpPr>
          <p:cNvPr id="375" name="Shape 37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Adverbs and Adjectives</a:t>
            </a:r>
          </a:p>
        </p:txBody>
      </p:sp>
      <p:sp>
        <p:nvSpPr>
          <p:cNvPr id="376" name="Shape 37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Adverb/Adjective errors are pretty common in everyday speech, so don’t rely entirely on your ear.  For example: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Wrong: She shut him up </a:t>
            </a:r>
            <a:r>
              <a:rPr lang="en-US" sz="2800" b="0" i="1" u="none" strike="noStrike" cap="none">
                <a:solidFill>
                  <a:srgbClr val="000000"/>
                </a:solidFill>
                <a:latin typeface="Arial"/>
                <a:ea typeface="Arial"/>
                <a:cs typeface="Arial"/>
                <a:sym typeface="Arial"/>
              </a:rPr>
              <a:t>quick.</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Right: She shut him up </a:t>
            </a:r>
            <a:r>
              <a:rPr lang="en-US" sz="2800" b="0" i="1" u="none" strike="noStrike" cap="none">
                <a:solidFill>
                  <a:srgbClr val="000000"/>
                </a:solidFill>
                <a:latin typeface="Arial"/>
                <a:ea typeface="Arial"/>
                <a:cs typeface="Arial"/>
                <a:sym typeface="Arial"/>
              </a:rPr>
              <a:t>quickly.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Wrong: I got an A </a:t>
            </a:r>
            <a:r>
              <a:rPr lang="en-US" sz="2800" b="0" i="1" u="none" strike="noStrike" cap="none">
                <a:solidFill>
                  <a:srgbClr val="000000"/>
                </a:solidFill>
                <a:latin typeface="Arial"/>
                <a:ea typeface="Arial"/>
                <a:cs typeface="Arial"/>
                <a:sym typeface="Arial"/>
              </a:rPr>
              <a:t>easy.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Right: I got an A </a:t>
            </a:r>
            <a:r>
              <a:rPr lang="en-US" sz="2800" b="0" i="1" u="none" strike="noStrike" cap="none">
                <a:solidFill>
                  <a:srgbClr val="000000"/>
                </a:solidFill>
                <a:latin typeface="Arial"/>
                <a:ea typeface="Arial"/>
                <a:cs typeface="Arial"/>
                <a:sym typeface="Arial"/>
              </a:rPr>
              <a:t>easily.</a:t>
            </a:r>
          </a:p>
        </p:txBody>
      </p:sp>
    </p:spTree>
  </p:cSld>
  <p:clrMapOvr>
    <a:masterClrMapping/>
  </p:clrMapOvr>
  <p:transition spd="slow">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80"/>
        <p:cNvGrpSpPr/>
        <p:nvPr/>
      </p:nvGrpSpPr>
      <p:grpSpPr>
        <a:xfrm>
          <a:off x="0" y="0"/>
          <a:ext cx="0" cy="0"/>
          <a:chOff x="0" y="0"/>
          <a:chExt cx="0" cy="0"/>
        </a:xfrm>
      </p:grpSpPr>
      <p:sp>
        <p:nvSpPr>
          <p:cNvPr id="381" name="Shape 38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Comparative and Superlative Modifiers</a:t>
            </a:r>
          </a:p>
        </p:txBody>
      </p:sp>
      <p:sp>
        <p:nvSpPr>
          <p:cNvPr id="382" name="Shape 38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Comparative modifiers compare one thing to another.</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Examples: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My boyfriend is </a:t>
            </a:r>
            <a:r>
              <a:rPr lang="en-US" sz="2800" b="0" i="1" u="none" strike="noStrike" cap="none">
                <a:solidFill>
                  <a:srgbClr val="000000"/>
                </a:solidFill>
                <a:latin typeface="Arial"/>
                <a:ea typeface="Arial"/>
                <a:cs typeface="Arial"/>
                <a:sym typeface="Arial"/>
              </a:rPr>
              <a:t>hotter</a:t>
            </a:r>
            <a:r>
              <a:rPr lang="en-US" sz="2800" b="0" i="0" u="none" strike="noStrike" cap="none">
                <a:solidFill>
                  <a:srgbClr val="000000"/>
                </a:solidFill>
                <a:latin typeface="Arial"/>
                <a:ea typeface="Arial"/>
                <a:cs typeface="Arial"/>
                <a:sym typeface="Arial"/>
              </a:rPr>
              <a:t> than yours.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That purple-and-orange spotted dog is </a:t>
            </a:r>
            <a:r>
              <a:rPr lang="en-US" sz="2800" b="0" i="1" u="none" strike="noStrike" cap="none">
                <a:solidFill>
                  <a:srgbClr val="000000"/>
                </a:solidFill>
                <a:latin typeface="Arial"/>
                <a:ea typeface="Arial"/>
                <a:cs typeface="Arial"/>
                <a:sym typeface="Arial"/>
              </a:rPr>
              <a:t>weirder </a:t>
            </a:r>
            <a:r>
              <a:rPr lang="en-US" sz="2800" b="0" i="0" u="none" strike="noStrike" cap="none">
                <a:solidFill>
                  <a:srgbClr val="000000"/>
                </a:solidFill>
                <a:latin typeface="Arial"/>
                <a:ea typeface="Arial"/>
                <a:cs typeface="Arial"/>
                <a:sym typeface="Arial"/>
              </a:rPr>
              <a:t>than the blue cat.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Dan paints </a:t>
            </a:r>
            <a:r>
              <a:rPr lang="en-US" sz="2800" b="0" i="1" u="none" strike="noStrike" cap="none">
                <a:solidFill>
                  <a:srgbClr val="000000"/>
                </a:solidFill>
                <a:latin typeface="Arial"/>
                <a:ea typeface="Arial"/>
                <a:cs typeface="Arial"/>
                <a:sym typeface="Arial"/>
              </a:rPr>
              <a:t>better</a:t>
            </a:r>
            <a:r>
              <a:rPr lang="en-US" sz="2800" b="0" i="0" u="none" strike="noStrike" cap="none">
                <a:solidFill>
                  <a:srgbClr val="000000"/>
                </a:solidFill>
                <a:latin typeface="Arial"/>
                <a:ea typeface="Arial"/>
                <a:cs typeface="Arial"/>
                <a:sym typeface="Arial"/>
              </a:rPr>
              <a:t> than the other students.</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Punctuation - Commas</a:t>
            </a:r>
          </a:p>
        </p:txBody>
      </p:sp>
      <p:sp>
        <p:nvSpPr>
          <p:cNvPr id="65" name="Shape 6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Commas separate Independent Clauses (FAN BOYS)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Lesley wanted to sit outside, but it was raining.</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Henry could tie the shoe himself, or he could ask Amanda to tie his shoe.</a:t>
            </a:r>
          </a:p>
        </p:txBody>
      </p:sp>
    </p:spTree>
  </p:cSld>
  <p:clrMapOvr>
    <a:masterClrMapping/>
  </p:clrMapOvr>
  <p:transition spd="slow">
    <p:cu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86"/>
        <p:cNvGrpSpPr/>
        <p:nvPr/>
      </p:nvGrpSpPr>
      <p:grpSpPr>
        <a:xfrm>
          <a:off x="0" y="0"/>
          <a:ext cx="0" cy="0"/>
          <a:chOff x="0" y="0"/>
          <a:chExt cx="0" cy="0"/>
        </a:xfrm>
      </p:grpSpPr>
      <p:sp>
        <p:nvSpPr>
          <p:cNvPr id="387" name="Shape 387"/>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Comparative and Superlative Modifiers</a:t>
            </a:r>
          </a:p>
        </p:txBody>
      </p:sp>
      <p:sp>
        <p:nvSpPr>
          <p:cNvPr id="388" name="Shape 388"/>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Superlative modifiers tell you how one thing compares to everything else.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Examples: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My boyfriend is the </a:t>
            </a:r>
            <a:r>
              <a:rPr lang="en-US" sz="2800" b="0" i="1" u="none" strike="noStrike" cap="none">
                <a:solidFill>
                  <a:srgbClr val="000000"/>
                </a:solidFill>
                <a:latin typeface="Arial"/>
                <a:ea typeface="Arial"/>
                <a:cs typeface="Arial"/>
                <a:sym typeface="Arial"/>
              </a:rPr>
              <a:t>hottest</a:t>
            </a:r>
            <a:r>
              <a:rPr lang="en-US" sz="2800" b="0" i="0" u="none" strike="noStrike" cap="none">
                <a:solidFill>
                  <a:srgbClr val="000000"/>
                </a:solidFill>
                <a:latin typeface="Arial"/>
                <a:ea typeface="Arial"/>
                <a:cs typeface="Arial"/>
                <a:sym typeface="Arial"/>
              </a:rPr>
              <a:t> boyfriend in the world.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That purple-and-orange dog is the </a:t>
            </a:r>
            <a:r>
              <a:rPr lang="en-US" sz="2800" b="0" i="1" u="none" strike="noStrike" cap="none">
                <a:solidFill>
                  <a:srgbClr val="000000"/>
                </a:solidFill>
                <a:latin typeface="Arial"/>
                <a:ea typeface="Arial"/>
                <a:cs typeface="Arial"/>
                <a:sym typeface="Arial"/>
              </a:rPr>
              <a:t>weirdest </a:t>
            </a:r>
            <a:r>
              <a:rPr lang="en-US" sz="2800" b="0" i="0" u="none" strike="noStrike" cap="none">
                <a:solidFill>
                  <a:srgbClr val="000000"/>
                </a:solidFill>
                <a:latin typeface="Arial"/>
                <a:ea typeface="Arial"/>
                <a:cs typeface="Arial"/>
                <a:sym typeface="Arial"/>
              </a:rPr>
              <a:t>pet on the block.</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Of all the students, Dan is the </a:t>
            </a:r>
            <a:r>
              <a:rPr lang="en-US" sz="2800" b="0" i="1" u="none" strike="noStrike" cap="none">
                <a:solidFill>
                  <a:srgbClr val="000000"/>
                </a:solidFill>
                <a:latin typeface="Arial"/>
                <a:ea typeface="Arial"/>
                <a:cs typeface="Arial"/>
                <a:sym typeface="Arial"/>
              </a:rPr>
              <a:t>best.</a:t>
            </a:r>
          </a:p>
        </p:txBody>
      </p:sp>
    </p:spTree>
  </p:cSld>
  <p:clrMapOvr>
    <a:masterClrMapping/>
  </p:clrMapOvr>
  <p:transition spd="slow">
    <p:cu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2"/>
        <p:cNvGrpSpPr/>
        <p:nvPr/>
      </p:nvGrpSpPr>
      <p:grpSpPr>
        <a:xfrm>
          <a:off x="0" y="0"/>
          <a:ext cx="0" cy="0"/>
          <a:chOff x="0" y="0"/>
          <a:chExt cx="0" cy="0"/>
        </a:xfrm>
      </p:grpSpPr>
      <p:sp>
        <p:nvSpPr>
          <p:cNvPr id="393" name="Shape 393"/>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Part 3: Sentence Structure</a:t>
            </a:r>
          </a:p>
        </p:txBody>
      </p:sp>
      <p:sp>
        <p:nvSpPr>
          <p:cNvPr id="394" name="Shape 394"/>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5400" b="0" i="0" u="none" strike="noStrike" cap="none">
                <a:solidFill>
                  <a:srgbClr val="000000"/>
                </a:solidFill>
                <a:latin typeface="Arial"/>
                <a:ea typeface="Arial"/>
                <a:cs typeface="Arial"/>
                <a:sym typeface="Arial"/>
              </a:rPr>
              <a:t>Usage and Mechanics</a:t>
            </a:r>
          </a:p>
        </p:txBody>
      </p:sp>
    </p:spTree>
  </p:cSld>
  <p:clrMapOvr>
    <a:masterClrMapping/>
  </p:clrMapOvr>
  <p:transition spd="slow">
    <p:cu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8"/>
        <p:cNvGrpSpPr/>
        <p:nvPr/>
      </p:nvGrpSpPr>
      <p:grpSpPr>
        <a:xfrm>
          <a:off x="0" y="0"/>
          <a:ext cx="0" cy="0"/>
          <a:chOff x="0" y="0"/>
          <a:chExt cx="0" cy="0"/>
        </a:xfrm>
      </p:grpSpPr>
      <p:sp>
        <p:nvSpPr>
          <p:cNvPr id="399" name="Shape 39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Connecting and Transitional Words</a:t>
            </a:r>
          </a:p>
        </p:txBody>
      </p:sp>
      <p:sp>
        <p:nvSpPr>
          <p:cNvPr id="400" name="Shape 40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000" b="0" i="0" u="none" strike="noStrike" cap="none">
                <a:solidFill>
                  <a:srgbClr val="000000"/>
                </a:solidFill>
                <a:latin typeface="Arial"/>
                <a:ea typeface="Arial"/>
                <a:cs typeface="Arial"/>
                <a:sym typeface="Arial"/>
              </a:rPr>
              <a:t>Coordinating Conjunctions</a:t>
            </a:r>
          </a:p>
          <a:p>
            <a:pPr marL="228600" marR="0" lvl="1" indent="0" algn="l" rtl="0">
              <a:lnSpc>
                <a:spcPct val="100000"/>
              </a:lnSpc>
              <a:spcBef>
                <a:spcPts val="600"/>
              </a:spcBef>
              <a:spcAft>
                <a:spcPts val="0"/>
              </a:spcAft>
              <a:buClr>
                <a:srgbClr val="C36C03"/>
              </a:buClr>
              <a:buSzPct val="70000"/>
              <a:buFont typeface="Noto Symbol"/>
              <a:buChar char="●"/>
            </a:pPr>
            <a:r>
              <a:rPr lang="en-US" sz="2600" b="0" i="0" u="none" strike="noStrike" cap="none">
                <a:solidFill>
                  <a:srgbClr val="000000"/>
                </a:solidFill>
                <a:latin typeface="Arial"/>
                <a:ea typeface="Arial"/>
                <a:cs typeface="Arial"/>
                <a:sym typeface="Arial"/>
              </a:rPr>
              <a:t>(and, or, for, nor, so, but, yet) connect words, phrases, and independent clauses of equal importance in a sentence.</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Words: you can hand the bottle to Mike or Beth.</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Phrases: To get there, you must drive over a bridge and through a farm.</a:t>
            </a:r>
          </a:p>
          <a:p>
            <a:pPr marL="228600" marR="0" lvl="1" indent="0" algn="l" rtl="0">
              <a:lnSpc>
                <a:spcPct val="100000"/>
              </a:lnSpc>
              <a:spcBef>
                <a:spcPts val="500"/>
              </a:spcBef>
              <a:spcAft>
                <a:spcPts val="0"/>
              </a:spcAft>
              <a:buClr>
                <a:srgbClr val="C36C03"/>
              </a:buClr>
              <a:buSzPct val="70000"/>
              <a:buFont typeface="Noto Symbol"/>
              <a:buChar char="●"/>
            </a:pPr>
            <a:r>
              <a:rPr lang="en-US" sz="2300" b="0" i="0" u="none" strike="noStrike" cap="none">
                <a:solidFill>
                  <a:srgbClr val="000000"/>
                </a:solidFill>
                <a:latin typeface="Arial"/>
                <a:ea typeface="Arial"/>
                <a:cs typeface="Arial"/>
                <a:sym typeface="Arial"/>
              </a:rPr>
              <a:t>Clauses: Time can go to the store, or Jen can go instead.</a:t>
            </a:r>
          </a:p>
        </p:txBody>
      </p:sp>
    </p:spTree>
  </p:cSld>
  <p:clrMapOvr>
    <a:masterClrMapping/>
  </p:clrMapOvr>
  <p:transition spd="slow">
    <p:cu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4"/>
        <p:cNvGrpSpPr/>
        <p:nvPr/>
      </p:nvGrpSpPr>
      <p:grpSpPr>
        <a:xfrm>
          <a:off x="0" y="0"/>
          <a:ext cx="0" cy="0"/>
          <a:chOff x="0" y="0"/>
          <a:chExt cx="0" cy="0"/>
        </a:xfrm>
      </p:grpSpPr>
      <p:sp>
        <p:nvSpPr>
          <p:cNvPr id="405" name="Shape 40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Transitional Adverbs</a:t>
            </a:r>
          </a:p>
        </p:txBody>
      </p:sp>
      <p:sp>
        <p:nvSpPr>
          <p:cNvPr id="406" name="Shape 40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600" b="0" i="0" u="none" strike="noStrike" cap="none">
                <a:solidFill>
                  <a:srgbClr val="000000"/>
                </a:solidFill>
                <a:latin typeface="Arial"/>
                <a:ea typeface="Arial"/>
                <a:cs typeface="Arial"/>
                <a:sym typeface="Arial"/>
              </a:rPr>
              <a:t>These adverbs can also join independent clauses (however, also, consequently, nevertheless, thus, moreover, furthermore, etc.)</a:t>
            </a:r>
          </a:p>
          <a:p>
            <a:pPr marL="0" marR="0" lvl="0" indent="0" algn="l" rtl="0">
              <a:lnSpc>
                <a:spcPct val="100000"/>
              </a:lnSpc>
              <a:spcBef>
                <a:spcPts val="600"/>
              </a:spcBef>
              <a:spcAft>
                <a:spcPts val="0"/>
              </a:spcAft>
              <a:buClr>
                <a:srgbClr val="E4005C"/>
              </a:buClr>
              <a:buSzPct val="70000"/>
              <a:buFont typeface="Noto Symbol"/>
              <a:buChar char="●"/>
            </a:pPr>
            <a:r>
              <a:rPr lang="en-US" sz="2600" b="0" i="0" u="none" strike="noStrike" cap="none">
                <a:solidFill>
                  <a:srgbClr val="000000"/>
                </a:solidFill>
                <a:latin typeface="Arial"/>
                <a:ea typeface="Arial"/>
                <a:cs typeface="Arial"/>
                <a:sym typeface="Arial"/>
              </a:rPr>
              <a:t>When they do, they should be preceded by a semicolon and followed by a comma.</a:t>
            </a:r>
          </a:p>
          <a:p>
            <a:pPr marL="228600" marR="0" lvl="1" indent="0" algn="l" rtl="0">
              <a:lnSpc>
                <a:spcPct val="100000"/>
              </a:lnSpc>
              <a:spcBef>
                <a:spcPts val="400"/>
              </a:spcBef>
              <a:spcAft>
                <a:spcPts val="0"/>
              </a:spcAft>
              <a:buClr>
                <a:srgbClr val="C36C03"/>
              </a:buClr>
              <a:buSzPct val="70000"/>
              <a:buFont typeface="Noto Symbol"/>
              <a:buChar char="●"/>
            </a:pPr>
            <a:r>
              <a:rPr lang="en-US" sz="1900" b="0" i="0" u="none" strike="noStrike" cap="none">
                <a:solidFill>
                  <a:srgbClr val="000000"/>
                </a:solidFill>
                <a:latin typeface="Arial"/>
                <a:ea typeface="Arial"/>
                <a:cs typeface="Arial"/>
                <a:sym typeface="Arial"/>
              </a:rPr>
              <a:t>Joe always raves about soccer; however, he always refuses to watch a match.</a:t>
            </a:r>
          </a:p>
          <a:p>
            <a:pPr marL="228600" marR="0" lvl="1" indent="0" algn="l" rtl="0">
              <a:lnSpc>
                <a:spcPct val="100000"/>
              </a:lnSpc>
              <a:spcBef>
                <a:spcPts val="400"/>
              </a:spcBef>
              <a:spcAft>
                <a:spcPts val="0"/>
              </a:spcAft>
              <a:buClr>
                <a:srgbClr val="C36C03"/>
              </a:buClr>
              <a:buSzPct val="70000"/>
              <a:buFont typeface="Noto Symbol"/>
              <a:buChar char="●"/>
            </a:pPr>
            <a:r>
              <a:rPr lang="en-US" sz="1900" b="0" i="0" u="none" strike="noStrike" cap="none">
                <a:solidFill>
                  <a:srgbClr val="000000"/>
                </a:solidFill>
                <a:latin typeface="Arial"/>
                <a:ea typeface="Arial"/>
                <a:cs typeface="Arial"/>
                <a:sym typeface="Arial"/>
              </a:rPr>
              <a:t>If you can’t go to the prom with me, let me know as soon as possible; otherwise, I’ll resent you and your inability to communicate for the rest of my life.</a:t>
            </a:r>
          </a:p>
        </p:txBody>
      </p:sp>
    </p:spTree>
  </p:cSld>
  <p:clrMapOvr>
    <a:masterClrMapping/>
  </p:clrMapOvr>
  <p:transition spd="slow">
    <p:cu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0"/>
        <p:cNvGrpSpPr/>
        <p:nvPr/>
      </p:nvGrpSpPr>
      <p:grpSpPr>
        <a:xfrm>
          <a:off x="0" y="0"/>
          <a:ext cx="0" cy="0"/>
          <a:chOff x="0" y="0"/>
          <a:chExt cx="0" cy="0"/>
        </a:xfrm>
      </p:grpSpPr>
      <p:sp>
        <p:nvSpPr>
          <p:cNvPr id="411" name="Shape 411"/>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Sentence Fragments</a:t>
            </a:r>
          </a:p>
        </p:txBody>
      </p:sp>
      <p:sp>
        <p:nvSpPr>
          <p:cNvPr id="412" name="Shape 412"/>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Incomplete sentences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Even though the rain had stopped.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Having spent his last dollars on sunglasses.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Always a bit shy.</a:t>
            </a:r>
          </a:p>
        </p:txBody>
      </p:sp>
    </p:spTree>
  </p:cSld>
  <p:clrMapOvr>
    <a:masterClrMapping/>
  </p:clrMapOvr>
  <p:transition spd="slow">
    <p:cut/>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6"/>
        <p:cNvGrpSpPr/>
        <p:nvPr/>
      </p:nvGrpSpPr>
      <p:grpSpPr>
        <a:xfrm>
          <a:off x="0" y="0"/>
          <a:ext cx="0" cy="0"/>
          <a:chOff x="0" y="0"/>
          <a:chExt cx="0" cy="0"/>
        </a:xfrm>
      </p:grpSpPr>
      <p:sp>
        <p:nvSpPr>
          <p:cNvPr id="417" name="Shape 417"/>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Sentence Fragments</a:t>
            </a:r>
          </a:p>
        </p:txBody>
      </p:sp>
      <p:sp>
        <p:nvSpPr>
          <p:cNvPr id="418" name="Shape 418"/>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The answer choices on English Test questions will often make clear whether you should incorporate a fragment into a neighboring sentence.</a:t>
            </a:r>
          </a:p>
          <a:p>
            <a:pPr marL="0" marR="0" lvl="0" indent="0" algn="l" rtl="0">
              <a:lnSpc>
                <a:spcPct val="90000"/>
              </a:lnSpc>
              <a:spcBef>
                <a:spcPts val="500"/>
              </a:spcBef>
              <a:spcAft>
                <a:spcPts val="0"/>
              </a:spcAft>
              <a:buClr>
                <a:srgbClr val="E4005C"/>
              </a:buClr>
              <a:buSzPct val="70000"/>
              <a:buFont typeface="Noto Symbol"/>
              <a:buChar char="●"/>
            </a:pPr>
            <a:r>
              <a:rPr lang="en-US" sz="2400" b="0" i="0" u="none" strike="noStrike" cap="none" dirty="0">
                <a:solidFill>
                  <a:srgbClr val="000000"/>
                </a:solidFill>
                <a:latin typeface="Arial"/>
                <a:ea typeface="Arial"/>
                <a:cs typeface="Arial"/>
                <a:sym typeface="Arial"/>
              </a:rPr>
              <a:t>Example:</a:t>
            </a:r>
          </a:p>
          <a:p>
            <a:pPr marL="228600" marR="0" lvl="1" indent="0" algn="l" rtl="0">
              <a:lnSpc>
                <a:spcPct val="90000"/>
              </a:lnSpc>
              <a:spcBef>
                <a:spcPts val="400"/>
              </a:spcBef>
              <a:spcAft>
                <a:spcPts val="0"/>
              </a:spcAft>
              <a:buClr>
                <a:srgbClr val="C36C03"/>
              </a:buClr>
              <a:buSzPct val="70000"/>
              <a:buFont typeface="Noto Symbol"/>
              <a:buChar char="●"/>
            </a:pPr>
            <a:r>
              <a:rPr lang="en-US" sz="2000" b="0" i="0" u="none" strike="noStrike" cap="none" dirty="0">
                <a:solidFill>
                  <a:srgbClr val="000000"/>
                </a:solidFill>
                <a:latin typeface="Arial"/>
                <a:ea typeface="Arial"/>
                <a:cs typeface="Arial"/>
                <a:sym typeface="Arial"/>
              </a:rPr>
              <a:t>We didn’t go </a:t>
            </a:r>
            <a:r>
              <a:rPr lang="en-US" sz="2000" b="0" i="0" u="sng" strike="noStrike" cap="none" dirty="0">
                <a:solidFill>
                  <a:srgbClr val="000000"/>
                </a:solidFill>
                <a:latin typeface="Arial"/>
                <a:ea typeface="Arial"/>
                <a:cs typeface="Arial"/>
                <a:sym typeface="Arial"/>
              </a:rPr>
              <a:t>outside</a:t>
            </a:r>
            <a:r>
              <a:rPr lang="en-US" sz="2000" b="0" i="0" u="none" strike="noStrike" cap="none" dirty="0">
                <a:solidFill>
                  <a:srgbClr val="000000"/>
                </a:solidFill>
                <a:latin typeface="Arial"/>
                <a:ea typeface="Arial"/>
                <a:cs typeface="Arial"/>
                <a:sym typeface="Arial"/>
              </a:rPr>
              <a:t>.  Even though the rain had stopped.</a:t>
            </a:r>
          </a:p>
          <a:p>
            <a:pPr marL="228600" marR="0" lvl="1" indent="0" algn="l" rtl="0">
              <a:lnSpc>
                <a:spcPct val="90000"/>
              </a:lnSpc>
              <a:spcBef>
                <a:spcPts val="600"/>
              </a:spcBef>
              <a:spcAft>
                <a:spcPts val="0"/>
              </a:spcAft>
              <a:buClr>
                <a:srgbClr val="000000"/>
              </a:buClr>
              <a:buSzPct val="25000"/>
              <a:buFont typeface="Helvetica Neue"/>
              <a:buNone/>
            </a:pPr>
            <a:endParaRPr sz="2000" b="0" i="0" u="none" strike="noStrike" cap="none" dirty="0">
              <a:solidFill>
                <a:srgbClr val="000000"/>
              </a:solidFill>
              <a:latin typeface="Arial"/>
              <a:ea typeface="Arial"/>
              <a:cs typeface="Arial"/>
              <a:sym typeface="Arial"/>
            </a:endParaRPr>
          </a:p>
          <a:p>
            <a:pPr marL="228600" marR="0" lvl="1" indent="0" algn="l" rtl="0">
              <a:lnSpc>
                <a:spcPct val="90000"/>
              </a:lnSpc>
              <a:spcBef>
                <a:spcPts val="400"/>
              </a:spcBef>
              <a:spcAft>
                <a:spcPts val="0"/>
              </a:spcAft>
              <a:buClr>
                <a:srgbClr val="C36C03"/>
              </a:buClr>
              <a:buSzPct val="70000"/>
              <a:buFont typeface="Arial"/>
              <a:buAutoNum type="alphaUcPeriod"/>
            </a:pPr>
            <a:r>
              <a:rPr lang="en-US" sz="2000" b="0" i="0" u="none" strike="noStrike" cap="none" dirty="0">
                <a:solidFill>
                  <a:srgbClr val="000000"/>
                </a:solidFill>
                <a:latin typeface="Arial"/>
                <a:ea typeface="Arial"/>
                <a:cs typeface="Arial"/>
                <a:sym typeface="Arial"/>
              </a:rPr>
              <a:t>No Change</a:t>
            </a:r>
          </a:p>
          <a:p>
            <a:pPr marL="228600" marR="0" lvl="1" indent="0" algn="l" rtl="0">
              <a:lnSpc>
                <a:spcPct val="90000"/>
              </a:lnSpc>
              <a:spcBef>
                <a:spcPts val="400"/>
              </a:spcBef>
              <a:spcAft>
                <a:spcPts val="0"/>
              </a:spcAft>
              <a:buClr>
                <a:srgbClr val="C36C03"/>
              </a:buClr>
              <a:buSzPct val="70000"/>
              <a:buFont typeface="Arial"/>
              <a:buAutoNum type="alphaUcPeriod"/>
            </a:pPr>
            <a:r>
              <a:rPr lang="en-US" sz="2000" b="0" i="0" u="none" strike="noStrike" cap="none" dirty="0">
                <a:solidFill>
                  <a:srgbClr val="000000"/>
                </a:solidFill>
                <a:latin typeface="Arial"/>
                <a:ea typeface="Arial"/>
                <a:cs typeface="Arial"/>
                <a:sym typeface="Arial"/>
              </a:rPr>
              <a:t>outside;</a:t>
            </a:r>
          </a:p>
          <a:p>
            <a:pPr marL="228600" marR="0" lvl="1" indent="0" algn="l" rtl="0">
              <a:lnSpc>
                <a:spcPct val="90000"/>
              </a:lnSpc>
              <a:spcBef>
                <a:spcPts val="400"/>
              </a:spcBef>
              <a:spcAft>
                <a:spcPts val="0"/>
              </a:spcAft>
              <a:buClr>
                <a:srgbClr val="C36C03"/>
              </a:buClr>
              <a:buSzPct val="70000"/>
              <a:buFont typeface="Arial"/>
              <a:buAutoNum type="alphaUcPeriod"/>
            </a:pPr>
            <a:r>
              <a:rPr lang="en-US" sz="2000" b="0" i="0" u="none" strike="noStrike" cap="none" dirty="0">
                <a:solidFill>
                  <a:srgbClr val="000000"/>
                </a:solidFill>
                <a:latin typeface="Arial"/>
                <a:ea typeface="Arial"/>
                <a:cs typeface="Arial"/>
                <a:sym typeface="Arial"/>
              </a:rPr>
              <a:t>outside; even</a:t>
            </a:r>
          </a:p>
          <a:p>
            <a:pPr marL="228600" marR="0" lvl="1" indent="0" algn="l" rtl="0">
              <a:lnSpc>
                <a:spcPct val="90000"/>
              </a:lnSpc>
              <a:spcBef>
                <a:spcPts val="400"/>
              </a:spcBef>
              <a:spcAft>
                <a:spcPts val="0"/>
              </a:spcAft>
              <a:buClr>
                <a:srgbClr val="C36C03"/>
              </a:buClr>
              <a:buSzPct val="70000"/>
              <a:buFont typeface="Arial"/>
              <a:buAutoNum type="alphaUcPeriod"/>
            </a:pPr>
            <a:r>
              <a:rPr lang="en-US" sz="2000" i="0" u="none" strike="noStrike" cap="none" dirty="0">
                <a:solidFill>
                  <a:srgbClr val="000000"/>
                </a:solidFill>
                <a:latin typeface="Arial"/>
                <a:ea typeface="Arial"/>
                <a:cs typeface="Arial"/>
                <a:sym typeface="Arial"/>
              </a:rPr>
              <a:t>outside, even</a:t>
            </a:r>
          </a:p>
        </p:txBody>
      </p:sp>
    </p:spTree>
  </p:cSld>
  <p:clrMapOvr>
    <a:masterClrMapping/>
  </p:clrMapOvr>
  <p:transition spd="slow">
    <p:cut/>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22"/>
        <p:cNvGrpSpPr/>
        <p:nvPr/>
      </p:nvGrpSpPr>
      <p:grpSpPr>
        <a:xfrm>
          <a:off x="0" y="0"/>
          <a:ext cx="0" cy="0"/>
          <a:chOff x="0" y="0"/>
          <a:chExt cx="0" cy="0"/>
        </a:xfrm>
      </p:grpSpPr>
      <p:sp>
        <p:nvSpPr>
          <p:cNvPr id="423" name="Shape 423"/>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Sentence Fragments</a:t>
            </a:r>
          </a:p>
        </p:txBody>
      </p:sp>
      <p:sp>
        <p:nvSpPr>
          <p:cNvPr id="424" name="Shape 424"/>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dirty="0">
                <a:solidFill>
                  <a:srgbClr val="000000"/>
                </a:solidFill>
                <a:latin typeface="Arial"/>
                <a:ea typeface="Arial"/>
                <a:cs typeface="Arial"/>
                <a:sym typeface="Arial"/>
              </a:rPr>
              <a:t>Other sentence fragment questions will ask you to turn a fragment into its own full sentence.</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dirty="0">
                <a:solidFill>
                  <a:srgbClr val="000000"/>
                </a:solidFill>
                <a:latin typeface="Arial"/>
                <a:ea typeface="Arial"/>
                <a:cs typeface="Arial"/>
                <a:sym typeface="Arial"/>
              </a:rPr>
              <a:t>Example:</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dirty="0">
                <a:solidFill>
                  <a:srgbClr val="000000"/>
                </a:solidFill>
                <a:latin typeface="Arial"/>
                <a:ea typeface="Arial"/>
                <a:cs typeface="Arial"/>
                <a:sym typeface="Arial"/>
              </a:rPr>
              <a:t>We didn’t go outside. </a:t>
            </a:r>
            <a:r>
              <a:rPr lang="en-US" sz="2400" b="0" i="0" u="sng" strike="noStrike" cap="none" dirty="0">
                <a:solidFill>
                  <a:srgbClr val="000000"/>
                </a:solidFill>
                <a:latin typeface="Arial"/>
                <a:ea typeface="Arial"/>
                <a:cs typeface="Arial"/>
                <a:sym typeface="Arial"/>
              </a:rPr>
              <a:t>While </a:t>
            </a:r>
            <a:r>
              <a:rPr lang="en-US" sz="2400" b="0" i="0" u="none" strike="noStrike" cap="none" dirty="0">
                <a:solidFill>
                  <a:srgbClr val="000000"/>
                </a:solidFill>
                <a:latin typeface="Arial"/>
                <a:ea typeface="Arial"/>
                <a:cs typeface="Arial"/>
                <a:sym typeface="Arial"/>
              </a:rPr>
              <a:t>the rain continued to fall.</a:t>
            </a:r>
          </a:p>
          <a:p>
            <a:pPr marL="228600" marR="0" lvl="1" indent="0" algn="l" rtl="0">
              <a:lnSpc>
                <a:spcPct val="100000"/>
              </a:lnSpc>
              <a:spcBef>
                <a:spcPts val="500"/>
              </a:spcBef>
              <a:spcAft>
                <a:spcPts val="0"/>
              </a:spcAft>
              <a:buClr>
                <a:srgbClr val="C36C03"/>
              </a:buClr>
              <a:buSzPct val="70000"/>
              <a:buFont typeface="Arial"/>
              <a:buAutoNum type="alphaUcPeriod"/>
            </a:pPr>
            <a:r>
              <a:rPr lang="en-US" sz="2400" b="0" i="0" u="none" strike="noStrike" cap="none" dirty="0">
                <a:solidFill>
                  <a:srgbClr val="000000"/>
                </a:solidFill>
                <a:latin typeface="Arial"/>
                <a:ea typeface="Arial"/>
                <a:cs typeface="Arial"/>
                <a:sym typeface="Arial"/>
              </a:rPr>
              <a:t>No Change</a:t>
            </a:r>
          </a:p>
          <a:p>
            <a:pPr marL="228600" marR="0" lvl="1" indent="0" algn="l" rtl="0">
              <a:lnSpc>
                <a:spcPct val="100000"/>
              </a:lnSpc>
              <a:spcBef>
                <a:spcPts val="500"/>
              </a:spcBef>
              <a:spcAft>
                <a:spcPts val="0"/>
              </a:spcAft>
              <a:buClr>
                <a:srgbClr val="C36C03"/>
              </a:buClr>
              <a:buSzPct val="70000"/>
              <a:buFont typeface="Arial"/>
              <a:buAutoNum type="alphaUcPeriod"/>
            </a:pPr>
            <a:r>
              <a:rPr lang="en-US" sz="2400" b="0" i="0" u="none" strike="noStrike" cap="none" dirty="0">
                <a:solidFill>
                  <a:srgbClr val="000000"/>
                </a:solidFill>
                <a:latin typeface="Arial"/>
                <a:ea typeface="Arial"/>
                <a:cs typeface="Arial"/>
                <a:sym typeface="Arial"/>
              </a:rPr>
              <a:t>Although the</a:t>
            </a:r>
          </a:p>
          <a:p>
            <a:pPr marL="228600" marR="0" lvl="1" indent="0" algn="l" rtl="0">
              <a:lnSpc>
                <a:spcPct val="100000"/>
              </a:lnSpc>
              <a:spcBef>
                <a:spcPts val="500"/>
              </a:spcBef>
              <a:spcAft>
                <a:spcPts val="0"/>
              </a:spcAft>
              <a:buClr>
                <a:srgbClr val="C36C03"/>
              </a:buClr>
              <a:buSzPct val="70000"/>
              <a:buFont typeface="Arial"/>
              <a:buAutoNum type="alphaUcPeriod"/>
            </a:pPr>
            <a:r>
              <a:rPr lang="en-US" sz="2400" i="0" u="none" strike="noStrike" cap="none" dirty="0">
                <a:solidFill>
                  <a:srgbClr val="000000"/>
                </a:solidFill>
                <a:latin typeface="Arial"/>
                <a:ea typeface="Arial"/>
                <a:cs typeface="Arial"/>
                <a:sym typeface="Arial"/>
              </a:rPr>
              <a:t>The</a:t>
            </a:r>
          </a:p>
          <a:p>
            <a:pPr marL="228600" marR="0" lvl="1" indent="0" algn="l" rtl="0">
              <a:lnSpc>
                <a:spcPct val="100000"/>
              </a:lnSpc>
              <a:spcBef>
                <a:spcPts val="500"/>
              </a:spcBef>
              <a:spcAft>
                <a:spcPts val="0"/>
              </a:spcAft>
              <a:buClr>
                <a:srgbClr val="C36C03"/>
              </a:buClr>
              <a:buSzPct val="70000"/>
              <a:buFont typeface="Arial"/>
              <a:buAutoNum type="alphaUcPeriod"/>
            </a:pPr>
            <a:r>
              <a:rPr lang="en-US" sz="2400" b="0" i="0" u="none" strike="noStrike" cap="none" dirty="0">
                <a:solidFill>
                  <a:srgbClr val="000000"/>
                </a:solidFill>
                <a:latin typeface="Arial"/>
                <a:ea typeface="Arial"/>
                <a:cs typeface="Arial"/>
                <a:sym typeface="Arial"/>
              </a:rPr>
              <a:t>Since the</a:t>
            </a:r>
          </a:p>
        </p:txBody>
      </p:sp>
    </p:spTree>
  </p:cSld>
  <p:clrMapOvr>
    <a:masterClrMapping/>
  </p:clrMapOvr>
  <p:transition spd="slow">
    <p:cu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28"/>
        <p:cNvGrpSpPr/>
        <p:nvPr/>
      </p:nvGrpSpPr>
      <p:grpSpPr>
        <a:xfrm>
          <a:off x="0" y="0"/>
          <a:ext cx="0" cy="0"/>
          <a:chOff x="0" y="0"/>
          <a:chExt cx="0" cy="0"/>
        </a:xfrm>
      </p:grpSpPr>
      <p:sp>
        <p:nvSpPr>
          <p:cNvPr id="429" name="Shape 429"/>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 Splices</a:t>
            </a:r>
          </a:p>
        </p:txBody>
      </p:sp>
      <p:sp>
        <p:nvSpPr>
          <p:cNvPr id="430" name="Shape 430"/>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 comma splice occurs when two independent clauses are joined together by a comma with no intervening conjunction.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Bowen walked to the park, Leah followed behind.</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Mary bought cookies for the party, Johnny bought chips.</a:t>
            </a:r>
          </a:p>
        </p:txBody>
      </p:sp>
    </p:spTree>
  </p:cSld>
  <p:clrMapOvr>
    <a:masterClrMapping/>
  </p:clrMapOvr>
  <p:transition spd="slow">
    <p:cu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4"/>
        <p:cNvGrpSpPr/>
        <p:nvPr/>
      </p:nvGrpSpPr>
      <p:grpSpPr>
        <a:xfrm>
          <a:off x="0" y="0"/>
          <a:ext cx="0" cy="0"/>
          <a:chOff x="0" y="0"/>
          <a:chExt cx="0" cy="0"/>
        </a:xfrm>
      </p:grpSpPr>
      <p:sp>
        <p:nvSpPr>
          <p:cNvPr id="435" name="Shape 435"/>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Run-on Sentences</a:t>
            </a:r>
          </a:p>
        </p:txBody>
      </p:sp>
      <p:sp>
        <p:nvSpPr>
          <p:cNvPr id="436" name="Shape 436"/>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Two or more independent clauses joined together without punctuation.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Joan runs every day she is preparing for a marathon.</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John likes to walk his dog through the park Kevin doesn’t.</a:t>
            </a:r>
          </a:p>
        </p:txBody>
      </p:sp>
    </p:spTree>
  </p:cSld>
  <p:clrMapOvr>
    <a:masterClrMapping/>
  </p:clrMapOvr>
  <p:transition spd="slow">
    <p:cu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40"/>
        <p:cNvGrpSpPr/>
        <p:nvPr/>
      </p:nvGrpSpPr>
      <p:grpSpPr>
        <a:xfrm>
          <a:off x="0" y="0"/>
          <a:ext cx="0" cy="0"/>
          <a:chOff x="0" y="0"/>
          <a:chExt cx="0" cy="0"/>
        </a:xfrm>
      </p:grpSpPr>
      <p:sp>
        <p:nvSpPr>
          <p:cNvPr id="441" name="Shape 441"/>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Run-on Sentences</a:t>
            </a:r>
          </a:p>
        </p:txBody>
      </p:sp>
      <p:sp>
        <p:nvSpPr>
          <p:cNvPr id="442" name="Shape 442"/>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Figure out where the sentences need to be split and punctuate accordingly.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John likes to walk his dog through the park.  Kevin doesn’t.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John likes to walk his dog through the park, </a:t>
            </a:r>
            <a:r>
              <a:rPr lang="en-US" sz="2800" b="0" i="1" u="none" strike="noStrike" cap="none">
                <a:solidFill>
                  <a:srgbClr val="000000"/>
                </a:solidFill>
                <a:latin typeface="Arial"/>
                <a:ea typeface="Arial"/>
                <a:cs typeface="Arial"/>
                <a:sym typeface="Arial"/>
              </a:rPr>
              <a:t>but </a:t>
            </a:r>
            <a:r>
              <a:rPr lang="en-US" sz="2800" b="0" i="0" u="none" strike="noStrike" cap="none">
                <a:solidFill>
                  <a:srgbClr val="000000"/>
                </a:solidFill>
                <a:latin typeface="Arial"/>
                <a:ea typeface="Arial"/>
                <a:cs typeface="Arial"/>
                <a:sym typeface="Arial"/>
              </a:rPr>
              <a:t>Kevin doesn’t.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John likes to walk his dog through the park; </a:t>
            </a:r>
            <a:r>
              <a:rPr lang="en-US" sz="2800" b="0" i="1" u="none" strike="noStrike" cap="none">
                <a:solidFill>
                  <a:srgbClr val="000000"/>
                </a:solidFill>
                <a:latin typeface="Arial"/>
                <a:ea typeface="Arial"/>
                <a:cs typeface="Arial"/>
                <a:sym typeface="Arial"/>
              </a:rPr>
              <a:t>however, </a:t>
            </a:r>
            <a:r>
              <a:rPr lang="en-US" sz="2800" b="0" i="0" u="none" strike="noStrike" cap="none">
                <a:solidFill>
                  <a:srgbClr val="000000"/>
                </a:solidFill>
                <a:latin typeface="Arial"/>
                <a:ea typeface="Arial"/>
                <a:cs typeface="Arial"/>
                <a:sym typeface="Arial"/>
              </a:rPr>
              <a:t>Kevin doesn’t.</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Commas In a Series</a:t>
            </a:r>
          </a:p>
        </p:txBody>
      </p:sp>
      <p:sp>
        <p:nvSpPr>
          <p:cNvPr id="71" name="Shape 7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 series contains three or more items separated by commas.  The items can either be nouns (such as “dog”) or verb phrases (such as “get in the car”).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The hungry girl devoured a piece of chicken, a pound of pasta, and a slice of chocolate cake.</a:t>
            </a:r>
          </a:p>
        </p:txBody>
      </p:sp>
    </p:spTree>
  </p:cSld>
  <p:clrMapOvr>
    <a:masterClrMapping/>
  </p:clrMapOvr>
  <p:transition spd="slow">
    <p:cu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46"/>
        <p:cNvGrpSpPr/>
        <p:nvPr/>
      </p:nvGrpSpPr>
      <p:grpSpPr>
        <a:xfrm>
          <a:off x="0" y="0"/>
          <a:ext cx="0" cy="0"/>
          <a:chOff x="0" y="0"/>
          <a:chExt cx="0" cy="0"/>
        </a:xfrm>
      </p:grpSpPr>
      <p:sp>
        <p:nvSpPr>
          <p:cNvPr id="447" name="Shape 447"/>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Misplaced Modifiers</a:t>
            </a:r>
          </a:p>
        </p:txBody>
      </p:sp>
      <p:sp>
        <p:nvSpPr>
          <p:cNvPr id="448" name="Shape 448"/>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Does the following sentence sound odd to you?</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Having eaten six corn dogs, nausea overwhelmed Jane.</a:t>
            </a:r>
          </a:p>
          <a:p>
            <a:pPr marL="228600" marR="0" lvl="1" indent="0" algn="l" rtl="0">
              <a:lnSpc>
                <a:spcPct val="100000"/>
              </a:lnSpc>
              <a:spcBef>
                <a:spcPts val="600"/>
              </a:spcBef>
              <a:spcAft>
                <a:spcPts val="0"/>
              </a:spcAft>
              <a:buClr>
                <a:srgbClr val="000000"/>
              </a:buClr>
              <a:buSzPct val="25000"/>
              <a:buFont typeface="Arial"/>
              <a:buNone/>
            </a:pPr>
            <a:r>
              <a:rPr lang="en-US" sz="2600" b="0" i="0" u="none" strike="noStrike" cap="none">
                <a:solidFill>
                  <a:srgbClr val="000000"/>
                </a:solidFill>
                <a:latin typeface="Arial"/>
                <a:ea typeface="Arial"/>
                <a:cs typeface="Arial"/>
                <a:sym typeface="Arial"/>
              </a:rPr>
              <a:t>Nausea didn’t eat six corn dogs.  Jane did.</a:t>
            </a:r>
          </a:p>
          <a:p>
            <a:pPr marL="228600" marR="0" lvl="1" indent="0" algn="l" rtl="0">
              <a:lnSpc>
                <a:spcPct val="100000"/>
              </a:lnSpc>
              <a:spcBef>
                <a:spcPts val="600"/>
              </a:spcBef>
              <a:spcAft>
                <a:spcPts val="0"/>
              </a:spcAft>
              <a:buClr>
                <a:srgbClr val="000000"/>
              </a:buClr>
              <a:buSzPct val="25000"/>
              <a:buFont typeface="Arial"/>
              <a:buNone/>
            </a:pPr>
            <a:r>
              <a:rPr lang="en-US" sz="2600" b="0" i="0" u="none" strike="noStrike" cap="none">
                <a:solidFill>
                  <a:srgbClr val="000000"/>
                </a:solidFill>
                <a:latin typeface="Arial"/>
                <a:ea typeface="Arial"/>
                <a:cs typeface="Arial"/>
                <a:sym typeface="Arial"/>
              </a:rPr>
              <a:t>This is a case of a misplaced modifier.</a:t>
            </a:r>
          </a:p>
          <a:p>
            <a:pPr marL="228600" marR="0" lvl="1" indent="0" algn="l" rtl="0">
              <a:lnSpc>
                <a:spcPct val="100000"/>
              </a:lnSpc>
              <a:spcBef>
                <a:spcPts val="600"/>
              </a:spcBef>
              <a:spcAft>
                <a:spcPts val="0"/>
              </a:spcAft>
              <a:buClr>
                <a:srgbClr val="000000"/>
              </a:buClr>
              <a:buSzPct val="25000"/>
              <a:buFont typeface="Arial"/>
              <a:buNone/>
            </a:pPr>
            <a:r>
              <a:rPr lang="en-US" sz="2600" b="0" i="0" u="none" strike="noStrike" cap="none">
                <a:solidFill>
                  <a:srgbClr val="000000"/>
                </a:solidFill>
                <a:latin typeface="Arial"/>
                <a:ea typeface="Arial"/>
                <a:cs typeface="Arial"/>
                <a:sym typeface="Arial"/>
              </a:rPr>
              <a:t>The modifier must come directly before or after the word it is modifying.</a:t>
            </a:r>
          </a:p>
        </p:txBody>
      </p:sp>
    </p:spTree>
  </p:cSld>
  <p:clrMapOvr>
    <a:masterClrMapping/>
  </p:clrMapOvr>
  <p:transition spd="slow">
    <p:cu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52"/>
        <p:cNvGrpSpPr/>
        <p:nvPr/>
      </p:nvGrpSpPr>
      <p:grpSpPr>
        <a:xfrm>
          <a:off x="0" y="0"/>
          <a:ext cx="0" cy="0"/>
          <a:chOff x="0" y="0"/>
          <a:chExt cx="0" cy="0"/>
        </a:xfrm>
      </p:grpSpPr>
      <p:sp>
        <p:nvSpPr>
          <p:cNvPr id="453" name="Shape 453"/>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Misplaced Modifiers</a:t>
            </a:r>
          </a:p>
        </p:txBody>
      </p:sp>
      <p:sp>
        <p:nvSpPr>
          <p:cNvPr id="454" name="Shape 454"/>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Correct Answers to previous sentence: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Having eaten six corn dogs, Jane was overwhelmed by nausea.</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Jane, having eaten six corn dogs, was overwhelmed by nausea.</a:t>
            </a:r>
          </a:p>
        </p:txBody>
      </p:sp>
    </p:spTree>
  </p:cSld>
  <p:clrMapOvr>
    <a:masterClrMapping/>
  </p:clrMapOvr>
  <p:transition spd="slow">
    <p:cut/>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58"/>
        <p:cNvGrpSpPr/>
        <p:nvPr/>
      </p:nvGrpSpPr>
      <p:grpSpPr>
        <a:xfrm>
          <a:off x="0" y="0"/>
          <a:ext cx="0" cy="0"/>
          <a:chOff x="0" y="0"/>
          <a:chExt cx="0" cy="0"/>
        </a:xfrm>
      </p:grpSpPr>
      <p:sp>
        <p:nvSpPr>
          <p:cNvPr id="459" name="Shape 459"/>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Misplaced Modifiers</a:t>
            </a:r>
          </a:p>
        </p:txBody>
      </p:sp>
      <p:sp>
        <p:nvSpPr>
          <p:cNvPr id="460" name="Shape 460"/>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Wrong:</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Bill packed his favorite clothes in his suitcase, which he planned to wear on vacation.</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Right: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Bill packed his favorite clothes, which he planned to wear on vacation, in his suitcase.</a:t>
            </a:r>
          </a:p>
        </p:txBody>
      </p:sp>
    </p:spTree>
  </p:cSld>
  <p:clrMapOvr>
    <a:masterClrMapping/>
  </p:clrMapOvr>
  <p:transition spd="slow">
    <p:cut/>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64"/>
        <p:cNvGrpSpPr/>
        <p:nvPr/>
      </p:nvGrpSpPr>
      <p:grpSpPr>
        <a:xfrm>
          <a:off x="0" y="0"/>
          <a:ext cx="0" cy="0"/>
          <a:chOff x="0" y="0"/>
          <a:chExt cx="0" cy="0"/>
        </a:xfrm>
      </p:grpSpPr>
      <p:sp>
        <p:nvSpPr>
          <p:cNvPr id="465" name="Shape 465"/>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Misplaced Modifiers</a:t>
            </a:r>
          </a:p>
        </p:txBody>
      </p:sp>
      <p:sp>
        <p:nvSpPr>
          <p:cNvPr id="466" name="Shape 466"/>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Other Examples:</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Only Jay walked an hour to the store.</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This means no one but Jay made the walk.</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Jay walked only an hour to the store.</a:t>
            </a:r>
          </a:p>
          <a:p>
            <a:pPr marL="457200" marR="0" lvl="2" indent="0" algn="l" rtl="0">
              <a:lnSpc>
                <a:spcPct val="100000"/>
              </a:lnSpc>
              <a:spcBef>
                <a:spcPts val="500"/>
              </a:spcBef>
              <a:spcAft>
                <a:spcPts val="0"/>
              </a:spcAft>
              <a:buClr>
                <a:srgbClr val="E4005C"/>
              </a:buClr>
              <a:buSzPct val="70000"/>
              <a:buFont typeface="Noto Symbol"/>
              <a:buChar char="●"/>
            </a:pPr>
            <a:r>
              <a:rPr lang="en-US" sz="2400" b="0" i="0" u="none" strike="noStrike" cap="none">
                <a:solidFill>
                  <a:srgbClr val="000000"/>
                </a:solidFill>
                <a:latin typeface="Arial"/>
                <a:ea typeface="Arial"/>
                <a:cs typeface="Arial"/>
                <a:sym typeface="Arial"/>
              </a:rPr>
              <a:t>This means the walk to the store wasn’t too bad; it took Jay only an hour.</a:t>
            </a:r>
          </a:p>
        </p:txBody>
      </p:sp>
    </p:spTree>
  </p:cSld>
  <p:clrMapOvr>
    <a:masterClrMapping/>
  </p:clrMapOvr>
  <p:transition spd="slow">
    <p:cut/>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70"/>
        <p:cNvGrpSpPr/>
        <p:nvPr/>
      </p:nvGrpSpPr>
      <p:grpSpPr>
        <a:xfrm>
          <a:off x="0" y="0"/>
          <a:ext cx="0" cy="0"/>
          <a:chOff x="0" y="0"/>
          <a:chExt cx="0" cy="0"/>
        </a:xfrm>
      </p:grpSpPr>
      <p:sp>
        <p:nvSpPr>
          <p:cNvPr id="471" name="Shape 471"/>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Parallelism</a:t>
            </a:r>
          </a:p>
        </p:txBody>
      </p:sp>
      <p:sp>
        <p:nvSpPr>
          <p:cNvPr id="472" name="Shape 472"/>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When you see a list on the English test, look for a parallelism error.</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Parallelism errors occur when items in a list are mismatched.</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If you have a list of verbs, then all items in the list must be verbs of the same tense.</a:t>
            </a:r>
          </a:p>
        </p:txBody>
      </p:sp>
    </p:spTree>
  </p:cSld>
  <p:clrMapOvr>
    <a:masterClrMapping/>
  </p:clrMapOvr>
  <p:transition spd="slow">
    <p:cut/>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76"/>
        <p:cNvGrpSpPr/>
        <p:nvPr/>
      </p:nvGrpSpPr>
      <p:grpSpPr>
        <a:xfrm>
          <a:off x="0" y="0"/>
          <a:ext cx="0" cy="0"/>
          <a:chOff x="0" y="0"/>
          <a:chExt cx="0" cy="0"/>
        </a:xfrm>
      </p:grpSpPr>
      <p:sp>
        <p:nvSpPr>
          <p:cNvPr id="477" name="Shape 477"/>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Parallelism</a:t>
            </a:r>
          </a:p>
        </p:txBody>
      </p:sp>
      <p:sp>
        <p:nvSpPr>
          <p:cNvPr id="478" name="Shape 478"/>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Example:</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Wrong:</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In the pool area, there is no </a:t>
            </a:r>
            <a:r>
              <a:rPr lang="en-US" sz="2400" b="0" i="1" u="none" strike="noStrike" cap="none">
                <a:solidFill>
                  <a:srgbClr val="000000"/>
                </a:solidFill>
                <a:latin typeface="Arial"/>
                <a:ea typeface="Arial"/>
                <a:cs typeface="Arial"/>
                <a:sym typeface="Arial"/>
              </a:rPr>
              <a:t>spitting, </a:t>
            </a:r>
            <a:r>
              <a:rPr lang="en-US" sz="2400" b="0" i="0" u="none" strike="noStrike" cap="none">
                <a:solidFill>
                  <a:srgbClr val="000000"/>
                </a:solidFill>
                <a:latin typeface="Arial"/>
                <a:ea typeface="Arial"/>
                <a:cs typeface="Arial"/>
                <a:sym typeface="Arial"/>
              </a:rPr>
              <a:t>no </a:t>
            </a:r>
            <a:r>
              <a:rPr lang="en-US" sz="2400" b="0" i="1" u="none" strike="noStrike" cap="none">
                <a:solidFill>
                  <a:srgbClr val="000000"/>
                </a:solidFill>
                <a:latin typeface="Arial"/>
                <a:ea typeface="Arial"/>
                <a:cs typeface="Arial"/>
                <a:sym typeface="Arial"/>
              </a:rPr>
              <a:t>running, </a:t>
            </a:r>
            <a:r>
              <a:rPr lang="en-US" sz="2400" b="0" i="0" u="none" strike="noStrike" cap="none">
                <a:solidFill>
                  <a:srgbClr val="000000"/>
                </a:solidFill>
                <a:latin typeface="Arial"/>
                <a:ea typeface="Arial"/>
                <a:cs typeface="Arial"/>
                <a:sym typeface="Arial"/>
              </a:rPr>
              <a:t>and don’t </a:t>
            </a:r>
            <a:r>
              <a:rPr lang="en-US" sz="2400" b="0" i="1" u="none" strike="noStrike" cap="none">
                <a:solidFill>
                  <a:srgbClr val="000000"/>
                </a:solidFill>
                <a:latin typeface="Arial"/>
                <a:ea typeface="Arial"/>
                <a:cs typeface="Arial"/>
                <a:sym typeface="Arial"/>
              </a:rPr>
              <a:t>throw </a:t>
            </a:r>
            <a:r>
              <a:rPr lang="en-US" sz="2400" b="0" i="0" u="none" strike="noStrike" cap="none">
                <a:solidFill>
                  <a:srgbClr val="000000"/>
                </a:solidFill>
                <a:latin typeface="Arial"/>
                <a:ea typeface="Arial"/>
                <a:cs typeface="Arial"/>
                <a:sym typeface="Arial"/>
              </a:rPr>
              <a:t>your cigarette butts in the water.</a:t>
            </a:r>
          </a:p>
          <a:p>
            <a:pPr marL="0" marR="0" lvl="0" indent="0" algn="l" rtl="0">
              <a:lnSpc>
                <a:spcPct val="100000"/>
              </a:lnSpc>
              <a:spcBef>
                <a:spcPts val="60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Right:</a:t>
            </a:r>
          </a:p>
          <a:p>
            <a:pPr marL="228600" marR="0" lvl="1" indent="0" algn="l" rtl="0">
              <a:lnSpc>
                <a:spcPct val="10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In the pool area, there is no </a:t>
            </a:r>
            <a:r>
              <a:rPr lang="en-US" sz="2400" b="0" i="1" u="none" strike="noStrike" cap="none">
                <a:solidFill>
                  <a:srgbClr val="000000"/>
                </a:solidFill>
                <a:latin typeface="Arial"/>
                <a:ea typeface="Arial"/>
                <a:cs typeface="Arial"/>
                <a:sym typeface="Arial"/>
              </a:rPr>
              <a:t>spitting, </a:t>
            </a:r>
            <a:r>
              <a:rPr lang="en-US" sz="2400" b="0" i="0" u="none" strike="noStrike" cap="none">
                <a:solidFill>
                  <a:srgbClr val="000000"/>
                </a:solidFill>
                <a:latin typeface="Arial"/>
                <a:ea typeface="Arial"/>
                <a:cs typeface="Arial"/>
                <a:sym typeface="Arial"/>
              </a:rPr>
              <a:t>no </a:t>
            </a:r>
            <a:r>
              <a:rPr lang="en-US" sz="2400" b="0" i="1" u="none" strike="noStrike" cap="none">
                <a:solidFill>
                  <a:srgbClr val="000000"/>
                </a:solidFill>
                <a:latin typeface="Arial"/>
                <a:ea typeface="Arial"/>
                <a:cs typeface="Arial"/>
                <a:sym typeface="Arial"/>
              </a:rPr>
              <a:t>running, </a:t>
            </a:r>
            <a:r>
              <a:rPr lang="en-US" sz="2400" b="0" i="0" u="none" strike="noStrike" cap="none">
                <a:solidFill>
                  <a:srgbClr val="000000"/>
                </a:solidFill>
                <a:latin typeface="Arial"/>
                <a:ea typeface="Arial"/>
                <a:cs typeface="Arial"/>
                <a:sym typeface="Arial"/>
              </a:rPr>
              <a:t>and no </a:t>
            </a:r>
            <a:r>
              <a:rPr lang="en-US" sz="2400" b="0" i="1" u="none" strike="noStrike" cap="none">
                <a:solidFill>
                  <a:srgbClr val="000000"/>
                </a:solidFill>
                <a:latin typeface="Arial"/>
                <a:ea typeface="Arial"/>
                <a:cs typeface="Arial"/>
                <a:sym typeface="Arial"/>
              </a:rPr>
              <a:t>throwing</a:t>
            </a:r>
            <a:r>
              <a:rPr lang="en-US" sz="2400" b="0" i="0" u="none" strike="noStrike" cap="none">
                <a:solidFill>
                  <a:srgbClr val="000000"/>
                </a:solidFill>
                <a:latin typeface="Arial"/>
                <a:ea typeface="Arial"/>
                <a:cs typeface="Arial"/>
                <a:sym typeface="Arial"/>
              </a:rPr>
              <a:t> your cigarette butts in the water.</a:t>
            </a:r>
          </a:p>
        </p:txBody>
      </p:sp>
    </p:spTree>
  </p:cSld>
  <p:clrMapOvr>
    <a:masterClrMapping/>
  </p:clrMapOvr>
  <p:transition spd="slow">
    <p:cut/>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82"/>
        <p:cNvGrpSpPr/>
        <p:nvPr/>
      </p:nvGrpSpPr>
      <p:grpSpPr>
        <a:xfrm>
          <a:off x="0" y="0"/>
          <a:ext cx="0" cy="0"/>
          <a:chOff x="0" y="0"/>
          <a:chExt cx="0" cy="0"/>
        </a:xfrm>
      </p:grpSpPr>
      <p:sp>
        <p:nvSpPr>
          <p:cNvPr id="483" name="Shape 483"/>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Parallelism</a:t>
            </a:r>
          </a:p>
        </p:txBody>
      </p:sp>
      <p:sp>
        <p:nvSpPr>
          <p:cNvPr id="484" name="Shape 484"/>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8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More Examples:</a:t>
            </a:r>
          </a:p>
          <a:p>
            <a:pPr marL="228600" marR="0" lvl="1" indent="0" algn="l" rtl="0">
              <a:lnSpc>
                <a:spcPct val="8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Wrong:</a:t>
            </a:r>
          </a:p>
          <a:p>
            <a:pPr marL="457200" marR="0" lvl="2" indent="0" algn="l" rtl="0">
              <a:lnSpc>
                <a:spcPct val="80000"/>
              </a:lnSpc>
              <a:spcBef>
                <a:spcPts val="400"/>
              </a:spcBef>
              <a:spcAft>
                <a:spcPts val="0"/>
              </a:spcAft>
              <a:buClr>
                <a:srgbClr val="E4005C"/>
              </a:buClr>
              <a:buSzPct val="70000"/>
              <a:buFont typeface="Noto Symbol"/>
              <a:buChar char="●"/>
            </a:pPr>
            <a:r>
              <a:rPr lang="en-US" sz="2000" b="0" i="0" u="none" strike="noStrike" cap="none">
                <a:solidFill>
                  <a:srgbClr val="000000"/>
                </a:solidFill>
                <a:latin typeface="Arial"/>
                <a:ea typeface="Arial"/>
                <a:cs typeface="Arial"/>
                <a:sym typeface="Arial"/>
              </a:rPr>
              <a:t>To grow tired of London is growing tired of life.</a:t>
            </a:r>
          </a:p>
          <a:p>
            <a:pPr marL="228600" marR="0" lvl="1" indent="0" algn="l" rtl="0">
              <a:lnSpc>
                <a:spcPct val="8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Right:</a:t>
            </a:r>
          </a:p>
          <a:p>
            <a:pPr marL="457200" marR="0" lvl="2" indent="0" algn="l" rtl="0">
              <a:lnSpc>
                <a:spcPct val="80000"/>
              </a:lnSpc>
              <a:spcBef>
                <a:spcPts val="400"/>
              </a:spcBef>
              <a:spcAft>
                <a:spcPts val="0"/>
              </a:spcAft>
              <a:buClr>
                <a:srgbClr val="E4005C"/>
              </a:buClr>
              <a:buSzPct val="70000"/>
              <a:buFont typeface="Noto Symbol"/>
              <a:buChar char="●"/>
            </a:pPr>
            <a:r>
              <a:rPr lang="en-US" sz="2000" b="0" i="0" u="none" strike="noStrike" cap="none">
                <a:solidFill>
                  <a:srgbClr val="000000"/>
                </a:solidFill>
                <a:latin typeface="Arial"/>
                <a:ea typeface="Arial"/>
                <a:cs typeface="Arial"/>
                <a:sym typeface="Arial"/>
              </a:rPr>
              <a:t>To grow tired of London is to grow tired of life.</a:t>
            </a:r>
          </a:p>
          <a:p>
            <a:pPr marL="228600" marR="0" lvl="1" indent="0" algn="l" rtl="0">
              <a:lnSpc>
                <a:spcPct val="8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Wrong:</a:t>
            </a:r>
          </a:p>
          <a:p>
            <a:pPr marL="457200" marR="0" lvl="2" indent="0" algn="l" rtl="0">
              <a:lnSpc>
                <a:spcPct val="80000"/>
              </a:lnSpc>
              <a:spcBef>
                <a:spcPts val="400"/>
              </a:spcBef>
              <a:spcAft>
                <a:spcPts val="0"/>
              </a:spcAft>
              <a:buClr>
                <a:srgbClr val="E4005C"/>
              </a:buClr>
              <a:buSzPct val="70000"/>
              <a:buFont typeface="Noto Symbol"/>
              <a:buChar char="●"/>
            </a:pPr>
            <a:r>
              <a:rPr lang="en-US" sz="2000" b="0" i="0" u="none" strike="noStrike" cap="none">
                <a:solidFill>
                  <a:srgbClr val="000000"/>
                </a:solidFill>
                <a:latin typeface="Arial"/>
                <a:ea typeface="Arial"/>
                <a:cs typeface="Arial"/>
                <a:sym typeface="Arial"/>
              </a:rPr>
              <a:t>Growing tired of London is to grow tired of life.</a:t>
            </a:r>
          </a:p>
          <a:p>
            <a:pPr marL="228600" marR="0" lvl="1" indent="0" algn="l" rtl="0">
              <a:lnSpc>
                <a:spcPct val="8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Right:</a:t>
            </a:r>
          </a:p>
          <a:p>
            <a:pPr marL="457200" marR="0" lvl="2" indent="0" algn="l" rtl="0">
              <a:lnSpc>
                <a:spcPct val="80000"/>
              </a:lnSpc>
              <a:spcBef>
                <a:spcPts val="400"/>
              </a:spcBef>
              <a:spcAft>
                <a:spcPts val="0"/>
              </a:spcAft>
              <a:buClr>
                <a:srgbClr val="E4005C"/>
              </a:buClr>
              <a:buSzPct val="70000"/>
              <a:buFont typeface="Noto Symbol"/>
              <a:buChar char="●"/>
            </a:pPr>
            <a:r>
              <a:rPr lang="en-US" sz="2000" b="0" i="0" u="none" strike="noStrike" cap="none">
                <a:solidFill>
                  <a:srgbClr val="000000"/>
                </a:solidFill>
                <a:latin typeface="Arial"/>
                <a:ea typeface="Arial"/>
                <a:cs typeface="Arial"/>
                <a:sym typeface="Arial"/>
              </a:rPr>
              <a:t>Growing tired of London is growing tired of life.</a:t>
            </a:r>
          </a:p>
        </p:txBody>
      </p:sp>
    </p:spTree>
  </p:cSld>
  <p:clrMapOvr>
    <a:masterClrMapping/>
  </p:clrMapOvr>
  <p:transition spd="slow">
    <p:cut/>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88"/>
        <p:cNvGrpSpPr/>
        <p:nvPr/>
      </p:nvGrpSpPr>
      <p:grpSpPr>
        <a:xfrm>
          <a:off x="0" y="0"/>
          <a:ext cx="0" cy="0"/>
          <a:chOff x="0" y="0"/>
          <a:chExt cx="0" cy="0"/>
        </a:xfrm>
      </p:grpSpPr>
      <p:sp>
        <p:nvSpPr>
          <p:cNvPr id="489" name="Shape 489"/>
          <p:cNvSpPr txBox="1">
            <a:spLocks noGrp="1"/>
          </p:cNvSpPr>
          <p:nvPr>
            <p:ph type="body" idx="1"/>
          </p:nvPr>
        </p:nvSpPr>
        <p:spPr>
          <a:xfrm>
            <a:off x="2362200" y="3429000"/>
            <a:ext cx="6400799" cy="1446211"/>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Part 1: Writing Strategy</a:t>
            </a:r>
          </a:p>
        </p:txBody>
      </p:sp>
      <p:sp>
        <p:nvSpPr>
          <p:cNvPr id="490" name="Shape 490"/>
          <p:cNvSpPr txBox="1">
            <a:spLocks noGrp="1"/>
          </p:cNvSpPr>
          <p:nvPr>
            <p:ph type="title"/>
          </p:nvPr>
        </p:nvSpPr>
        <p:spPr>
          <a:xfrm>
            <a:off x="838200" y="1371600"/>
            <a:ext cx="7619999" cy="2057400"/>
          </a:xfrm>
          <a:prstGeom prst="rect">
            <a:avLst/>
          </a:prstGeom>
          <a:solidFill>
            <a:srgbClr val="FFFFFF">
              <a:alpha val="49803"/>
            </a:srgbClr>
          </a:solidFill>
          <a:ln w="76200" cap="flat" cmpd="sng">
            <a:solidFill>
              <a:srgbClr val="0000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5400" b="0" i="0" u="none" strike="noStrike" cap="none">
                <a:solidFill>
                  <a:srgbClr val="000000"/>
                </a:solidFill>
                <a:latin typeface="Arial"/>
                <a:ea typeface="Arial"/>
                <a:cs typeface="Arial"/>
                <a:sym typeface="Arial"/>
              </a:rPr>
              <a:t>Rhetorical Skills</a:t>
            </a:r>
          </a:p>
        </p:txBody>
      </p:sp>
    </p:spTree>
  </p:cSld>
  <p:clrMapOvr>
    <a:masterClrMapping/>
  </p:clrMapOvr>
  <p:transition spd="slow">
    <p:cut/>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94"/>
        <p:cNvGrpSpPr/>
        <p:nvPr/>
      </p:nvGrpSpPr>
      <p:grpSpPr>
        <a:xfrm>
          <a:off x="0" y="0"/>
          <a:ext cx="0" cy="0"/>
          <a:chOff x="0" y="0"/>
          <a:chExt cx="0" cy="0"/>
        </a:xfrm>
      </p:grpSpPr>
      <p:sp>
        <p:nvSpPr>
          <p:cNvPr id="495" name="Shape 495"/>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Writing Strategy</a:t>
            </a:r>
          </a:p>
        </p:txBody>
      </p:sp>
      <p:sp>
        <p:nvSpPr>
          <p:cNvPr id="496" name="Shape 496"/>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Writing strategy involves improving the effectiveness of a passage through careful revision and editing.</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Choose the most appropriate topic or transitional sentence.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Choose which sections of an argument can be deleted.</a:t>
            </a:r>
          </a:p>
        </p:txBody>
      </p:sp>
    </p:spTree>
  </p:cSld>
  <p:clrMapOvr>
    <a:masterClrMapping/>
  </p:clrMapOvr>
  <p:transition spd="slow">
    <p:cut/>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00"/>
        <p:cNvGrpSpPr/>
        <p:nvPr/>
      </p:nvGrpSpPr>
      <p:grpSpPr>
        <a:xfrm>
          <a:off x="0" y="0"/>
          <a:ext cx="0" cy="0"/>
          <a:chOff x="0" y="0"/>
          <a:chExt cx="0" cy="0"/>
        </a:xfrm>
      </p:grpSpPr>
      <p:sp>
        <p:nvSpPr>
          <p:cNvPr id="501" name="Shape 501"/>
          <p:cNvSpPr txBox="1">
            <a:spLocks noGrp="1"/>
          </p:cNvSpPr>
          <p:nvPr>
            <p:ph type="title" idx="4294967295"/>
          </p:nvPr>
        </p:nvSpPr>
        <p:spPr>
          <a:xfrm>
            <a:off x="685800" y="2130425"/>
            <a:ext cx="7772400" cy="146843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Rhetorical Skills</a:t>
            </a:r>
          </a:p>
        </p:txBody>
      </p:sp>
      <p:sp>
        <p:nvSpPr>
          <p:cNvPr id="502" name="Shape 502"/>
          <p:cNvSpPr txBox="1">
            <a:spLocks noGrp="1"/>
          </p:cNvSpPr>
          <p:nvPr>
            <p:ph type="body" idx="4294967295"/>
          </p:nvPr>
        </p:nvSpPr>
        <p:spPr>
          <a:xfrm>
            <a:off x="1371600" y="3886200"/>
            <a:ext cx="6400799" cy="17526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Organization</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Commas Separate Adjectives</a:t>
            </a:r>
          </a:p>
        </p:txBody>
      </p:sp>
      <p:sp>
        <p:nvSpPr>
          <p:cNvPr id="77" name="Shape 7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 comma separates adjectives only if they can be in reverse order and still make sense.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Rebecca’s new dog has long, silky hair.</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My mother hates noisy electronic music.</a:t>
            </a:r>
          </a:p>
        </p:txBody>
      </p:sp>
    </p:spTree>
  </p:cSld>
  <p:clrMapOvr>
    <a:masterClrMapping/>
  </p:clrMapOvr>
  <p:transition spd="slow">
    <p:cut/>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06"/>
        <p:cNvGrpSpPr/>
        <p:nvPr/>
      </p:nvGrpSpPr>
      <p:grpSpPr>
        <a:xfrm>
          <a:off x="0" y="0"/>
          <a:ext cx="0" cy="0"/>
          <a:chOff x="0" y="0"/>
          <a:chExt cx="0" cy="0"/>
        </a:xfrm>
      </p:grpSpPr>
      <p:sp>
        <p:nvSpPr>
          <p:cNvPr id="507" name="Shape 507"/>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Organization</a:t>
            </a:r>
          </a:p>
        </p:txBody>
      </p:sp>
      <p:sp>
        <p:nvSpPr>
          <p:cNvPr id="508" name="Shape 508"/>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Sentence reorganization questions often invoke the placement of a modifier in a sentence.</a:t>
            </a:r>
          </a:p>
        </p:txBody>
      </p:sp>
    </p:spTree>
  </p:cSld>
  <p:clrMapOvr>
    <a:masterClrMapping/>
  </p:clrMapOvr>
  <p:transition spd="slow">
    <p:cut/>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2"/>
        <p:cNvGrpSpPr/>
        <p:nvPr/>
      </p:nvGrpSpPr>
      <p:grpSpPr>
        <a:xfrm>
          <a:off x="0" y="0"/>
          <a:ext cx="0" cy="0"/>
          <a:chOff x="0" y="0"/>
          <a:chExt cx="0" cy="0"/>
        </a:xfrm>
      </p:grpSpPr>
      <p:sp>
        <p:nvSpPr>
          <p:cNvPr id="513" name="Shape 513"/>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Organization</a:t>
            </a:r>
          </a:p>
        </p:txBody>
      </p:sp>
      <p:sp>
        <p:nvSpPr>
          <p:cNvPr id="514" name="Shape 514"/>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Example:</a:t>
            </a:r>
          </a:p>
          <a:p>
            <a:pPr marL="228600" marR="0" lvl="1" indent="0" algn="l" rtl="0">
              <a:lnSpc>
                <a:spcPct val="9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Austen wrote about a society of manners, in which love triumphs over a rigid social hierarchy </a:t>
            </a:r>
            <a:r>
              <a:rPr lang="en-US" sz="2800" b="0" i="0" u="sng" strike="noStrike" cap="none">
                <a:solidFill>
                  <a:srgbClr val="000000"/>
                </a:solidFill>
                <a:latin typeface="Arial"/>
                <a:ea typeface="Arial"/>
                <a:cs typeface="Arial"/>
                <a:sym typeface="Arial"/>
              </a:rPr>
              <a:t>despite confinement to her drawing room.</a:t>
            </a:r>
          </a:p>
          <a:p>
            <a:pPr marL="228600" marR="0" lvl="1" indent="0" algn="l" rtl="0">
              <a:lnSpc>
                <a:spcPct val="90000"/>
              </a:lnSpc>
              <a:spcBef>
                <a:spcPts val="600"/>
              </a:spcBef>
              <a:spcAft>
                <a:spcPts val="0"/>
              </a:spcAft>
              <a:buClr>
                <a:srgbClr val="C36C03"/>
              </a:buClr>
              <a:buSzPct val="70000"/>
              <a:buFont typeface="Arial"/>
              <a:buAutoNum type="alphaUcPeriod"/>
            </a:pPr>
            <a:r>
              <a:rPr lang="en-US" sz="2800" b="0" i="0" u="none" strike="noStrike" cap="none">
                <a:solidFill>
                  <a:srgbClr val="000000"/>
                </a:solidFill>
                <a:latin typeface="Arial"/>
                <a:ea typeface="Arial"/>
                <a:cs typeface="Arial"/>
                <a:sym typeface="Arial"/>
              </a:rPr>
              <a:t>No Change</a:t>
            </a:r>
          </a:p>
          <a:p>
            <a:pPr marL="228600" marR="0" lvl="1" indent="0" algn="l" rtl="0">
              <a:lnSpc>
                <a:spcPct val="90000"/>
              </a:lnSpc>
              <a:spcBef>
                <a:spcPts val="600"/>
              </a:spcBef>
              <a:spcAft>
                <a:spcPts val="0"/>
              </a:spcAft>
              <a:buClr>
                <a:srgbClr val="C36C03"/>
              </a:buClr>
              <a:buSzPct val="70000"/>
              <a:buFont typeface="Arial"/>
              <a:buAutoNum type="alphaUcPeriod"/>
            </a:pPr>
            <a:r>
              <a:rPr lang="en-US" sz="2800" b="0" i="0" u="none" strike="noStrike" cap="none">
                <a:solidFill>
                  <a:srgbClr val="000000"/>
                </a:solidFill>
                <a:latin typeface="Arial"/>
                <a:ea typeface="Arial"/>
                <a:cs typeface="Arial"/>
                <a:sym typeface="Arial"/>
              </a:rPr>
              <a:t>(place after </a:t>
            </a:r>
            <a:r>
              <a:rPr lang="en-US" sz="2800" b="0" i="1" u="none" strike="noStrike" cap="none">
                <a:solidFill>
                  <a:srgbClr val="000000"/>
                </a:solidFill>
                <a:latin typeface="Arial"/>
                <a:ea typeface="Arial"/>
                <a:cs typeface="Arial"/>
                <a:sym typeface="Arial"/>
              </a:rPr>
              <a:t>love)</a:t>
            </a:r>
          </a:p>
          <a:p>
            <a:pPr marL="228600" marR="0" lvl="1" indent="0" algn="l" rtl="0">
              <a:lnSpc>
                <a:spcPct val="90000"/>
              </a:lnSpc>
              <a:spcBef>
                <a:spcPts val="600"/>
              </a:spcBef>
              <a:spcAft>
                <a:spcPts val="0"/>
              </a:spcAft>
              <a:buClr>
                <a:srgbClr val="C36C03"/>
              </a:buClr>
              <a:buSzPct val="70000"/>
              <a:buFont typeface="Arial"/>
              <a:buAutoNum type="alphaUcPeriod"/>
            </a:pPr>
            <a:r>
              <a:rPr lang="en-US" sz="2800" b="1" i="0" u="none" strike="noStrike" cap="none">
                <a:solidFill>
                  <a:srgbClr val="000000"/>
                </a:solidFill>
                <a:latin typeface="Arial"/>
                <a:ea typeface="Arial"/>
                <a:cs typeface="Arial"/>
                <a:sym typeface="Arial"/>
              </a:rPr>
              <a:t>(place after </a:t>
            </a:r>
            <a:r>
              <a:rPr lang="en-US" sz="2800" b="1" i="1" u="none" strike="noStrike" cap="none">
                <a:solidFill>
                  <a:srgbClr val="000000"/>
                </a:solidFill>
                <a:latin typeface="Arial"/>
                <a:ea typeface="Arial"/>
                <a:cs typeface="Arial"/>
                <a:sym typeface="Arial"/>
              </a:rPr>
              <a:t>Austen</a:t>
            </a:r>
            <a:r>
              <a:rPr lang="en-US" sz="2800" b="1" i="0" u="none" strike="noStrike" cap="none">
                <a:solidFill>
                  <a:srgbClr val="000000"/>
                </a:solidFill>
                <a:latin typeface="Arial"/>
                <a:ea typeface="Arial"/>
                <a:cs typeface="Arial"/>
                <a:sym typeface="Arial"/>
              </a:rPr>
              <a:t>)</a:t>
            </a:r>
          </a:p>
          <a:p>
            <a:pPr marL="228600" marR="0" lvl="1" indent="0" algn="l" rtl="0">
              <a:lnSpc>
                <a:spcPct val="90000"/>
              </a:lnSpc>
              <a:spcBef>
                <a:spcPts val="600"/>
              </a:spcBef>
              <a:spcAft>
                <a:spcPts val="0"/>
              </a:spcAft>
              <a:buClr>
                <a:srgbClr val="C36C03"/>
              </a:buClr>
              <a:buSzPct val="70000"/>
              <a:buFont typeface="Arial"/>
              <a:buAutoNum type="alphaUcPeriod"/>
            </a:pPr>
            <a:r>
              <a:rPr lang="en-US" sz="2800" b="0" i="0" u="none" strike="noStrike" cap="none">
                <a:solidFill>
                  <a:srgbClr val="000000"/>
                </a:solidFill>
                <a:latin typeface="Arial"/>
                <a:ea typeface="Arial"/>
                <a:cs typeface="Arial"/>
                <a:sym typeface="Arial"/>
              </a:rPr>
              <a:t>(place after </a:t>
            </a:r>
            <a:r>
              <a:rPr lang="en-US" sz="2800" b="0" i="1" u="none" strike="noStrike" cap="none">
                <a:solidFill>
                  <a:srgbClr val="000000"/>
                </a:solidFill>
                <a:latin typeface="Arial"/>
                <a:ea typeface="Arial"/>
                <a:cs typeface="Arial"/>
                <a:sym typeface="Arial"/>
              </a:rPr>
              <a:t>society)</a:t>
            </a:r>
          </a:p>
        </p:txBody>
      </p:sp>
    </p:spTree>
  </p:cSld>
  <p:clrMapOvr>
    <a:masterClrMapping/>
  </p:clrMapOvr>
  <p:transition spd="slow">
    <p:cut/>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8"/>
        <p:cNvGrpSpPr/>
        <p:nvPr/>
      </p:nvGrpSpPr>
      <p:grpSpPr>
        <a:xfrm>
          <a:off x="0" y="0"/>
          <a:ext cx="0" cy="0"/>
          <a:chOff x="0" y="0"/>
          <a:chExt cx="0" cy="0"/>
        </a:xfrm>
      </p:grpSpPr>
      <p:sp>
        <p:nvSpPr>
          <p:cNvPr id="519" name="Shape 519"/>
          <p:cNvSpPr txBox="1">
            <a:spLocks noGrp="1"/>
          </p:cNvSpPr>
          <p:nvPr>
            <p:ph type="title" idx="4294967295"/>
          </p:nvPr>
        </p:nvSpPr>
        <p:spPr>
          <a:xfrm>
            <a:off x="685800" y="2130425"/>
            <a:ext cx="7772400" cy="146843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Rhetorical Skills</a:t>
            </a:r>
          </a:p>
        </p:txBody>
      </p:sp>
      <p:sp>
        <p:nvSpPr>
          <p:cNvPr id="520" name="Shape 520"/>
          <p:cNvSpPr txBox="1">
            <a:spLocks noGrp="1"/>
          </p:cNvSpPr>
          <p:nvPr>
            <p:ph type="body" idx="4294967295"/>
          </p:nvPr>
        </p:nvSpPr>
        <p:spPr>
          <a:xfrm>
            <a:off x="1371600" y="3886200"/>
            <a:ext cx="6400799" cy="17526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Style</a:t>
            </a:r>
          </a:p>
        </p:txBody>
      </p:sp>
    </p:spTree>
  </p:cSld>
  <p:clrMapOvr>
    <a:masterClrMapping/>
  </p:clrMapOvr>
  <p:transition spd="slow">
    <p:cu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24"/>
        <p:cNvGrpSpPr/>
        <p:nvPr/>
      </p:nvGrpSpPr>
      <p:grpSpPr>
        <a:xfrm>
          <a:off x="0" y="0"/>
          <a:ext cx="0" cy="0"/>
          <a:chOff x="0" y="0"/>
          <a:chExt cx="0" cy="0"/>
        </a:xfrm>
      </p:grpSpPr>
      <p:sp>
        <p:nvSpPr>
          <p:cNvPr id="525" name="Shape 525"/>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Style</a:t>
            </a:r>
          </a:p>
        </p:txBody>
      </p:sp>
      <p:sp>
        <p:nvSpPr>
          <p:cNvPr id="526" name="Shape 526"/>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Redundancy</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Redundant statements say the same thing twice.</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ALWAYS avoid redundancy on the test.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Wrong: The diner closes at 3 a.m. in the morning.</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Right: The diner closes at 3 a.m.</a:t>
            </a:r>
          </a:p>
        </p:txBody>
      </p:sp>
    </p:spTree>
  </p:cSld>
  <p:clrMapOvr>
    <a:masterClrMapping/>
  </p:clrMapOvr>
  <p:transition spd="slow">
    <p:cut/>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0"/>
        <p:cNvGrpSpPr/>
        <p:nvPr/>
      </p:nvGrpSpPr>
      <p:grpSpPr>
        <a:xfrm>
          <a:off x="0" y="0"/>
          <a:ext cx="0" cy="0"/>
          <a:chOff x="0" y="0"/>
          <a:chExt cx="0" cy="0"/>
        </a:xfrm>
      </p:grpSpPr>
      <p:sp>
        <p:nvSpPr>
          <p:cNvPr id="531" name="Shape 531"/>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Style </a:t>
            </a:r>
          </a:p>
        </p:txBody>
      </p:sp>
      <p:sp>
        <p:nvSpPr>
          <p:cNvPr id="532" name="Shape 532"/>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Appropriate Word Choice: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 content of a passage will generally give you a clue about the appropriate tone.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Tone is one of the most important elements in correctly answering word choice questions.</a:t>
            </a:r>
          </a:p>
        </p:txBody>
      </p:sp>
    </p:spTree>
  </p:cSld>
  <p:clrMapOvr>
    <a:masterClrMapping/>
  </p:clrMapOvr>
  <p:transition spd="slow">
    <p:cut/>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6"/>
        <p:cNvGrpSpPr/>
        <p:nvPr/>
      </p:nvGrpSpPr>
      <p:grpSpPr>
        <a:xfrm>
          <a:off x="0" y="0"/>
          <a:ext cx="0" cy="0"/>
          <a:chOff x="0" y="0"/>
          <a:chExt cx="0" cy="0"/>
        </a:xfrm>
      </p:grpSpPr>
      <p:sp>
        <p:nvSpPr>
          <p:cNvPr id="537" name="Shape 537"/>
          <p:cNvSpPr txBox="1">
            <a:spLocks noGrp="1"/>
          </p:cNvSpPr>
          <p:nvPr>
            <p:ph type="title" idx="4294967295"/>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Style</a:t>
            </a:r>
          </a:p>
        </p:txBody>
      </p:sp>
      <p:sp>
        <p:nvSpPr>
          <p:cNvPr id="538" name="Shape 538"/>
          <p:cNvSpPr txBox="1">
            <a:spLocks noGrp="1"/>
          </p:cNvSpPr>
          <p:nvPr>
            <p:ph type="body" idx="4294967295"/>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2800" b="0" i="0" u="none" strike="noStrike" cap="none">
                <a:solidFill>
                  <a:srgbClr val="000000"/>
                </a:solidFill>
                <a:latin typeface="Arial"/>
                <a:ea typeface="Arial"/>
                <a:cs typeface="Arial"/>
                <a:sym typeface="Arial"/>
              </a:rPr>
              <a:t>Word Choice Example:</a:t>
            </a:r>
          </a:p>
          <a:p>
            <a:pPr marL="228600" marR="0" lvl="1" indent="0" algn="l" rtl="0">
              <a:lnSpc>
                <a:spcPct val="90000"/>
              </a:lnSpc>
              <a:spcBef>
                <a:spcPts val="500"/>
              </a:spcBef>
              <a:spcAft>
                <a:spcPts val="0"/>
              </a:spcAft>
              <a:buClr>
                <a:srgbClr val="C36C03"/>
              </a:buClr>
              <a:buSzPct val="70000"/>
              <a:buFont typeface="Noto Symbol"/>
              <a:buChar char="●"/>
            </a:pPr>
            <a:r>
              <a:rPr lang="en-US" sz="2400" b="0" i="0" u="none" strike="noStrike" cap="none">
                <a:solidFill>
                  <a:srgbClr val="000000"/>
                </a:solidFill>
                <a:latin typeface="Arial"/>
                <a:ea typeface="Arial"/>
                <a:cs typeface="Arial"/>
                <a:sym typeface="Arial"/>
              </a:rPr>
              <a:t>During the Great War, the British Public believed that Lloyd George </a:t>
            </a:r>
            <a:r>
              <a:rPr lang="en-US" sz="2400" b="0" i="0" u="sng" strike="noStrike" cap="none">
                <a:solidFill>
                  <a:srgbClr val="000000"/>
                </a:solidFill>
                <a:latin typeface="Arial"/>
                <a:ea typeface="Arial"/>
                <a:cs typeface="Arial"/>
                <a:sym typeface="Arial"/>
              </a:rPr>
              <a:t>rocks!</a:t>
            </a:r>
            <a:r>
              <a:rPr lang="en-US" sz="2400" b="0" i="0" u="none" strike="noStrike" cap="none">
                <a:solidFill>
                  <a:srgbClr val="000000"/>
                </a:solidFill>
                <a:latin typeface="Arial"/>
                <a:ea typeface="Arial"/>
                <a:cs typeface="Arial"/>
                <a:sym typeface="Arial"/>
              </a:rPr>
              <a:t>  He was wisely admired for his ability to unify the government and thus to unify Britain.</a:t>
            </a:r>
          </a:p>
          <a:p>
            <a:pPr marL="228600" marR="0" lvl="1" indent="0" algn="l" rtl="0">
              <a:lnSpc>
                <a:spcPct val="90000"/>
              </a:lnSpc>
              <a:spcBef>
                <a:spcPts val="500"/>
              </a:spcBef>
              <a:spcAft>
                <a:spcPts val="0"/>
              </a:spcAft>
              <a:buClr>
                <a:srgbClr val="C36C03"/>
              </a:buClr>
              <a:buSzPct val="70000"/>
              <a:buFont typeface="Arial"/>
              <a:buAutoNum type="alphaUcPeriod"/>
            </a:pPr>
            <a:r>
              <a:rPr lang="en-US" sz="2400" b="0" i="0" u="none" strike="noStrike" cap="none">
                <a:solidFill>
                  <a:srgbClr val="000000"/>
                </a:solidFill>
                <a:latin typeface="Arial"/>
                <a:ea typeface="Arial"/>
                <a:cs typeface="Arial"/>
                <a:sym typeface="Arial"/>
              </a:rPr>
              <a:t>No Change</a:t>
            </a:r>
          </a:p>
          <a:p>
            <a:pPr marL="228600" marR="0" lvl="1" indent="0" algn="l" rtl="0">
              <a:lnSpc>
                <a:spcPct val="90000"/>
              </a:lnSpc>
              <a:spcBef>
                <a:spcPts val="500"/>
              </a:spcBef>
              <a:spcAft>
                <a:spcPts val="0"/>
              </a:spcAft>
              <a:buClr>
                <a:srgbClr val="C36C03"/>
              </a:buClr>
              <a:buSzPct val="70000"/>
              <a:buFont typeface="Arial"/>
              <a:buAutoNum type="alphaUcPeriod"/>
            </a:pPr>
            <a:r>
              <a:rPr lang="en-US" sz="2400" b="0" i="0" u="none" strike="noStrike" cap="none">
                <a:solidFill>
                  <a:srgbClr val="000000"/>
                </a:solidFill>
                <a:latin typeface="Arial"/>
                <a:ea typeface="Arial"/>
                <a:cs typeface="Arial"/>
                <a:sym typeface="Arial"/>
              </a:rPr>
              <a:t>rocked!</a:t>
            </a:r>
          </a:p>
          <a:p>
            <a:pPr marL="228600" marR="0" lvl="1" indent="0" algn="l" rtl="0">
              <a:lnSpc>
                <a:spcPct val="90000"/>
              </a:lnSpc>
              <a:spcBef>
                <a:spcPts val="500"/>
              </a:spcBef>
              <a:spcAft>
                <a:spcPts val="0"/>
              </a:spcAft>
              <a:buClr>
                <a:srgbClr val="C36C03"/>
              </a:buClr>
              <a:buSzPct val="70000"/>
              <a:buFont typeface="Arial"/>
              <a:buAutoNum type="alphaUcPeriod"/>
            </a:pPr>
            <a:r>
              <a:rPr lang="en-US" sz="2400" b="1" i="0" u="none" strike="noStrike" cap="none">
                <a:solidFill>
                  <a:srgbClr val="000000"/>
                </a:solidFill>
                <a:latin typeface="Arial"/>
                <a:ea typeface="Arial"/>
                <a:cs typeface="Arial"/>
                <a:sym typeface="Arial"/>
              </a:rPr>
              <a:t>was an effective political leader.</a:t>
            </a:r>
          </a:p>
          <a:p>
            <a:pPr marL="228600" marR="0" lvl="1" indent="0" algn="l" rtl="0">
              <a:lnSpc>
                <a:spcPct val="90000"/>
              </a:lnSpc>
              <a:spcBef>
                <a:spcPts val="500"/>
              </a:spcBef>
              <a:spcAft>
                <a:spcPts val="0"/>
              </a:spcAft>
              <a:buClr>
                <a:srgbClr val="C36C03"/>
              </a:buClr>
              <a:buSzPct val="70000"/>
              <a:buFont typeface="Arial"/>
              <a:buAutoNum type="alphaUcPeriod"/>
            </a:pPr>
            <a:r>
              <a:rPr lang="en-US" sz="2400" b="0" i="0" u="none" strike="noStrike" cap="none">
                <a:solidFill>
                  <a:srgbClr val="000000"/>
                </a:solidFill>
                <a:latin typeface="Arial"/>
                <a:ea typeface="Arial"/>
                <a:cs typeface="Arial"/>
                <a:sym typeface="Arial"/>
              </a:rPr>
              <a:t>had the ability to unify the government and thus to unify Britain.</a:t>
            </a:r>
          </a:p>
        </p:txBody>
      </p:sp>
    </p:spTree>
  </p:cSld>
  <p:clrMapOvr>
    <a:masterClrMapping/>
  </p:clrMapOvr>
  <p:transition spd="slow">
    <p:cut/>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42"/>
        <p:cNvGrpSpPr/>
        <p:nvPr/>
      </p:nvGrpSpPr>
      <p:grpSpPr>
        <a:xfrm>
          <a:off x="0" y="0"/>
          <a:ext cx="0" cy="0"/>
          <a:chOff x="0" y="0"/>
          <a:chExt cx="0" cy="0"/>
        </a:xfrm>
      </p:grpSpPr>
      <p:sp>
        <p:nvSpPr>
          <p:cNvPr id="543" name="Shape 543"/>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200" b="0" i="0" u="none" strike="noStrike" cap="none">
                <a:solidFill>
                  <a:srgbClr val="8C0039"/>
                </a:solidFill>
                <a:latin typeface="Arial"/>
                <a:ea typeface="Arial"/>
                <a:cs typeface="Arial"/>
                <a:sym typeface="Arial"/>
              </a:rPr>
              <a:t>Question Types</a:t>
            </a:r>
          </a:p>
        </p:txBody>
      </p:sp>
      <p:sp>
        <p:nvSpPr>
          <p:cNvPr id="544" name="Shape 544"/>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The Question Types—There are three main question types you’ll encounter in </a:t>
            </a:r>
            <a:r>
              <a:rPr lang="en-US" sz="3200" b="0" i="0" u="none" strike="noStrike" cap="none" dirty="0" smtClean="0">
                <a:solidFill>
                  <a:srgbClr val="000000"/>
                </a:solidFill>
                <a:latin typeface="Arial"/>
                <a:ea typeface="Arial"/>
                <a:cs typeface="Arial"/>
                <a:sym typeface="Arial"/>
              </a:rPr>
              <a:t>the </a:t>
            </a:r>
            <a:r>
              <a:rPr lang="en-US" sz="3200" dirty="0" smtClean="0"/>
              <a:t>SAT Writing and Language</a:t>
            </a:r>
            <a:endParaRPr lang="en-US" sz="3200" b="0" i="0" u="none" strike="noStrike" cap="none" dirty="0">
              <a:solidFill>
                <a:srgbClr val="000000"/>
              </a:solidFill>
              <a:latin typeface="Arial"/>
              <a:ea typeface="Arial"/>
              <a:cs typeface="Arial"/>
              <a:sym typeface="Arial"/>
            </a:endParaRP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Economy</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Sense</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dirty="0">
                <a:solidFill>
                  <a:srgbClr val="000000"/>
                </a:solidFill>
                <a:latin typeface="Arial"/>
                <a:ea typeface="Arial"/>
                <a:cs typeface="Arial"/>
                <a:sym typeface="Arial"/>
              </a:rPr>
              <a:t>Technicality</a:t>
            </a:r>
          </a:p>
        </p:txBody>
      </p:sp>
    </p:spTree>
  </p:cSld>
  <p:clrMapOvr>
    <a:masterClrMapping/>
  </p:clrMapOvr>
  <p:transition spd="slow">
    <p:cut/>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48"/>
        <p:cNvGrpSpPr/>
        <p:nvPr/>
      </p:nvGrpSpPr>
      <p:grpSpPr>
        <a:xfrm>
          <a:off x="0" y="0"/>
          <a:ext cx="0" cy="0"/>
          <a:chOff x="0" y="0"/>
          <a:chExt cx="0" cy="0"/>
        </a:xfrm>
      </p:grpSpPr>
      <p:sp>
        <p:nvSpPr>
          <p:cNvPr id="549" name="Shape 549"/>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Economy</a:t>
            </a:r>
          </a:p>
        </p:txBody>
      </p:sp>
      <p:sp>
        <p:nvSpPr>
          <p:cNvPr id="550" name="Shape 550"/>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These questions test your understanding of whether material is strictly essential to the passage, or whether it could be said more simply or economically.</a:t>
            </a:r>
          </a:p>
        </p:txBody>
      </p:sp>
    </p:spTree>
  </p:cSld>
  <p:clrMapOvr>
    <a:masterClrMapping/>
  </p:clrMapOvr>
  <p:transition spd="slow">
    <p:cut/>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54"/>
        <p:cNvGrpSpPr/>
        <p:nvPr/>
      </p:nvGrpSpPr>
      <p:grpSpPr>
        <a:xfrm>
          <a:off x="0" y="0"/>
          <a:ext cx="0" cy="0"/>
          <a:chOff x="0" y="0"/>
          <a:chExt cx="0" cy="0"/>
        </a:xfrm>
      </p:grpSpPr>
      <p:sp>
        <p:nvSpPr>
          <p:cNvPr id="555" name="Shape 555"/>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Sense</a:t>
            </a:r>
          </a:p>
        </p:txBody>
      </p:sp>
      <p:sp>
        <p:nvSpPr>
          <p:cNvPr id="556" name="Shape 556"/>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These questions ask you to identify and correct logical flaws in the passage—statements that just don’t make sense.</a:t>
            </a:r>
          </a:p>
        </p:txBody>
      </p:sp>
    </p:spTree>
  </p:cSld>
  <p:clrMapOvr>
    <a:masterClrMapping/>
  </p:clrMapOvr>
  <p:transition spd="slow">
    <p:cut/>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60"/>
        <p:cNvGrpSpPr/>
        <p:nvPr/>
      </p:nvGrpSpPr>
      <p:grpSpPr>
        <a:xfrm>
          <a:off x="0" y="0"/>
          <a:ext cx="0" cy="0"/>
          <a:chOff x="0" y="0"/>
          <a:chExt cx="0" cy="0"/>
        </a:xfrm>
      </p:grpSpPr>
      <p:sp>
        <p:nvSpPr>
          <p:cNvPr id="561" name="Shape 561"/>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Technicality</a:t>
            </a:r>
          </a:p>
        </p:txBody>
      </p:sp>
      <p:sp>
        <p:nvSpPr>
          <p:cNvPr id="562" name="Shape 562"/>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200" b="0" i="0" u="none" strike="noStrike" cap="none">
                <a:solidFill>
                  <a:srgbClr val="000000"/>
                </a:solidFill>
                <a:latin typeface="Arial"/>
                <a:ea typeface="Arial"/>
                <a:cs typeface="Arial"/>
                <a:sym typeface="Arial"/>
              </a:rPr>
              <a:t>These questions check your knowledge of key punctuation, grammar, and usage issues.</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2800" b="0" i="0" u="none" strike="noStrike" cap="none">
                <a:solidFill>
                  <a:srgbClr val="8C0039"/>
                </a:solidFill>
                <a:latin typeface="Arial"/>
                <a:ea typeface="Arial"/>
                <a:cs typeface="Arial"/>
                <a:sym typeface="Arial"/>
              </a:rPr>
              <a:t>Commas Set Off Clauses and Phrases from a Complete Sentence		</a:t>
            </a:r>
          </a:p>
        </p:txBody>
      </p:sp>
      <p:sp>
        <p:nvSpPr>
          <p:cNvPr id="83" name="Shape 8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Commas set off clauses and phrases from a complete sentence</a:t>
            </a:r>
          </a:p>
          <a:p>
            <a:pPr marL="228600" marR="0" lvl="1" indent="0" algn="l" rtl="0">
              <a:lnSpc>
                <a:spcPct val="100000"/>
              </a:lnSpc>
              <a:spcBef>
                <a:spcPts val="600"/>
              </a:spcBef>
              <a:spcAft>
                <a:spcPts val="0"/>
              </a:spcAft>
              <a:buClr>
                <a:srgbClr val="C36C03"/>
              </a:buClr>
              <a:buSzPct val="70000"/>
              <a:buFont typeface="Noto Symbol"/>
              <a:buChar char="●"/>
            </a:pPr>
            <a:r>
              <a:rPr lang="en-US" sz="2800" b="0" i="1" u="none" strike="noStrike" cap="none">
                <a:solidFill>
                  <a:srgbClr val="000000"/>
                </a:solidFill>
                <a:latin typeface="Arial"/>
                <a:ea typeface="Arial"/>
                <a:cs typeface="Arial"/>
                <a:sym typeface="Arial"/>
              </a:rPr>
              <a:t>After preparing an elaborate meal for herself</a:t>
            </a:r>
            <a:r>
              <a:rPr lang="en-US" sz="2800" b="0" i="0" u="none" strike="noStrike" cap="none">
                <a:solidFill>
                  <a:srgbClr val="000000"/>
                </a:solidFill>
                <a:latin typeface="Arial"/>
                <a:ea typeface="Arial"/>
                <a:cs typeface="Arial"/>
                <a:sym typeface="Arial"/>
              </a:rPr>
              <a:t>, Anne was too tired to eat.</a:t>
            </a:r>
          </a:p>
          <a:p>
            <a:pPr marL="228600" marR="0" lvl="1" indent="0" algn="l" rtl="0">
              <a:lnSpc>
                <a:spcPct val="100000"/>
              </a:lnSpc>
              <a:spcBef>
                <a:spcPts val="600"/>
              </a:spcBef>
              <a:spcAft>
                <a:spcPts val="0"/>
              </a:spcAft>
              <a:buClr>
                <a:srgbClr val="C36C03"/>
              </a:buClr>
              <a:buSzPct val="70000"/>
              <a:buFont typeface="Noto Symbol"/>
              <a:buChar char="●"/>
            </a:pPr>
            <a:r>
              <a:rPr lang="en-US" sz="2800" b="0" i="0" u="none" strike="noStrike" cap="none">
                <a:solidFill>
                  <a:srgbClr val="000000"/>
                </a:solidFill>
                <a:latin typeface="Arial"/>
                <a:ea typeface="Arial"/>
                <a:cs typeface="Arial"/>
                <a:sym typeface="Arial"/>
              </a:rPr>
              <a:t>Anne was too tired to eat </a:t>
            </a:r>
            <a:r>
              <a:rPr lang="en-US" sz="2800" b="0" i="1" u="none" strike="noStrike" cap="none">
                <a:solidFill>
                  <a:srgbClr val="000000"/>
                </a:solidFill>
                <a:latin typeface="Arial"/>
                <a:ea typeface="Arial"/>
                <a:cs typeface="Arial"/>
                <a:sym typeface="Arial"/>
              </a:rPr>
              <a:t>after preparing an elaborate meal for herself.</a:t>
            </a:r>
          </a:p>
        </p:txBody>
      </p:sp>
    </p:spTree>
  </p:cSld>
  <p:clrMapOvr>
    <a:masterClrMapping/>
  </p:clrMapOvr>
  <p:transition spd="slow">
    <p:cut/>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66"/>
        <p:cNvGrpSpPr/>
        <p:nvPr/>
      </p:nvGrpSpPr>
      <p:grpSpPr>
        <a:xfrm>
          <a:off x="0" y="0"/>
          <a:ext cx="0" cy="0"/>
          <a:chOff x="0" y="0"/>
          <a:chExt cx="0" cy="0"/>
        </a:xfrm>
      </p:grpSpPr>
      <p:sp>
        <p:nvSpPr>
          <p:cNvPr id="567" name="Shape 567"/>
          <p:cNvSpPr txBox="1">
            <a:spLocks noGrp="1"/>
          </p:cNvSpPr>
          <p:nvPr>
            <p:ph type="title"/>
          </p:nvPr>
        </p:nvSpPr>
        <p:spPr>
          <a:xfrm>
            <a:off x="0" y="2130425"/>
            <a:ext cx="7772400" cy="146843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1" i="0" u="none" strike="noStrike" cap="none">
                <a:solidFill>
                  <a:srgbClr val="8C0039"/>
                </a:solidFill>
                <a:latin typeface="Arial"/>
                <a:ea typeface="Arial"/>
                <a:cs typeface="Arial"/>
                <a:sym typeface="Arial"/>
              </a:rPr>
              <a:t>Strategies</a:t>
            </a:r>
          </a:p>
        </p:txBody>
      </p:sp>
    </p:spTree>
  </p:cSld>
  <p:clrMapOvr>
    <a:masterClrMapping/>
  </p:clrMapOvr>
  <p:transition spd="slow">
    <p:cut/>
  </p:transition>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71"/>
        <p:cNvGrpSpPr/>
        <p:nvPr/>
      </p:nvGrpSpPr>
      <p:grpSpPr>
        <a:xfrm>
          <a:off x="0" y="0"/>
          <a:ext cx="0" cy="0"/>
          <a:chOff x="0" y="0"/>
          <a:chExt cx="0" cy="0"/>
        </a:xfrm>
      </p:grpSpPr>
      <p:sp>
        <p:nvSpPr>
          <p:cNvPr id="572" name="Shape 57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Suggested Strategies for taking the English Test</a:t>
            </a:r>
          </a:p>
        </p:txBody>
      </p:sp>
      <p:sp>
        <p:nvSpPr>
          <p:cNvPr id="573" name="Shape 57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Practice pacing yourself on the test.</a:t>
            </a:r>
          </a:p>
          <a:p>
            <a:pPr marL="0" marR="0" lvl="0" indent="0" algn="l" rtl="0">
              <a:lnSpc>
                <a:spcPct val="100000"/>
              </a:lnSpc>
              <a:spcBef>
                <a:spcPts val="700"/>
              </a:spcBef>
              <a:spcAft>
                <a:spcPts val="0"/>
              </a:spcAft>
              <a:buClr>
                <a:srgbClr val="E4005C"/>
              </a:buClr>
              <a:buFont typeface="Noto Symbol"/>
              <a:buNone/>
            </a:pPr>
            <a:endParaRPr sz="3200" b="0" i="0" u="none" strike="noStrike" cap="none">
              <a:solidFill>
                <a:srgbClr val="000000"/>
              </a:solidFill>
              <a:latin typeface="Arial"/>
              <a:ea typeface="Arial"/>
              <a:cs typeface="Arial"/>
              <a:sym typeface="Arial"/>
            </a:endParaRP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Taking a practice test will help you feel more comfortable with the pace at which you should work.  You should allow about 30 seconds for each question.</a:t>
            </a:r>
          </a:p>
        </p:txBody>
      </p:sp>
    </p:spTree>
  </p:cSld>
  <p:clrMapOvr>
    <a:masterClrMapping/>
  </p:clrMapOvr>
  <p:transition spd="slow">
    <p:cut/>
  </p:transition>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77"/>
        <p:cNvGrpSpPr/>
        <p:nvPr/>
      </p:nvGrpSpPr>
      <p:grpSpPr>
        <a:xfrm>
          <a:off x="0" y="0"/>
          <a:ext cx="0" cy="0"/>
          <a:chOff x="0" y="0"/>
          <a:chExt cx="0" cy="0"/>
        </a:xfrm>
      </p:grpSpPr>
      <p:sp>
        <p:nvSpPr>
          <p:cNvPr id="578" name="Shape 57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579" name="Shape 57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Answer every question.</a:t>
            </a:r>
          </a:p>
          <a:p>
            <a:pPr marL="0" marR="0" lvl="0" indent="0" algn="l" rtl="0">
              <a:lnSpc>
                <a:spcPct val="9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First do the questions that are easy for you.  Eliminate the answers you’re sure are incorrect.  Guess the answer from the remaining choices.  You won’t be penalized if your guess is wrong (and it might be right).</a:t>
            </a:r>
          </a:p>
        </p:txBody>
      </p:sp>
    </p:spTree>
  </p:cSld>
  <p:clrMapOvr>
    <a:masterClrMapping/>
  </p:clrMapOvr>
  <p:transition spd="slow">
    <p:cut/>
  </p:transition>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83"/>
        <p:cNvGrpSpPr/>
        <p:nvPr/>
      </p:nvGrpSpPr>
      <p:grpSpPr>
        <a:xfrm>
          <a:off x="0" y="0"/>
          <a:ext cx="0" cy="0"/>
          <a:chOff x="0" y="0"/>
          <a:chExt cx="0" cy="0"/>
        </a:xfrm>
      </p:grpSpPr>
      <p:sp>
        <p:nvSpPr>
          <p:cNvPr id="584" name="Shape 584"/>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585" name="Shape 585"/>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Save the hard items for last.</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If you find yourself spending too much time on any one question, circle it in the test booklet and pass it by.  Return to it if you have time later.</a:t>
            </a:r>
          </a:p>
        </p:txBody>
      </p:sp>
    </p:spTree>
  </p:cSld>
  <p:clrMapOvr>
    <a:masterClrMapping/>
  </p:clrMapOvr>
  <p:transition spd="slow">
    <p:cut/>
  </p:transition>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89"/>
        <p:cNvGrpSpPr/>
        <p:nvPr/>
      </p:nvGrpSpPr>
      <p:grpSpPr>
        <a:xfrm>
          <a:off x="0" y="0"/>
          <a:ext cx="0" cy="0"/>
          <a:chOff x="0" y="0"/>
          <a:chExt cx="0" cy="0"/>
        </a:xfrm>
      </p:grpSpPr>
      <p:sp>
        <p:nvSpPr>
          <p:cNvPr id="590" name="Shape 59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591" name="Shape 59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Notice that the directions ask for the BEST answer. That means that you cannot stop at the first correct answer you find.  You must read all the choices and select the one you think is best.</a:t>
            </a:r>
          </a:p>
        </p:txBody>
      </p:sp>
    </p:spTree>
  </p:cSld>
  <p:clrMapOvr>
    <a:masterClrMapping/>
  </p:clrMapOvr>
  <p:transition spd="slow">
    <p:cut/>
  </p:transition>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5"/>
        <p:cNvGrpSpPr/>
        <p:nvPr/>
      </p:nvGrpSpPr>
      <p:grpSpPr>
        <a:xfrm>
          <a:off x="0" y="0"/>
          <a:ext cx="0" cy="0"/>
          <a:chOff x="0" y="0"/>
          <a:chExt cx="0" cy="0"/>
        </a:xfrm>
      </p:grpSpPr>
      <p:sp>
        <p:nvSpPr>
          <p:cNvPr id="596" name="Shape 59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597" name="Shape 59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Read the text before and after the underlined portion before selecting your answer.</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The correct answer will be consistent with the author’s intent for the paragraph and the passage as a whole.</a:t>
            </a:r>
          </a:p>
        </p:txBody>
      </p:sp>
    </p:spTree>
  </p:cSld>
  <p:clrMapOvr>
    <a:masterClrMapping/>
  </p:clrMapOvr>
  <p:transition spd="slow">
    <p:cut/>
  </p:transition>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01"/>
        <p:cNvGrpSpPr/>
        <p:nvPr/>
      </p:nvGrpSpPr>
      <p:grpSpPr>
        <a:xfrm>
          <a:off x="0" y="0"/>
          <a:ext cx="0" cy="0"/>
          <a:chOff x="0" y="0"/>
          <a:chExt cx="0" cy="0"/>
        </a:xfrm>
      </p:grpSpPr>
      <p:sp>
        <p:nvSpPr>
          <p:cNvPr id="602" name="Shape 602"/>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603" name="Shape 603"/>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Determine the best phrasing for the underlined portion on your own…then look for it among the answer choices.</a:t>
            </a:r>
          </a:p>
          <a:p>
            <a:pPr marL="0" marR="0" lvl="0" indent="0" algn="l" rtl="0">
              <a:lnSpc>
                <a:spcPct val="9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Re-read the sentence you are correcting, substituting your answer for the underlined portion to make sure it is the best answer.</a:t>
            </a:r>
          </a:p>
        </p:txBody>
      </p:sp>
    </p:spTree>
  </p:cSld>
  <p:clrMapOvr>
    <a:masterClrMapping/>
  </p:clrMapOvr>
  <p:transition spd="slow">
    <p:cut/>
  </p:transition>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07"/>
        <p:cNvGrpSpPr/>
        <p:nvPr/>
      </p:nvGrpSpPr>
      <p:grpSpPr>
        <a:xfrm>
          <a:off x="0" y="0"/>
          <a:ext cx="0" cy="0"/>
          <a:chOff x="0" y="0"/>
          <a:chExt cx="0" cy="0"/>
        </a:xfrm>
      </p:grpSpPr>
      <p:sp>
        <p:nvSpPr>
          <p:cNvPr id="608" name="Shape 608"/>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609" name="Shape 609"/>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Circle the letter for the answer choice in your test booklet.  Going back and forth from the test booklet to the answer sheet can be difficult, takes time, and may result in a mis-marked  answer sheet.  When you have circled the answers for each two page spread, transfer the answers to the answer sheet.</a:t>
            </a:r>
          </a:p>
        </p:txBody>
      </p:sp>
    </p:spTree>
  </p:cSld>
  <p:clrMapOvr>
    <a:masterClrMapping/>
  </p:clrMapOvr>
  <p:transition spd="slow">
    <p:cut/>
  </p:transition>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19"/>
        <p:cNvGrpSpPr/>
        <p:nvPr/>
      </p:nvGrpSpPr>
      <p:grpSpPr>
        <a:xfrm>
          <a:off x="0" y="0"/>
          <a:ext cx="0" cy="0"/>
          <a:chOff x="0" y="0"/>
          <a:chExt cx="0" cy="0"/>
        </a:xfrm>
      </p:grpSpPr>
      <p:sp>
        <p:nvSpPr>
          <p:cNvPr id="620" name="Shape 620"/>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621" name="Shape 621"/>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9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Keep it short.  Almost a third of all the English items test your awareness of redundancy, verbosity, relevance, and similar issues.  For these “economy” questions, the shortest answer is frequently correct.</a:t>
            </a:r>
          </a:p>
          <a:p>
            <a:pPr marL="0" marR="0" lvl="0" indent="0" algn="l" rtl="0">
              <a:lnSpc>
                <a:spcPct val="9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Avoid wordiness—think short and clear.</a:t>
            </a:r>
          </a:p>
        </p:txBody>
      </p:sp>
    </p:spTree>
  </p:cSld>
  <p:clrMapOvr>
    <a:masterClrMapping/>
  </p:clrMapOvr>
  <p:transition spd="slow">
    <p:cut/>
  </p:transition>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25"/>
        <p:cNvGrpSpPr/>
        <p:nvPr/>
      </p:nvGrpSpPr>
      <p:grpSpPr>
        <a:xfrm>
          <a:off x="0" y="0"/>
          <a:ext cx="0" cy="0"/>
          <a:chOff x="0" y="0"/>
          <a:chExt cx="0" cy="0"/>
        </a:xfrm>
      </p:grpSpPr>
      <p:sp>
        <p:nvSpPr>
          <p:cNvPr id="626" name="Shape 626"/>
          <p:cNvSpPr txBox="1">
            <a:spLocks noGrp="1"/>
          </p:cNvSpPr>
          <p:nvPr>
            <p:ph type="title"/>
          </p:nvPr>
        </p:nvSpPr>
        <p:spPr>
          <a:xfrm>
            <a:off x="2438400" y="228600"/>
            <a:ext cx="6400799" cy="1219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8C0039"/>
              </a:buClr>
              <a:buSzPct val="25000"/>
              <a:buFont typeface="Arial"/>
              <a:buNone/>
            </a:pPr>
            <a:r>
              <a:rPr lang="en-US" sz="3600" b="0" i="0" u="none" strike="noStrike" cap="none">
                <a:solidFill>
                  <a:srgbClr val="8C0039"/>
                </a:solidFill>
                <a:latin typeface="Arial"/>
                <a:ea typeface="Arial"/>
                <a:cs typeface="Arial"/>
                <a:sym typeface="Arial"/>
              </a:rPr>
              <a:t>Strategies continued…</a:t>
            </a:r>
          </a:p>
        </p:txBody>
      </p:sp>
      <p:sp>
        <p:nvSpPr>
          <p:cNvPr id="627" name="Shape 627"/>
          <p:cNvSpPr txBox="1">
            <a:spLocks noGrp="1"/>
          </p:cNvSpPr>
          <p:nvPr>
            <p:ph type="body" idx="1"/>
          </p:nvPr>
        </p:nvSpPr>
        <p:spPr>
          <a:xfrm>
            <a:off x="2438400" y="1600200"/>
            <a:ext cx="6400799" cy="4495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Sentences must have fluency or flow—say it to yourself in your head to hear how it sounds.</a:t>
            </a:r>
          </a:p>
          <a:p>
            <a:pPr marL="0" marR="0" lvl="0" indent="0" algn="l" rtl="0">
              <a:lnSpc>
                <a:spcPct val="100000"/>
              </a:lnSpc>
              <a:spcBef>
                <a:spcPts val="700"/>
              </a:spcBef>
              <a:spcAft>
                <a:spcPts val="0"/>
              </a:spcAft>
              <a:buClr>
                <a:srgbClr val="E4005C"/>
              </a:buClr>
              <a:buSzPct val="70000"/>
              <a:buFont typeface="Noto Symbol"/>
              <a:buChar char="●"/>
            </a:pPr>
            <a:r>
              <a:rPr lang="en-US" sz="3200" b="0" i="0" u="none" strike="noStrike" cap="none">
                <a:solidFill>
                  <a:srgbClr val="000000"/>
                </a:solidFill>
                <a:latin typeface="Arial"/>
                <a:ea typeface="Arial"/>
                <a:cs typeface="Arial"/>
                <a:sym typeface="Arial"/>
              </a:rPr>
              <a:t>When in doubt, look for the two shortest options, and pick the one that sounds the best.</a:t>
            </a:r>
          </a:p>
        </p:txBody>
      </p:sp>
    </p:spTree>
  </p:cSld>
  <p:clrMapOvr>
    <a:masterClrMapping/>
  </p:clrMapOvr>
  <p:transition spd="slow">
    <p:cut/>
  </p:transition>
</p:sld>
</file>

<file path=ppt/theme/theme1.xml><?xml version="1.0" encoding="utf-8"?>
<a:theme xmlns:a="http://schemas.openxmlformats.org/drawingml/2006/main" name="Custom Theme">
  <a:themeElements>
    <a:clrScheme name="null 1">
      <a:dk1>
        <a:srgbClr val="000000"/>
      </a:dk1>
      <a:lt1>
        <a:srgbClr val="FFFFFF"/>
      </a:lt1>
      <a:dk2>
        <a:srgbClr val="A7A7A7"/>
      </a:dk2>
      <a:lt2>
        <a:srgbClr val="535353"/>
      </a:lt2>
      <a:accent1>
        <a:srgbClr val="C58BF9"/>
      </a:accent1>
      <a:accent2>
        <a:srgbClr val="9966FF"/>
      </a:accent2>
      <a:accent3>
        <a:srgbClr val="FFFFFF"/>
      </a:accent3>
      <a:accent4>
        <a:srgbClr val="C58BF9"/>
      </a:accent4>
      <a:accent5>
        <a:srgbClr val="9966FF"/>
      </a:accent5>
      <a:accent6>
        <a:srgbClr val="FFFFF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null 1">
      <a:dk1>
        <a:srgbClr val="000000"/>
      </a:dk1>
      <a:lt1>
        <a:srgbClr val="FFFFFF"/>
      </a:lt1>
      <a:dk2>
        <a:srgbClr val="A7A7A7"/>
      </a:dk2>
      <a:lt2>
        <a:srgbClr val="535353"/>
      </a:lt2>
      <a:accent1>
        <a:srgbClr val="C58BF9"/>
      </a:accent1>
      <a:accent2>
        <a:srgbClr val="9966FF"/>
      </a:accent2>
      <a:accent3>
        <a:srgbClr val="FFFFFF"/>
      </a:accent3>
      <a:accent4>
        <a:srgbClr val="C58BF9"/>
      </a:accent4>
      <a:accent5>
        <a:srgbClr val="9966FF"/>
      </a:accent5>
      <a:accent6>
        <a:srgbClr val="FFFFF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null 1">
      <a:dk1>
        <a:srgbClr val="000000"/>
      </a:dk1>
      <a:lt1>
        <a:srgbClr val="FFFFFF"/>
      </a:lt1>
      <a:dk2>
        <a:srgbClr val="A7A7A7"/>
      </a:dk2>
      <a:lt2>
        <a:srgbClr val="535353"/>
      </a:lt2>
      <a:accent1>
        <a:srgbClr val="C58BF9"/>
      </a:accent1>
      <a:accent2>
        <a:srgbClr val="9966FF"/>
      </a:accent2>
      <a:accent3>
        <a:srgbClr val="FFFFFF"/>
      </a:accent3>
      <a:accent4>
        <a:srgbClr val="C58BF9"/>
      </a:accent4>
      <a:accent5>
        <a:srgbClr val="9966FF"/>
      </a:accent5>
      <a:accent6>
        <a:srgbClr val="FFFFF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null 1">
      <a:dk1>
        <a:srgbClr val="000000"/>
      </a:dk1>
      <a:lt1>
        <a:srgbClr val="FFFFFF"/>
      </a:lt1>
      <a:dk2>
        <a:srgbClr val="A7A7A7"/>
      </a:dk2>
      <a:lt2>
        <a:srgbClr val="535353"/>
      </a:lt2>
      <a:accent1>
        <a:srgbClr val="C58BF9"/>
      </a:accent1>
      <a:accent2>
        <a:srgbClr val="9966FF"/>
      </a:accent2>
      <a:accent3>
        <a:srgbClr val="FFFFFF"/>
      </a:accent3>
      <a:accent4>
        <a:srgbClr val="C58BF9"/>
      </a:accent4>
      <a:accent5>
        <a:srgbClr val="9966FF"/>
      </a:accent5>
      <a:accent6>
        <a:srgbClr val="FFFFFF"/>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4378</Words>
  <Application>Microsoft Office PowerPoint</Application>
  <PresentationFormat>On-screen Show (4:3)</PresentationFormat>
  <Paragraphs>457</Paragraphs>
  <Slides>102</Slides>
  <Notes>102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102</vt:i4>
      </vt:variant>
    </vt:vector>
  </HeadingPairs>
  <TitlesOfParts>
    <vt:vector size="109" baseType="lpstr">
      <vt:lpstr>Arial</vt:lpstr>
      <vt:lpstr>Helvetica Neue</vt:lpstr>
      <vt:lpstr>Noto Symbol</vt:lpstr>
      <vt:lpstr>Custom Theme</vt:lpstr>
      <vt:lpstr>Custom Theme</vt:lpstr>
      <vt:lpstr>Custom Theme</vt:lpstr>
      <vt:lpstr>Custom Theme</vt:lpstr>
      <vt:lpstr>SAT   Writing and Language  </vt:lpstr>
      <vt:lpstr>SAT Writing and Language </vt:lpstr>
      <vt:lpstr>PowerPoint Presentation</vt:lpstr>
      <vt:lpstr>Usage and Mechanics</vt:lpstr>
      <vt:lpstr>Usage &amp; Mechanics - Punctuation</vt:lpstr>
      <vt:lpstr>Punctuation - Commas</vt:lpstr>
      <vt:lpstr>Commas In a Series</vt:lpstr>
      <vt:lpstr>Commas Separate Adjectives</vt:lpstr>
      <vt:lpstr>Commas Set Off Clauses and Phrases from a Complete Sentence  </vt:lpstr>
      <vt:lpstr>Commas Set Off Nonessential Elements</vt:lpstr>
      <vt:lpstr>Commas: Essential Elements</vt:lpstr>
      <vt:lpstr>Commas: Appositives</vt:lpstr>
      <vt:lpstr>Apostrophes</vt:lpstr>
      <vt:lpstr>Apostrophes: Possessive and Singular Nouns</vt:lpstr>
      <vt:lpstr>Apostrophes: Possessive and Plural Nouns</vt:lpstr>
      <vt:lpstr>Apostrophes: Plural Nouns </vt:lpstr>
      <vt:lpstr>Apostrophes: Possessive and Multiple Nouns</vt:lpstr>
      <vt:lpstr>Apostrophes: Explanation </vt:lpstr>
      <vt:lpstr>Apostrophes: Wrong Word</vt:lpstr>
      <vt:lpstr>Semicolons</vt:lpstr>
      <vt:lpstr>Semicolon: Independent Clauses</vt:lpstr>
      <vt:lpstr>Semicolon: Explanation</vt:lpstr>
      <vt:lpstr>Semicolons: Independent Clauses with a Transition </vt:lpstr>
      <vt:lpstr>Semicolons: A Series</vt:lpstr>
      <vt:lpstr>Colons</vt:lpstr>
      <vt:lpstr>Colons: Examples</vt:lpstr>
      <vt:lpstr>Colons: Problems</vt:lpstr>
      <vt:lpstr>Colons: Problems</vt:lpstr>
      <vt:lpstr>Other SAT Punctuation</vt:lpstr>
      <vt:lpstr>Parenthesis</vt:lpstr>
      <vt:lpstr>Parenthesis</vt:lpstr>
      <vt:lpstr>Dashes</vt:lpstr>
      <vt:lpstr>Periods, Question Marks, and Exclamation Points</vt:lpstr>
      <vt:lpstr>PowerPoint Presentation</vt:lpstr>
      <vt:lpstr>Usage and Mechanics</vt:lpstr>
      <vt:lpstr>Basic Grammar and Usage</vt:lpstr>
      <vt:lpstr>Subject-Verb Agreement</vt:lpstr>
      <vt:lpstr>Subject-Verb Agreement </vt:lpstr>
      <vt:lpstr>Subject-Verb Agreement: Examples</vt:lpstr>
      <vt:lpstr>Subject-Verb Agreement: Explanation</vt:lpstr>
      <vt:lpstr>Subject-Verb Agreement:  Collective Nouns</vt:lpstr>
      <vt:lpstr>Subject-Verb Agreement: Collective Nouns</vt:lpstr>
      <vt:lpstr>Subject-Verb Agreement: Collective Nouns</vt:lpstr>
      <vt:lpstr>Subject-Verb Agreement: Indefinite Pronouns</vt:lpstr>
      <vt:lpstr>Subject-Verb Agreement: Indefinite Pronouns</vt:lpstr>
      <vt:lpstr>Subject-Verb Agreement: Indefinite Pronouns</vt:lpstr>
      <vt:lpstr>Subject-Verb Agreement: Compound Subjects</vt:lpstr>
      <vt:lpstr>Subject-Verb Agreement: Compound Subjects</vt:lpstr>
      <vt:lpstr>Subject-Verb Agreement: Compound Subjects</vt:lpstr>
      <vt:lpstr>Subject-Verb Agreement: Compound Subjects</vt:lpstr>
      <vt:lpstr>Pronoun-Antecedent Agreement</vt:lpstr>
      <vt:lpstr>Pronoun-Antecedent Agreement</vt:lpstr>
      <vt:lpstr>Pronoun-Antecedent Agreement</vt:lpstr>
      <vt:lpstr>Pronoun Cases</vt:lpstr>
      <vt:lpstr>Verb Tenses</vt:lpstr>
      <vt:lpstr>Adverbs and Adjectives</vt:lpstr>
      <vt:lpstr>Adverbs and Adjectives</vt:lpstr>
      <vt:lpstr>Adverbs and Adjectives</vt:lpstr>
      <vt:lpstr>Comparative and Superlative Modifiers</vt:lpstr>
      <vt:lpstr>Comparative and Superlative Modifiers</vt:lpstr>
      <vt:lpstr>Usage and Mechanics</vt:lpstr>
      <vt:lpstr>Connecting and Transitional Words</vt:lpstr>
      <vt:lpstr>Transitional Adverbs</vt:lpstr>
      <vt:lpstr>Sentence Fragments</vt:lpstr>
      <vt:lpstr>Sentence Fragments</vt:lpstr>
      <vt:lpstr>Sentence Fragments</vt:lpstr>
      <vt:lpstr>Comma Splices</vt:lpstr>
      <vt:lpstr>Run-on Sentences</vt:lpstr>
      <vt:lpstr>Run-on Sentences</vt:lpstr>
      <vt:lpstr>Misplaced Modifiers</vt:lpstr>
      <vt:lpstr>Misplaced Modifiers</vt:lpstr>
      <vt:lpstr>Misplaced Modifiers</vt:lpstr>
      <vt:lpstr>Misplaced Modifiers</vt:lpstr>
      <vt:lpstr>Parallelism</vt:lpstr>
      <vt:lpstr>Parallelism</vt:lpstr>
      <vt:lpstr>Parallelism</vt:lpstr>
      <vt:lpstr>Rhetorical Skills</vt:lpstr>
      <vt:lpstr>Writing Strategy</vt:lpstr>
      <vt:lpstr>Rhetorical Skills</vt:lpstr>
      <vt:lpstr>Organization</vt:lpstr>
      <vt:lpstr>Organization</vt:lpstr>
      <vt:lpstr>Rhetorical Skills</vt:lpstr>
      <vt:lpstr>Style</vt:lpstr>
      <vt:lpstr>Style </vt:lpstr>
      <vt:lpstr>Style</vt:lpstr>
      <vt:lpstr>Question Types</vt:lpstr>
      <vt:lpstr>Economy</vt:lpstr>
      <vt:lpstr>Sense</vt:lpstr>
      <vt:lpstr>Technicality</vt:lpstr>
      <vt:lpstr>Strategies</vt:lpstr>
      <vt:lpstr>Suggested Strategies for taking the English Test</vt:lpstr>
      <vt:lpstr>Strategies continued…</vt:lpstr>
      <vt:lpstr>Strategies continued…</vt:lpstr>
      <vt:lpstr>Strategies continued…</vt:lpstr>
      <vt:lpstr>Strategies continued…</vt:lpstr>
      <vt:lpstr>Strategies continued…</vt:lpstr>
      <vt:lpstr>Strategies continued…</vt:lpstr>
      <vt:lpstr>Strategies continued…</vt:lpstr>
      <vt:lpstr>Strategies continued…</vt:lpstr>
      <vt:lpstr>Strategies continued…</vt:lpstr>
      <vt:lpstr>Quick Summary</vt:lpstr>
      <vt:lpstr>Do you think you’re ready???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   Writing and Language</dc:title>
  <dc:creator>Alaouie, Rana S</dc:creator>
  <cp:lastModifiedBy>Windows User</cp:lastModifiedBy>
  <cp:revision>10</cp:revision>
  <dcterms:modified xsi:type="dcterms:W3CDTF">2018-01-18T12:38:21Z</dcterms:modified>
</cp:coreProperties>
</file>