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81" r:id="rId5"/>
    <p:sldId id="258" r:id="rId6"/>
    <p:sldId id="270" r:id="rId7"/>
    <p:sldId id="282" r:id="rId8"/>
    <p:sldId id="259" r:id="rId9"/>
    <p:sldId id="271" r:id="rId10"/>
    <p:sldId id="283" r:id="rId11"/>
    <p:sldId id="260" r:id="rId12"/>
    <p:sldId id="272" r:id="rId13"/>
    <p:sldId id="284" r:id="rId14"/>
    <p:sldId id="261" r:id="rId15"/>
    <p:sldId id="273" r:id="rId16"/>
    <p:sldId id="285" r:id="rId17"/>
    <p:sldId id="262" r:id="rId18"/>
    <p:sldId id="274" r:id="rId19"/>
    <p:sldId id="286" r:id="rId20"/>
    <p:sldId id="263" r:id="rId21"/>
    <p:sldId id="275" r:id="rId22"/>
    <p:sldId id="287" r:id="rId23"/>
    <p:sldId id="264" r:id="rId24"/>
    <p:sldId id="276" r:id="rId25"/>
    <p:sldId id="288" r:id="rId26"/>
    <p:sldId id="265" r:id="rId27"/>
    <p:sldId id="277" r:id="rId28"/>
    <p:sldId id="289" r:id="rId29"/>
    <p:sldId id="266" r:id="rId30"/>
    <p:sldId id="278" r:id="rId31"/>
    <p:sldId id="290" r:id="rId32"/>
    <p:sldId id="267" r:id="rId33"/>
    <p:sldId id="279" r:id="rId34"/>
    <p:sldId id="291" r:id="rId35"/>
    <p:sldId id="268" r:id="rId36"/>
    <p:sldId id="280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7" r:id="rId52"/>
    <p:sldId id="306" r:id="rId53"/>
    <p:sldId id="308" r:id="rId54"/>
    <p:sldId id="309" r:id="rId55"/>
    <p:sldId id="310" r:id="rId56"/>
    <p:sldId id="311" r:id="rId57"/>
    <p:sldId id="312" r:id="rId58"/>
    <p:sldId id="313" r:id="rId59"/>
    <p:sldId id="317" r:id="rId60"/>
    <p:sldId id="315" r:id="rId61"/>
    <p:sldId id="316" r:id="rId62"/>
    <p:sldId id="320" r:id="rId63"/>
    <p:sldId id="318" r:id="rId64"/>
    <p:sldId id="319" r:id="rId65"/>
    <p:sldId id="314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9" r:id="rId132"/>
    <p:sldId id="387" r:id="rId133"/>
    <p:sldId id="388" r:id="rId134"/>
    <p:sldId id="386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8" r:id="rId153"/>
    <p:sldId id="407" r:id="rId154"/>
    <p:sldId id="409" r:id="rId155"/>
    <p:sldId id="410" r:id="rId156"/>
    <p:sldId id="411" r:id="rId157"/>
    <p:sldId id="412" r:id="rId1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18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slide" Target="slides/slide14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150" Type="http://schemas.openxmlformats.org/officeDocument/2006/relationships/slide" Target="slides/slide149.xml"/><Relationship Id="rId151" Type="http://schemas.openxmlformats.org/officeDocument/2006/relationships/slide" Target="slides/slide150.xml"/><Relationship Id="rId152" Type="http://schemas.openxmlformats.org/officeDocument/2006/relationships/slide" Target="slides/slide15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53" Type="http://schemas.openxmlformats.org/officeDocument/2006/relationships/slide" Target="slides/slide152.xml"/><Relationship Id="rId154" Type="http://schemas.openxmlformats.org/officeDocument/2006/relationships/slide" Target="slides/slide153.xml"/><Relationship Id="rId155" Type="http://schemas.openxmlformats.org/officeDocument/2006/relationships/slide" Target="slides/slide154.xml"/><Relationship Id="rId156" Type="http://schemas.openxmlformats.org/officeDocument/2006/relationships/slide" Target="slides/slide155.xml"/><Relationship Id="rId157" Type="http://schemas.openxmlformats.org/officeDocument/2006/relationships/slide" Target="slides/slide156.xml"/><Relationship Id="rId158" Type="http://schemas.openxmlformats.org/officeDocument/2006/relationships/slide" Target="slides/slide157.xml"/><Relationship Id="rId159" Type="http://schemas.openxmlformats.org/officeDocument/2006/relationships/printerSettings" Target="printerSettings/printerSettings1.bin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160" Type="http://schemas.openxmlformats.org/officeDocument/2006/relationships/presProps" Target="presProps.xml"/><Relationship Id="rId161" Type="http://schemas.openxmlformats.org/officeDocument/2006/relationships/viewProps" Target="viewProps.xml"/><Relationship Id="rId162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63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100" Type="http://schemas.openxmlformats.org/officeDocument/2006/relationships/slide" Target="slides/slide99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7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2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4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9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8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9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3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1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7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8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7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CB4E8-B8D8-457E-89D6-4E60FB0C43AA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5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0034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en-US" u="sng" dirty="0" smtClean="0"/>
              <a:t>The </a:t>
            </a:r>
            <a:r>
              <a:rPr lang="en-US" u="sng" dirty="0"/>
              <a:t>ROUTE System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</a:t>
            </a:r>
            <a:r>
              <a:rPr lang="en-US" dirty="0"/>
              <a:t>ooting </a:t>
            </a:r>
            <a:r>
              <a:rPr lang="en-US" b="1" dirty="0"/>
              <a:t>O</a:t>
            </a:r>
            <a:r>
              <a:rPr lang="en-US" dirty="0"/>
              <a:t>ut </a:t>
            </a:r>
            <a:r>
              <a:rPr lang="en-US" b="1" dirty="0"/>
              <a:t>U</a:t>
            </a:r>
            <a:r>
              <a:rPr lang="en-US" dirty="0"/>
              <a:t>nfamiliar </a:t>
            </a:r>
            <a:r>
              <a:rPr lang="en-US" b="1" dirty="0"/>
              <a:t>T</a:t>
            </a:r>
            <a:r>
              <a:rPr lang="en-US" dirty="0"/>
              <a:t>erms </a:t>
            </a:r>
            <a:r>
              <a:rPr lang="en-US" b="1" dirty="0"/>
              <a:t>E</a:t>
            </a:r>
            <a:r>
              <a:rPr lang="en-US" dirty="0"/>
              <a:t>ffectively 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Common Core Critical Vocabulary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Power Point </a:t>
            </a:r>
            <a:r>
              <a:rPr lang="en-US" dirty="0" smtClean="0"/>
              <a:t>Review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0423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abs=</a:t>
            </a:r>
            <a:r>
              <a:rPr lang="en-US" b="1" dirty="0" smtClean="0">
                <a:solidFill>
                  <a:srgbClr val="7030A0"/>
                </a:solidFill>
              </a:rPr>
              <a:t>away from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abstain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97417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sub</a:t>
            </a:r>
            <a:r>
              <a:rPr lang="en-US" b="1" dirty="0" smtClean="0">
                <a:solidFill>
                  <a:srgbClr val="7030A0"/>
                </a:solidFill>
              </a:rPr>
              <a:t>=under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submit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miss</a:t>
            </a:r>
            <a:r>
              <a:rPr lang="en-US" b="1" dirty="0" smtClean="0">
                <a:solidFill>
                  <a:srgbClr val="7030A0"/>
                </a:solidFill>
              </a:rPr>
              <a:t>=send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dismiss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5284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34     censure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020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sur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371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s</a:t>
            </a:r>
            <a:r>
              <a:rPr lang="en-US" b="1" dirty="0" err="1" smtClean="0">
                <a:solidFill>
                  <a:srgbClr val="FF0000"/>
                </a:solidFill>
              </a:rPr>
              <a:t>ur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=under or beneath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surrender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865631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35     maritime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2340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605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mar</a:t>
            </a:r>
            <a:r>
              <a:rPr lang="en-US" b="1" dirty="0" smtClean="0">
                <a:solidFill>
                  <a:srgbClr val="7030A0"/>
                </a:solidFill>
              </a:rPr>
              <a:t>=sea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700" b="1" dirty="0" smtClean="0"/>
              <a:t>marine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150399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36       anecdote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8848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634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</a:t>
            </a:r>
            <a:r>
              <a:rPr lang="en-US" b="1" dirty="0" smtClean="0">
                <a:solidFill>
                  <a:srgbClr val="7030A0"/>
                </a:solidFill>
              </a:rPr>
              <a:t>=toward or near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another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698559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4    reverence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07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37     venerable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7013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88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v</a:t>
            </a:r>
            <a:r>
              <a:rPr lang="en-US" b="1" dirty="0" err="1" smtClean="0">
                <a:solidFill>
                  <a:srgbClr val="FF0000"/>
                </a:solidFill>
              </a:rPr>
              <a:t>en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=to come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venture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739381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38    surreptitious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018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sur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786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s</a:t>
            </a:r>
            <a:r>
              <a:rPr lang="en-US" b="1" dirty="0" err="1" smtClean="0">
                <a:solidFill>
                  <a:srgbClr val="FF0000"/>
                </a:solidFill>
              </a:rPr>
              <a:t>ur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=secretly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surveillance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80315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39      superficial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7146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super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fic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55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Super </a:t>
            </a:r>
            <a:r>
              <a:rPr lang="en-US" b="1" dirty="0" smtClean="0">
                <a:solidFill>
                  <a:srgbClr val="7030A0"/>
                </a:solidFill>
              </a:rPr>
              <a:t>=above or over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superior</a:t>
            </a:r>
            <a:br>
              <a:rPr lang="en-US" sz="2700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fic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=to do or make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fiction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661393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40      pretentious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513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13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0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tent</a:t>
            </a:r>
            <a:r>
              <a:rPr lang="en-US" b="1" dirty="0" smtClean="0">
                <a:solidFill>
                  <a:srgbClr val="7030A0"/>
                </a:solidFill>
              </a:rPr>
              <a:t>=to hold, keep or have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detention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73872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41       conformist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0470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form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78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orm=</a:t>
            </a:r>
            <a:r>
              <a:rPr lang="en-US" b="1" dirty="0" smtClean="0">
                <a:solidFill>
                  <a:srgbClr val="7030A0"/>
                </a:solidFill>
              </a:rPr>
              <a:t>shape or resemble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formation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971443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42     substantiate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5307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ub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>
                <a:solidFill>
                  <a:srgbClr val="FF0000"/>
                </a:solidFill>
              </a:rPr>
              <a:t>stant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ub </a:t>
            </a:r>
            <a:r>
              <a:rPr lang="en-US" b="1" dirty="0" smtClean="0">
                <a:solidFill>
                  <a:srgbClr val="7030A0"/>
                </a:solidFill>
              </a:rPr>
              <a:t>= below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subway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>
                <a:solidFill>
                  <a:srgbClr val="FF0000"/>
                </a:solidFill>
              </a:rPr>
              <a:t>stant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 stand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distant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337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43     subtle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8268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4900" b="1" dirty="0">
                <a:solidFill>
                  <a:srgbClr val="FF0000"/>
                </a:solidFill>
              </a:rPr>
              <a:t>sub</a:t>
            </a:r>
          </a:p>
        </p:txBody>
      </p:sp>
    </p:spTree>
    <p:extLst>
      <p:ext uri="{BB962C8B-B14F-4D97-AF65-F5344CB8AC3E}">
        <p14:creationId xmlns:p14="http://schemas.microsoft.com/office/powerpoint/2010/main" val="146405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true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verify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407600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4900" b="1" dirty="0" smtClean="0">
                <a:solidFill>
                  <a:srgbClr val="FF0000"/>
                </a:solidFill>
              </a:rPr>
              <a:t>sub</a:t>
            </a:r>
            <a:r>
              <a:rPr lang="en-US" sz="4900" b="1" dirty="0" smtClean="0">
                <a:solidFill>
                  <a:srgbClr val="7030A0"/>
                </a:solidFill>
              </a:rPr>
              <a:t>=under</a:t>
            </a:r>
            <a:br>
              <a:rPr lang="en-US" sz="4900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submissive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3218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44    tenacious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7236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68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ten=</a:t>
            </a:r>
            <a:r>
              <a:rPr lang="en-US" b="1" dirty="0" smtClean="0">
                <a:solidFill>
                  <a:srgbClr val="7030A0"/>
                </a:solidFill>
              </a:rPr>
              <a:t>to have or keep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tenant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 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692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45     transient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122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rans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7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</a:t>
            </a:r>
            <a:r>
              <a:rPr lang="en-US" b="1" dirty="0" smtClean="0">
                <a:solidFill>
                  <a:srgbClr val="7030A0"/>
                </a:solidFill>
              </a:rPr>
              <a:t>=across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transaction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81609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46     condescending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1886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scen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17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consider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scen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 old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scent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373641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5   empathy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6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47     extenuating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310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046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ten</a:t>
            </a:r>
            <a:r>
              <a:rPr lang="en-US" b="1" dirty="0" smtClean="0">
                <a:solidFill>
                  <a:srgbClr val="7030A0"/>
                </a:solidFill>
              </a:rPr>
              <a:t>=to hold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extension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231319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48       reclusive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7441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clus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55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clus</a:t>
            </a:r>
            <a:r>
              <a:rPr lang="en-US" b="1" dirty="0" smtClean="0">
                <a:solidFill>
                  <a:srgbClr val="7030A0"/>
                </a:solidFill>
              </a:rPr>
              <a:t>=to close or shut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exclusive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4169146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49       rancorous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435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0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cor</a:t>
            </a:r>
            <a:r>
              <a:rPr lang="en-US" b="1" dirty="0" smtClean="0">
                <a:solidFill>
                  <a:srgbClr val="7030A0"/>
                </a:solidFill>
              </a:rPr>
              <a:t>=heart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sz="2700" b="1" dirty="0" smtClean="0"/>
              <a:t>coronary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445904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50       scrutinize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220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ath(y)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65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ru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tin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44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cru</a:t>
            </a:r>
            <a:r>
              <a:rPr lang="en-US" b="1" dirty="0" smtClean="0">
                <a:solidFill>
                  <a:srgbClr val="7030A0"/>
                </a:solidFill>
              </a:rPr>
              <a:t>=to rise or grow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accrue</a:t>
            </a:r>
            <a:r>
              <a:rPr lang="en-US" b="1" dirty="0" smtClean="0">
                <a:solidFill>
                  <a:srgbClr val="7030A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tin</a:t>
            </a:r>
            <a:r>
              <a:rPr lang="en-US" b="1" dirty="0" smtClean="0">
                <a:solidFill>
                  <a:srgbClr val="7030A0"/>
                </a:solidFill>
              </a:rPr>
              <a:t>=to hold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procrastinate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388882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51	 suppress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9674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sup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0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</a:t>
            </a:r>
            <a:r>
              <a:rPr lang="en-US" b="1" dirty="0" smtClean="0">
                <a:solidFill>
                  <a:srgbClr val="7030A0"/>
                </a:solidFill>
              </a:rPr>
              <a:t>=under or below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supervisor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4210538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52	 novice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4396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nov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98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nov</a:t>
            </a:r>
            <a:r>
              <a:rPr lang="en-US" b="1" dirty="0" smtClean="0">
                <a:solidFill>
                  <a:srgbClr val="7030A0"/>
                </a:solidFill>
              </a:rPr>
              <a:t>=beginner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novel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628107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ath(y)=</a:t>
            </a:r>
            <a:r>
              <a:rPr lang="en-US" b="1" dirty="0" smtClean="0">
                <a:solidFill>
                  <a:srgbClr val="7030A0"/>
                </a:solidFill>
              </a:rPr>
              <a:t>feeling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sympathy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575565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6   digression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06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gress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422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gress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gather or bring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progress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737170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   Abbreviate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83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7   demagogue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0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dem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51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dem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people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democracy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508073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8  convergence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41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13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con=</a:t>
            </a:r>
            <a:r>
              <a:rPr lang="en-US" b="1" dirty="0" smtClean="0">
                <a:solidFill>
                  <a:srgbClr val="7030A0"/>
                </a:solidFill>
              </a:rPr>
              <a:t>with or together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true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verify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783269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9    collaborate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02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ol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labor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74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col=</a:t>
            </a:r>
            <a:r>
              <a:rPr lang="en-US" b="1" dirty="0" smtClean="0">
                <a:solidFill>
                  <a:srgbClr val="7030A0"/>
                </a:solidFill>
              </a:rPr>
              <a:t>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collect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labor=</a:t>
            </a:r>
            <a:r>
              <a:rPr lang="en-US" b="1" dirty="0" smtClean="0">
                <a:solidFill>
                  <a:srgbClr val="7030A0"/>
                </a:solidFill>
              </a:rPr>
              <a:t>work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laboratory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06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10   circuitous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74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brev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18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circ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92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circ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around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circular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771658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11    adversity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787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39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vers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change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diversity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4149965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12   adulation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87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98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carry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translate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2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13   amicable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0614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ami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71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b</a:t>
            </a:r>
            <a:r>
              <a:rPr lang="en-US" b="1" dirty="0" err="1" smtClean="0">
                <a:solidFill>
                  <a:srgbClr val="FF0000"/>
                </a:solidFill>
              </a:rPr>
              <a:t>rev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7030A0"/>
                </a:solidFill>
              </a:rPr>
              <a:t>short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brevity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24126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ami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love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amiable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933269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14    benevolent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9655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ene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vol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09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bene=</a:t>
            </a:r>
            <a:r>
              <a:rPr lang="en-US" b="1" dirty="0" smtClean="0">
                <a:solidFill>
                  <a:srgbClr val="7030A0"/>
                </a:solidFill>
              </a:rPr>
              <a:t>good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benefit</a:t>
            </a:r>
            <a:br>
              <a:rPr lang="en-US" sz="3100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vol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will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800" b="1" dirty="0" smtClean="0"/>
              <a:t>volunteer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832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15    antagonist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264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2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ant=</a:t>
            </a:r>
            <a:r>
              <a:rPr lang="en-US" b="1" dirty="0" smtClean="0">
                <a:solidFill>
                  <a:srgbClr val="7030A0"/>
                </a:solidFill>
              </a:rPr>
              <a:t>against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defendant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840909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16    anachronistic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591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na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chron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73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ana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back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analogy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chron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time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400" b="1" dirty="0" smtClean="0"/>
              <a:t>chronological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57557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2   vindicate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8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17    fortuitous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6290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49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fort=</a:t>
            </a:r>
            <a:r>
              <a:rPr lang="en-US" b="1" dirty="0" smtClean="0">
                <a:solidFill>
                  <a:srgbClr val="7030A0"/>
                </a:solidFill>
              </a:rPr>
              <a:t>strength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fortify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870082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18   hackneyed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5650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17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ack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admit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acknowledge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549323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19  hedonist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29177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3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don=</a:t>
            </a:r>
            <a:r>
              <a:rPr lang="en-US" b="1" dirty="0" smtClean="0">
                <a:solidFill>
                  <a:srgbClr val="7030A0"/>
                </a:solidFill>
              </a:rPr>
              <a:t>give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sz="2700" b="1" dirty="0" smtClean="0"/>
              <a:t>donate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35557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20   compassion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1056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dic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90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com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pass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2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 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completely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pass=</a:t>
            </a:r>
            <a:r>
              <a:rPr lang="en-US" b="1" dirty="0" smtClean="0">
                <a:solidFill>
                  <a:srgbClr val="7030A0"/>
                </a:solidFill>
              </a:rPr>
              <a:t>feel or suffer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passion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713220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21     discredit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1163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cred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/>
              <a:t>21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9958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en-US" b="1" dirty="0" smtClean="0">
                <a:solidFill>
                  <a:srgbClr val="7030A0"/>
                </a:solidFill>
              </a:rPr>
              <a:t>= not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700" b="1" dirty="0" smtClean="0"/>
              <a:t>dislike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cred</a:t>
            </a:r>
            <a:r>
              <a:rPr lang="en-US" b="1" dirty="0" smtClean="0">
                <a:solidFill>
                  <a:srgbClr val="7030A0"/>
                </a:solidFill>
              </a:rPr>
              <a:t>=believe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incredible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5587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22    clairvoyant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8855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voy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35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29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voy</a:t>
            </a:r>
            <a:r>
              <a:rPr lang="en-US" b="1" dirty="0" smtClean="0">
                <a:solidFill>
                  <a:srgbClr val="7030A0"/>
                </a:solidFill>
              </a:rPr>
              <a:t>= way or path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voyage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402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23    aesthetic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8359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thet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15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dic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say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dictation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874736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</a:rPr>
              <a:t>het</a:t>
            </a:r>
            <a:r>
              <a:rPr lang="en-US" b="1" dirty="0" smtClean="0">
                <a:solidFill>
                  <a:srgbClr val="7030A0"/>
                </a:solidFill>
              </a:rPr>
              <a:t>= place or put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hypothetical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951947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24    inconsequential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5208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sequ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73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400" b="1" dirty="0" smtClean="0"/>
              <a:t>construction</a:t>
            </a:r>
            <a:br>
              <a:rPr lang="en-US" sz="2400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sequ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=order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sequence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5828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25       incompatible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439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om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pat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41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companion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pat</a:t>
            </a:r>
            <a:r>
              <a:rPr lang="en-US" b="1" dirty="0" smtClean="0">
                <a:solidFill>
                  <a:srgbClr val="7030A0"/>
                </a:solidFill>
              </a:rPr>
              <a:t>=feel or suffer 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patient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753683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26    hypothesis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1361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thesis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163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thesis</a:t>
            </a:r>
            <a:r>
              <a:rPr lang="en-US" b="1" dirty="0" smtClean="0">
                <a:solidFill>
                  <a:srgbClr val="7030A0"/>
                </a:solidFill>
              </a:rPr>
              <a:t>= place or put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prosthesis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536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 3    abstinence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2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27     jubilation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1154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i/bio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71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bi</a:t>
            </a:r>
            <a:r>
              <a:rPr lang="en-US" b="1" dirty="0" smtClean="0">
                <a:solidFill>
                  <a:srgbClr val="7030A0"/>
                </a:solidFill>
              </a:rPr>
              <a:t>=life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biology</a:t>
            </a:r>
            <a:br>
              <a:rPr lang="en-US" sz="2700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r>
              <a:rPr lang="en-US" b="1" dirty="0" smtClean="0">
                <a:solidFill>
                  <a:srgbClr val="7030A0"/>
                </a:solidFill>
              </a:rPr>
              <a:t>=to carry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flatter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55785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28     procrastination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8764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tin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09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tin</a:t>
            </a:r>
            <a:r>
              <a:rPr lang="en-US" b="1" dirty="0" smtClean="0">
                <a:solidFill>
                  <a:srgbClr val="7030A0"/>
                </a:solidFill>
              </a:rPr>
              <a:t>=to hold or keep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400" b="1" dirty="0" smtClean="0"/>
              <a:t>continuous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7953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29     reconciliation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7056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con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324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re </a:t>
            </a:r>
            <a:r>
              <a:rPr lang="en-US" b="1" dirty="0" smtClean="0">
                <a:solidFill>
                  <a:srgbClr val="7030A0"/>
                </a:solidFill>
              </a:rPr>
              <a:t>=to go back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200" b="1" dirty="0" smtClean="0"/>
              <a:t>rewind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con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construction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687191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30 </a:t>
            </a:r>
            <a:r>
              <a:rPr lang="en-US" b="1" dirty="0"/>
              <a:t> </a:t>
            </a:r>
            <a:r>
              <a:rPr lang="en-US" b="1" dirty="0" smtClean="0"/>
              <a:t>  spontaneity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1357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abs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52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701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pon</a:t>
            </a:r>
            <a:r>
              <a:rPr lang="en-US" b="1" dirty="0" smtClean="0">
                <a:solidFill>
                  <a:srgbClr val="7030A0"/>
                </a:solidFill>
              </a:rPr>
              <a:t>=to place or put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ponder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069413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31     sagacity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60457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25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sag</a:t>
            </a:r>
            <a:r>
              <a:rPr lang="en-US" b="1" dirty="0" smtClean="0">
                <a:solidFill>
                  <a:srgbClr val="7030A0"/>
                </a:solidFill>
              </a:rPr>
              <a:t>=wise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sage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268940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32    resilient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2739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5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rgbClr val="7030A0"/>
                </a:solidFill>
              </a:rPr>
              <a:t>=to bring back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restore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99966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33    submissive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72318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ub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miss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9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5817</TotalTime>
  <Words>373</Words>
  <Application>Microsoft Macintosh PowerPoint</Application>
  <PresentationFormat>On-screen Show (4:3)</PresentationFormat>
  <Paragraphs>158</Paragraphs>
  <Slides>157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157</vt:i4>
      </vt:variant>
    </vt:vector>
  </HeadingPairs>
  <TitlesOfParts>
    <vt:vector size="158" baseType="lpstr">
      <vt:lpstr>Office Theme</vt:lpstr>
      <vt:lpstr>    The ROUTE System Rooting Out Unfamiliar Terms Effectively      Common Core Critical Vocabulary</vt:lpstr>
      <vt:lpstr>1   Abbreviate  </vt:lpstr>
      <vt:lpstr>brev</vt:lpstr>
      <vt:lpstr>brev = short brevity</vt:lpstr>
      <vt:lpstr>2   vindicate</vt:lpstr>
      <vt:lpstr>dic</vt:lpstr>
      <vt:lpstr>dic=to say dictation</vt:lpstr>
      <vt:lpstr> 3    abstinence</vt:lpstr>
      <vt:lpstr>abs</vt:lpstr>
      <vt:lpstr>abs=away from abstain</vt:lpstr>
      <vt:lpstr>4    reverence</vt:lpstr>
      <vt:lpstr>ver</vt:lpstr>
      <vt:lpstr>ver=true verify</vt:lpstr>
      <vt:lpstr>5   empathy</vt:lpstr>
      <vt:lpstr>path(y)</vt:lpstr>
      <vt:lpstr>path(y)=feeling sympathy</vt:lpstr>
      <vt:lpstr>6   digression</vt:lpstr>
      <vt:lpstr>gress</vt:lpstr>
      <vt:lpstr>gress=to gather or bring together progress</vt:lpstr>
      <vt:lpstr>7   demagogue</vt:lpstr>
      <vt:lpstr>dem  </vt:lpstr>
      <vt:lpstr>dem=people democracy  </vt:lpstr>
      <vt:lpstr>8  convergence</vt:lpstr>
      <vt:lpstr>con  ver</vt:lpstr>
      <vt:lpstr>con=with or together ver=true verify</vt:lpstr>
      <vt:lpstr>9    collaborate</vt:lpstr>
      <vt:lpstr>col  labor</vt:lpstr>
      <vt:lpstr>col=with or together collect  labor=work laboratory </vt:lpstr>
      <vt:lpstr>10   circuitous</vt:lpstr>
      <vt:lpstr>circ</vt:lpstr>
      <vt:lpstr>circ=around circular</vt:lpstr>
      <vt:lpstr>11    adversity</vt:lpstr>
      <vt:lpstr>vers</vt:lpstr>
      <vt:lpstr>vers=change diversity</vt:lpstr>
      <vt:lpstr>12   adulation</vt:lpstr>
      <vt:lpstr>lat</vt:lpstr>
      <vt:lpstr>lat=to carry translate </vt:lpstr>
      <vt:lpstr>13   amicable</vt:lpstr>
      <vt:lpstr>ami</vt:lpstr>
      <vt:lpstr>ami=love amiable</vt:lpstr>
      <vt:lpstr>14    benevolent</vt:lpstr>
      <vt:lpstr>bene  vol</vt:lpstr>
      <vt:lpstr>bene=good benefit  vol=will volunteer  </vt:lpstr>
      <vt:lpstr>15    antagonist</vt:lpstr>
      <vt:lpstr>ant</vt:lpstr>
      <vt:lpstr>ant=against defendant</vt:lpstr>
      <vt:lpstr>16    anachronistic</vt:lpstr>
      <vt:lpstr>ana chron</vt:lpstr>
      <vt:lpstr>ana=back analogy chron=time chronological</vt:lpstr>
      <vt:lpstr>17    fortuitous</vt:lpstr>
      <vt:lpstr>fort</vt:lpstr>
      <vt:lpstr>fort=strength fortify</vt:lpstr>
      <vt:lpstr>18   hackneyed</vt:lpstr>
      <vt:lpstr>ack</vt:lpstr>
      <vt:lpstr>ack=to admit acknowledge</vt:lpstr>
      <vt:lpstr>19  hedonist</vt:lpstr>
      <vt:lpstr>don</vt:lpstr>
      <vt:lpstr>don=give donate</vt:lpstr>
      <vt:lpstr>20   compassion</vt:lpstr>
      <vt:lpstr> com pass</vt:lpstr>
      <vt:lpstr>com =with or together completely  pass=feel or suffer passion</vt:lpstr>
      <vt:lpstr>21     discredit</vt:lpstr>
      <vt:lpstr>dis  cred  21</vt:lpstr>
      <vt:lpstr>dis= not dislike cred=believe incredible</vt:lpstr>
      <vt:lpstr>22    clairvoyant</vt:lpstr>
      <vt:lpstr>voy</vt:lpstr>
      <vt:lpstr>voy= way or path voyage  </vt:lpstr>
      <vt:lpstr>23    aesthetic</vt:lpstr>
      <vt:lpstr>thet</vt:lpstr>
      <vt:lpstr>thet= place or put hypothetical</vt:lpstr>
      <vt:lpstr>24    inconsequential</vt:lpstr>
      <vt:lpstr>con sequ</vt:lpstr>
      <vt:lpstr>con =with or together construction  sequ =order sequence</vt:lpstr>
      <vt:lpstr>25       incompatible</vt:lpstr>
      <vt:lpstr>com  pat</vt:lpstr>
      <vt:lpstr>com=with or together companion  pat=feel or suffer  patient</vt:lpstr>
      <vt:lpstr>26    hypothesis</vt:lpstr>
      <vt:lpstr>thesis</vt:lpstr>
      <vt:lpstr>thesis= place or put prosthesis </vt:lpstr>
      <vt:lpstr>27     jubilation</vt:lpstr>
      <vt:lpstr>bi/bio lat</vt:lpstr>
      <vt:lpstr>bi=life biology  lat=to carry flatter</vt:lpstr>
      <vt:lpstr>28     procrastination</vt:lpstr>
      <vt:lpstr>tin</vt:lpstr>
      <vt:lpstr>tin=to hold or keep continuous</vt:lpstr>
      <vt:lpstr>29     reconciliation</vt:lpstr>
      <vt:lpstr> con</vt:lpstr>
      <vt:lpstr> re =to go back rewind con=with or together construction</vt:lpstr>
      <vt:lpstr>30    spontaneity</vt:lpstr>
      <vt:lpstr>pon</vt:lpstr>
      <vt:lpstr>pon=to place or put ponder</vt:lpstr>
      <vt:lpstr>31     sagacity</vt:lpstr>
      <vt:lpstr>sag</vt:lpstr>
      <vt:lpstr>sag=wise sage</vt:lpstr>
      <vt:lpstr>32    resilient</vt:lpstr>
      <vt:lpstr>res</vt:lpstr>
      <vt:lpstr>res=to bring back restore</vt:lpstr>
      <vt:lpstr>33    submissive</vt:lpstr>
      <vt:lpstr>sub  miss</vt:lpstr>
      <vt:lpstr>sub=under submit  miss=send dismiss</vt:lpstr>
      <vt:lpstr>34     censure</vt:lpstr>
      <vt:lpstr>sur</vt:lpstr>
      <vt:lpstr>sur =under or beneath surrender</vt:lpstr>
      <vt:lpstr>35     maritime</vt:lpstr>
      <vt:lpstr>mar</vt:lpstr>
      <vt:lpstr>mar=sea marine</vt:lpstr>
      <vt:lpstr>36       anecdote</vt:lpstr>
      <vt:lpstr>an</vt:lpstr>
      <vt:lpstr>an=toward or near another</vt:lpstr>
      <vt:lpstr>37     venerable</vt:lpstr>
      <vt:lpstr>ven</vt:lpstr>
      <vt:lpstr>ven =to come venture</vt:lpstr>
      <vt:lpstr>38    surreptitious</vt:lpstr>
      <vt:lpstr>sur</vt:lpstr>
      <vt:lpstr>sur =secretly surveillance</vt:lpstr>
      <vt:lpstr>39      superficial</vt:lpstr>
      <vt:lpstr>super  fic</vt:lpstr>
      <vt:lpstr>Super =above or over superior  fic =to do or make fiction</vt:lpstr>
      <vt:lpstr>40      pretentious</vt:lpstr>
      <vt:lpstr>tent</vt:lpstr>
      <vt:lpstr>tent=to hold, keep or have detention</vt:lpstr>
      <vt:lpstr>41       conformist</vt:lpstr>
      <vt:lpstr>form</vt:lpstr>
      <vt:lpstr>form=shape or resemble formation</vt:lpstr>
      <vt:lpstr>42     substantiate</vt:lpstr>
      <vt:lpstr>sub  stant</vt:lpstr>
      <vt:lpstr>sub = below subway  stant = stand distant </vt:lpstr>
      <vt:lpstr>43     subtle</vt:lpstr>
      <vt:lpstr> sub</vt:lpstr>
      <vt:lpstr> sub=under submissive</vt:lpstr>
      <vt:lpstr>44    tenacious</vt:lpstr>
      <vt:lpstr>ten</vt:lpstr>
      <vt:lpstr>ten=to have or keep tenant  </vt:lpstr>
      <vt:lpstr>45     transient</vt:lpstr>
      <vt:lpstr>trans</vt:lpstr>
      <vt:lpstr>trans=across transaction</vt:lpstr>
      <vt:lpstr>46     condescending</vt:lpstr>
      <vt:lpstr>con  scen</vt:lpstr>
      <vt:lpstr>con =with or together consider  scen = old scent</vt:lpstr>
      <vt:lpstr>47     extenuating</vt:lpstr>
      <vt:lpstr>ten</vt:lpstr>
      <vt:lpstr>ten=to hold extension</vt:lpstr>
      <vt:lpstr>48       reclusive</vt:lpstr>
      <vt:lpstr>clus</vt:lpstr>
      <vt:lpstr>clus=to close or shut exclusive</vt:lpstr>
      <vt:lpstr>49       rancorous</vt:lpstr>
      <vt:lpstr>cor</vt:lpstr>
      <vt:lpstr>cor=heart coronary</vt:lpstr>
      <vt:lpstr>50       scrutinize</vt:lpstr>
      <vt:lpstr>cru  tin</vt:lpstr>
      <vt:lpstr>cru=to rise or grow accrue    tin=to hold procrastinate</vt:lpstr>
      <vt:lpstr>51  suppress</vt:lpstr>
      <vt:lpstr>sup</vt:lpstr>
      <vt:lpstr>sup=under or below supervisor</vt:lpstr>
      <vt:lpstr>52  novice</vt:lpstr>
      <vt:lpstr>nov</vt:lpstr>
      <vt:lpstr>nov=beginner novel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6 Step Vocabulary Process</dc:title>
  <dc:creator>Windows User</dc:creator>
  <cp:lastModifiedBy>Fatima Najdi</cp:lastModifiedBy>
  <cp:revision>95</cp:revision>
  <dcterms:created xsi:type="dcterms:W3CDTF">2014-09-25T16:44:49Z</dcterms:created>
  <dcterms:modified xsi:type="dcterms:W3CDTF">2016-12-08T21:51:55Z</dcterms:modified>
</cp:coreProperties>
</file>