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1" r:id="rId7"/>
    <p:sldId id="263" r:id="rId8"/>
    <p:sldId id="264" r:id="rId9"/>
    <p:sldId id="262" r:id="rId10"/>
    <p:sldId id="267" r:id="rId11"/>
    <p:sldId id="265" r:id="rId12"/>
    <p:sldId id="266"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C077C0A-E999-4162-AB13-9C57E3515871}" type="datetimeFigureOut">
              <a:rPr lang="en-US" smtClean="0"/>
              <a:t>12/13/2019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CB1DE7-58FD-427E-83E6-74DB11950EB5}" type="slidenum">
              <a:rPr lang="en-US" smtClean="0"/>
              <a:t>‹#›</a:t>
            </a:fld>
            <a:endParaRPr lang="en-US"/>
          </a:p>
        </p:txBody>
      </p:sp>
    </p:spTree>
    <p:extLst>
      <p:ext uri="{BB962C8B-B14F-4D97-AF65-F5344CB8AC3E}">
        <p14:creationId xmlns:p14="http://schemas.microsoft.com/office/powerpoint/2010/main" val="4030406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C077C0A-E999-4162-AB13-9C57E3515871}" type="datetimeFigureOut">
              <a:rPr lang="en-US" smtClean="0"/>
              <a:t>12/13/2019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CB1DE7-58FD-427E-83E6-74DB11950EB5}" type="slidenum">
              <a:rPr lang="en-US" smtClean="0"/>
              <a:t>‹#›</a:t>
            </a:fld>
            <a:endParaRPr lang="en-US"/>
          </a:p>
        </p:txBody>
      </p:sp>
    </p:spTree>
    <p:extLst>
      <p:ext uri="{BB962C8B-B14F-4D97-AF65-F5344CB8AC3E}">
        <p14:creationId xmlns:p14="http://schemas.microsoft.com/office/powerpoint/2010/main" val="38566896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C077C0A-E999-4162-AB13-9C57E3515871}" type="datetimeFigureOut">
              <a:rPr lang="en-US" smtClean="0"/>
              <a:t>12/13/2019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CB1DE7-58FD-427E-83E6-74DB11950EB5}" type="slidenum">
              <a:rPr lang="en-US" smtClean="0"/>
              <a:t>‹#›</a:t>
            </a:fld>
            <a:endParaRPr lang="en-US"/>
          </a:p>
        </p:txBody>
      </p:sp>
    </p:spTree>
    <p:extLst>
      <p:ext uri="{BB962C8B-B14F-4D97-AF65-F5344CB8AC3E}">
        <p14:creationId xmlns:p14="http://schemas.microsoft.com/office/powerpoint/2010/main" val="32726378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C077C0A-E999-4162-AB13-9C57E3515871}" type="datetimeFigureOut">
              <a:rPr lang="en-US" smtClean="0"/>
              <a:t>12/13/2019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CB1DE7-58FD-427E-83E6-74DB11950EB5}" type="slidenum">
              <a:rPr lang="en-US" smtClean="0"/>
              <a:t>‹#›</a:t>
            </a:fld>
            <a:endParaRPr lang="en-US"/>
          </a:p>
        </p:txBody>
      </p:sp>
    </p:spTree>
    <p:extLst>
      <p:ext uri="{BB962C8B-B14F-4D97-AF65-F5344CB8AC3E}">
        <p14:creationId xmlns:p14="http://schemas.microsoft.com/office/powerpoint/2010/main" val="17382268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C077C0A-E999-4162-AB13-9C57E3515871}" type="datetimeFigureOut">
              <a:rPr lang="en-US" smtClean="0"/>
              <a:t>12/13/2019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CB1DE7-58FD-427E-83E6-74DB11950EB5}" type="slidenum">
              <a:rPr lang="en-US" smtClean="0"/>
              <a:t>‹#›</a:t>
            </a:fld>
            <a:endParaRPr lang="en-US"/>
          </a:p>
        </p:txBody>
      </p:sp>
    </p:spTree>
    <p:extLst>
      <p:ext uri="{BB962C8B-B14F-4D97-AF65-F5344CB8AC3E}">
        <p14:creationId xmlns:p14="http://schemas.microsoft.com/office/powerpoint/2010/main" val="39461306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C077C0A-E999-4162-AB13-9C57E3515871}" type="datetimeFigureOut">
              <a:rPr lang="en-US" smtClean="0"/>
              <a:t>12/13/2019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CB1DE7-58FD-427E-83E6-74DB11950EB5}" type="slidenum">
              <a:rPr lang="en-US" smtClean="0"/>
              <a:t>‹#›</a:t>
            </a:fld>
            <a:endParaRPr lang="en-US"/>
          </a:p>
        </p:txBody>
      </p:sp>
    </p:spTree>
    <p:extLst>
      <p:ext uri="{BB962C8B-B14F-4D97-AF65-F5344CB8AC3E}">
        <p14:creationId xmlns:p14="http://schemas.microsoft.com/office/powerpoint/2010/main" val="3890045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C077C0A-E999-4162-AB13-9C57E3515871}" type="datetimeFigureOut">
              <a:rPr lang="en-US" smtClean="0"/>
              <a:t>12/13/2019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CB1DE7-58FD-427E-83E6-74DB11950EB5}" type="slidenum">
              <a:rPr lang="en-US" smtClean="0"/>
              <a:t>‹#›</a:t>
            </a:fld>
            <a:endParaRPr lang="en-US"/>
          </a:p>
        </p:txBody>
      </p:sp>
    </p:spTree>
    <p:extLst>
      <p:ext uri="{BB962C8B-B14F-4D97-AF65-F5344CB8AC3E}">
        <p14:creationId xmlns:p14="http://schemas.microsoft.com/office/powerpoint/2010/main" val="12022705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C077C0A-E999-4162-AB13-9C57E3515871}" type="datetimeFigureOut">
              <a:rPr lang="en-US" smtClean="0"/>
              <a:t>12/13/2019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CCB1DE7-58FD-427E-83E6-74DB11950EB5}" type="slidenum">
              <a:rPr lang="en-US" smtClean="0"/>
              <a:t>‹#›</a:t>
            </a:fld>
            <a:endParaRPr lang="en-US"/>
          </a:p>
        </p:txBody>
      </p:sp>
    </p:spTree>
    <p:extLst>
      <p:ext uri="{BB962C8B-B14F-4D97-AF65-F5344CB8AC3E}">
        <p14:creationId xmlns:p14="http://schemas.microsoft.com/office/powerpoint/2010/main" val="5721578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077C0A-E999-4162-AB13-9C57E3515871}" type="datetimeFigureOut">
              <a:rPr lang="en-US" smtClean="0"/>
              <a:t>12/13/2019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CCB1DE7-58FD-427E-83E6-74DB11950EB5}" type="slidenum">
              <a:rPr lang="en-US" smtClean="0"/>
              <a:t>‹#›</a:t>
            </a:fld>
            <a:endParaRPr lang="en-US"/>
          </a:p>
        </p:txBody>
      </p:sp>
    </p:spTree>
    <p:extLst>
      <p:ext uri="{BB962C8B-B14F-4D97-AF65-F5344CB8AC3E}">
        <p14:creationId xmlns:p14="http://schemas.microsoft.com/office/powerpoint/2010/main" val="520111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077C0A-E999-4162-AB13-9C57E3515871}" type="datetimeFigureOut">
              <a:rPr lang="en-US" smtClean="0"/>
              <a:t>12/13/2019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CB1DE7-58FD-427E-83E6-74DB11950EB5}" type="slidenum">
              <a:rPr lang="en-US" smtClean="0"/>
              <a:t>‹#›</a:t>
            </a:fld>
            <a:endParaRPr lang="en-US"/>
          </a:p>
        </p:txBody>
      </p:sp>
    </p:spTree>
    <p:extLst>
      <p:ext uri="{BB962C8B-B14F-4D97-AF65-F5344CB8AC3E}">
        <p14:creationId xmlns:p14="http://schemas.microsoft.com/office/powerpoint/2010/main" val="5977415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077C0A-E999-4162-AB13-9C57E3515871}" type="datetimeFigureOut">
              <a:rPr lang="en-US" smtClean="0"/>
              <a:t>12/13/2019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CB1DE7-58FD-427E-83E6-74DB11950EB5}" type="slidenum">
              <a:rPr lang="en-US" smtClean="0"/>
              <a:t>‹#›</a:t>
            </a:fld>
            <a:endParaRPr lang="en-US"/>
          </a:p>
        </p:txBody>
      </p:sp>
    </p:spTree>
    <p:extLst>
      <p:ext uri="{BB962C8B-B14F-4D97-AF65-F5344CB8AC3E}">
        <p14:creationId xmlns:p14="http://schemas.microsoft.com/office/powerpoint/2010/main" val="4173954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077C0A-E999-4162-AB13-9C57E3515871}" type="datetimeFigureOut">
              <a:rPr lang="en-US" smtClean="0"/>
              <a:t>12/13/2019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CB1DE7-58FD-427E-83E6-74DB11950EB5}" type="slidenum">
              <a:rPr lang="en-US" smtClean="0"/>
              <a:t>‹#›</a:t>
            </a:fld>
            <a:endParaRPr lang="en-US"/>
          </a:p>
        </p:txBody>
      </p:sp>
    </p:spTree>
    <p:extLst>
      <p:ext uri="{BB962C8B-B14F-4D97-AF65-F5344CB8AC3E}">
        <p14:creationId xmlns:p14="http://schemas.microsoft.com/office/powerpoint/2010/main" val="2073009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dirty="0" smtClean="0"/>
              <a:t>Declaration of Sentiments </a:t>
            </a:r>
            <a:endParaRPr lang="en-US" dirty="0"/>
          </a:p>
        </p:txBody>
      </p:sp>
    </p:spTree>
    <p:extLst>
      <p:ext uri="{BB962C8B-B14F-4D97-AF65-F5344CB8AC3E}">
        <p14:creationId xmlns:p14="http://schemas.microsoft.com/office/powerpoint/2010/main" val="41449391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Rhetorical Situation:</a:t>
            </a:r>
            <a:br>
              <a:rPr lang="en-US" dirty="0" smtClean="0"/>
            </a:br>
            <a:endParaRPr lang="en-US" dirty="0"/>
          </a:p>
        </p:txBody>
      </p:sp>
      <p:sp>
        <p:nvSpPr>
          <p:cNvPr id="3" name="Content Placeholder 2"/>
          <p:cNvSpPr>
            <a:spLocks noGrp="1"/>
          </p:cNvSpPr>
          <p:nvPr>
            <p:ph idx="1"/>
          </p:nvPr>
        </p:nvSpPr>
        <p:spPr/>
        <p:txBody>
          <a:bodyPr/>
          <a:lstStyle/>
          <a:p>
            <a:r>
              <a:rPr lang="en-US" dirty="0" smtClean="0"/>
              <a:t>To </a:t>
            </a:r>
            <a:r>
              <a:rPr lang="en-US" dirty="0"/>
              <a:t>take action</a:t>
            </a:r>
          </a:p>
          <a:p>
            <a:r>
              <a:rPr lang="en-US" dirty="0"/>
              <a:t>To alter perceptions</a:t>
            </a:r>
          </a:p>
          <a:p>
            <a:r>
              <a:rPr lang="en-US" dirty="0"/>
              <a:t>To transform</a:t>
            </a:r>
          </a:p>
        </p:txBody>
      </p:sp>
    </p:spTree>
    <p:extLst>
      <p:ext uri="{BB962C8B-B14F-4D97-AF65-F5344CB8AC3E}">
        <p14:creationId xmlns:p14="http://schemas.microsoft.com/office/powerpoint/2010/main" val="38001992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Exigence</a:t>
            </a:r>
            <a:br>
              <a:rPr lang="en-US" dirty="0" smtClean="0"/>
            </a:br>
            <a:r>
              <a:rPr lang="en-US" dirty="0" smtClean="0"/>
              <a:t> </a:t>
            </a:r>
            <a:endParaRPr lang="en-US" dirty="0"/>
          </a:p>
        </p:txBody>
      </p:sp>
      <p:sp>
        <p:nvSpPr>
          <p:cNvPr id="3" name="Content Placeholder 2"/>
          <p:cNvSpPr>
            <a:spLocks noGrp="1"/>
          </p:cNvSpPr>
          <p:nvPr>
            <p:ph idx="1"/>
          </p:nvPr>
        </p:nvSpPr>
        <p:spPr/>
        <p:txBody>
          <a:bodyPr>
            <a:normAutofit/>
          </a:bodyPr>
          <a:lstStyle/>
          <a:p>
            <a:r>
              <a:rPr lang="en-US" dirty="0" smtClean="0"/>
              <a:t>“</a:t>
            </a:r>
            <a:r>
              <a:rPr lang="en-US" dirty="0"/>
              <a:t>He had endeavored in every way that he could to destroy her confidence in her own powers”</a:t>
            </a:r>
          </a:p>
          <a:p>
            <a:r>
              <a:rPr lang="en-US" dirty="0"/>
              <a:t>"He has usurped the prerogative of Jehovah himself, claiming it as his right to assign for her a sphere of action, when that belongs to her conscience and to her God”</a:t>
            </a:r>
          </a:p>
          <a:p>
            <a:endParaRPr lang="en-US" dirty="0"/>
          </a:p>
        </p:txBody>
      </p:sp>
    </p:spTree>
    <p:extLst>
      <p:ext uri="{BB962C8B-B14F-4D97-AF65-F5344CB8AC3E}">
        <p14:creationId xmlns:p14="http://schemas.microsoft.com/office/powerpoint/2010/main" val="32928841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Rhetorical Strategies </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Allusion-DOI-We discussed in class </a:t>
            </a:r>
          </a:p>
          <a:p>
            <a:pPr marL="0" indent="0">
              <a:buNone/>
            </a:pPr>
            <a:r>
              <a:rPr lang="en-US" dirty="0" smtClean="0"/>
              <a:t>"</a:t>
            </a:r>
            <a:r>
              <a:rPr lang="en-US" dirty="0"/>
              <a:t>We hold these truths to be self-evident: that all men and women are created equal; that they are endowed by their Creator with certain inalienable rights; that among these are life, liberty, and the pursuit of happiness..."</a:t>
            </a:r>
          </a:p>
          <a:p>
            <a:r>
              <a:rPr lang="en-US" dirty="0" smtClean="0"/>
              <a:t>Repetition</a:t>
            </a:r>
            <a:r>
              <a:rPr lang="en-US" dirty="0"/>
              <a:t> </a:t>
            </a:r>
            <a:r>
              <a:rPr lang="en-US" dirty="0" smtClean="0"/>
              <a:t>of infinitive phrase-Lines 57-61 (We discussed in class) </a:t>
            </a:r>
          </a:p>
          <a:p>
            <a:r>
              <a:rPr lang="en-US" dirty="0" smtClean="0"/>
              <a:t>Syntax and organization   </a:t>
            </a:r>
          </a:p>
          <a:p>
            <a:r>
              <a:rPr lang="en-US" dirty="0" smtClean="0"/>
              <a:t>Call to action </a:t>
            </a:r>
          </a:p>
          <a:p>
            <a:r>
              <a:rPr lang="en-US" dirty="0" smtClean="0"/>
              <a:t>The </a:t>
            </a:r>
            <a:r>
              <a:rPr lang="en-US" dirty="0"/>
              <a:t>oppressive rules that locked women into a voiceless role of submission</a:t>
            </a:r>
          </a:p>
          <a:p>
            <a:endParaRPr lang="en-US" dirty="0"/>
          </a:p>
        </p:txBody>
      </p:sp>
    </p:spTree>
    <p:extLst>
      <p:ext uri="{BB962C8B-B14F-4D97-AF65-F5344CB8AC3E}">
        <p14:creationId xmlns:p14="http://schemas.microsoft.com/office/powerpoint/2010/main" val="15592019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t>Know the meanings of the following words: </a:t>
            </a:r>
          </a:p>
          <a:p>
            <a:pPr marL="0" indent="0">
              <a:buNone/>
            </a:pPr>
            <a:r>
              <a:rPr lang="en-US" dirty="0" smtClean="0"/>
              <a:t>Plight</a:t>
            </a:r>
          </a:p>
          <a:p>
            <a:pPr marL="0" indent="0">
              <a:buNone/>
            </a:pPr>
            <a:r>
              <a:rPr lang="en-US" dirty="0" smtClean="0"/>
              <a:t>Allusion </a:t>
            </a:r>
          </a:p>
          <a:p>
            <a:pPr marL="0" indent="0">
              <a:buNone/>
            </a:pPr>
            <a:r>
              <a:rPr lang="en-US" dirty="0" smtClean="0"/>
              <a:t>Coerces-force </a:t>
            </a:r>
          </a:p>
          <a:p>
            <a:pPr marL="0" indent="0">
              <a:buNone/>
            </a:pPr>
            <a:r>
              <a:rPr lang="en-US" dirty="0" smtClean="0"/>
              <a:t> </a:t>
            </a:r>
            <a:endParaRPr lang="en-US" dirty="0"/>
          </a:p>
        </p:txBody>
      </p:sp>
    </p:spTree>
    <p:extLst>
      <p:ext uri="{BB962C8B-B14F-4D97-AF65-F5344CB8AC3E}">
        <p14:creationId xmlns:p14="http://schemas.microsoft.com/office/powerpoint/2010/main" val="25136103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a:t>
            </a:r>
            <a:r>
              <a:rPr lang="en-US" b="1" dirty="0"/>
              <a:t>Declaration of Sentiments</a:t>
            </a:r>
            <a:r>
              <a:rPr lang="en-US" dirty="0"/>
              <a:t> begins by asserting the equality of all men and women and reiterates that both genders are endowed with unalienable rights to life, liberty, and the pursuit of happiness. It argues that women are oppressed by the government and the patriarchal society of which they are a part</a:t>
            </a:r>
          </a:p>
        </p:txBody>
      </p:sp>
    </p:spTree>
    <p:extLst>
      <p:ext uri="{BB962C8B-B14F-4D97-AF65-F5344CB8AC3E}">
        <p14:creationId xmlns:p14="http://schemas.microsoft.com/office/powerpoint/2010/main" val="30065621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a:t>
            </a:r>
            <a:r>
              <a:rPr lang="en-US" b="1" dirty="0"/>
              <a:t>Declaration of Sentiments</a:t>
            </a:r>
            <a:r>
              <a:rPr lang="en-US" dirty="0"/>
              <a:t> and Resolutions was drafted by </a:t>
            </a:r>
            <a:r>
              <a:rPr lang="en-US" b="1" dirty="0"/>
              <a:t>Elizabeth Cady Stanton</a:t>
            </a:r>
            <a:r>
              <a:rPr lang="en-US" dirty="0"/>
              <a:t> for the women's rights convention at Seneca Falls, New York in 1848. Based on the American </a:t>
            </a:r>
            <a:r>
              <a:rPr lang="en-US" b="1" dirty="0"/>
              <a:t>Declaration</a:t>
            </a:r>
            <a:r>
              <a:rPr lang="en-US" dirty="0"/>
              <a:t> of Independence, the </a:t>
            </a:r>
            <a:r>
              <a:rPr lang="en-US" b="1" dirty="0"/>
              <a:t>Sentiments</a:t>
            </a:r>
            <a:r>
              <a:rPr lang="en-US" dirty="0"/>
              <a:t> demanded equality with men before the law, in education and employment.</a:t>
            </a:r>
          </a:p>
        </p:txBody>
      </p:sp>
    </p:spTree>
    <p:extLst>
      <p:ext uri="{BB962C8B-B14F-4D97-AF65-F5344CB8AC3E}">
        <p14:creationId xmlns:p14="http://schemas.microsoft.com/office/powerpoint/2010/main" val="41276545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“Signatures to the </a:t>
            </a:r>
            <a:r>
              <a:rPr lang="en-US" b="1" dirty="0"/>
              <a:t>Declaration of Sentiments</a:t>
            </a:r>
            <a:r>
              <a:rPr lang="en-US" dirty="0"/>
              <a:t>” is a document </a:t>
            </a:r>
            <a:r>
              <a:rPr lang="en-US" b="1" dirty="0"/>
              <a:t>signed</a:t>
            </a:r>
            <a:r>
              <a:rPr lang="en-US" dirty="0"/>
              <a:t> by 100 of the attendees (68 women and 32 men) of the convention. Elizabeth Cady Stanton, the principal author of the document, owned this copy of the document</a:t>
            </a:r>
          </a:p>
        </p:txBody>
      </p:sp>
    </p:spTree>
    <p:extLst>
      <p:ext uri="{BB962C8B-B14F-4D97-AF65-F5344CB8AC3E}">
        <p14:creationId xmlns:p14="http://schemas.microsoft.com/office/powerpoint/2010/main" val="38421711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the</a:t>
            </a:r>
            <a:r>
              <a:rPr lang="en-US" dirty="0"/>
              <a:t> </a:t>
            </a:r>
            <a:r>
              <a:rPr lang="en-US" b="1" dirty="0"/>
              <a:t>Declaration of Sentiments</a:t>
            </a:r>
            <a:r>
              <a:rPr lang="en-US" dirty="0"/>
              <a:t>, which Elizabeth Cady Stanton </a:t>
            </a:r>
            <a:r>
              <a:rPr lang="en-US" b="1" dirty="0"/>
              <a:t>modeled after the Declaration of Independence</a:t>
            </a:r>
            <a:r>
              <a:rPr lang="en-US" dirty="0"/>
              <a:t>, was the framework for the women's suffrage movement, as it argued for equal rights for women and men. ... While the </a:t>
            </a:r>
            <a:r>
              <a:rPr lang="en-US" b="1" dirty="0"/>
              <a:t>Declaration of Sentiments</a:t>
            </a:r>
            <a:r>
              <a:rPr lang="en-US" dirty="0"/>
              <a:t> was written in 1848, much of its text still remains relevant today</a:t>
            </a:r>
            <a:r>
              <a:rPr lang="en-US" dirty="0" smtClean="0"/>
              <a:t>.</a:t>
            </a:r>
          </a:p>
          <a:p>
            <a:r>
              <a:rPr lang="en-US" dirty="0" smtClean="0"/>
              <a:t>Why do you think it was modeled that way? </a:t>
            </a:r>
            <a:endParaRPr lang="en-US" dirty="0"/>
          </a:p>
        </p:txBody>
      </p:sp>
    </p:spTree>
    <p:extLst>
      <p:ext uri="{BB962C8B-B14F-4D97-AF65-F5344CB8AC3E}">
        <p14:creationId xmlns:p14="http://schemas.microsoft.com/office/powerpoint/2010/main" val="38573302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990600"/>
            <a:ext cx="8229600" cy="1143000"/>
          </a:xfrm>
        </p:spPr>
        <p:txBody>
          <a:bodyPr>
            <a:normAutofit fontScale="90000"/>
          </a:bodyPr>
          <a:lstStyle/>
          <a:p>
            <a:r>
              <a:rPr lang="en-US" dirty="0" smtClean="0"/>
              <a:t>Why </a:t>
            </a:r>
            <a:r>
              <a:rPr lang="en-US" b="1" dirty="0" smtClean="0"/>
              <a:t>do you think the Declaration of Sentiments was designed to echo the Declaration of Independence</a:t>
            </a:r>
            <a:r>
              <a:rPr lang="en-US" dirty="0" smtClean="0"/>
              <a:t>? </a:t>
            </a:r>
            <a:endParaRPr lang="en-US" dirty="0"/>
          </a:p>
        </p:txBody>
      </p:sp>
      <p:sp>
        <p:nvSpPr>
          <p:cNvPr id="3" name="Content Placeholder 2"/>
          <p:cNvSpPr>
            <a:spLocks noGrp="1"/>
          </p:cNvSpPr>
          <p:nvPr>
            <p:ph idx="1"/>
          </p:nvPr>
        </p:nvSpPr>
        <p:spPr>
          <a:xfrm>
            <a:off x="533400" y="3048000"/>
            <a:ext cx="8229600" cy="3048000"/>
          </a:xfrm>
        </p:spPr>
        <p:txBody>
          <a:bodyPr/>
          <a:lstStyle/>
          <a:p>
            <a:r>
              <a:rPr lang="en-US" dirty="0"/>
              <a:t> </a:t>
            </a:r>
            <a:r>
              <a:rPr lang="en-US" dirty="0" smtClean="0"/>
              <a:t>The </a:t>
            </a:r>
            <a:r>
              <a:rPr lang="en-US" dirty="0"/>
              <a:t>women thought it was in their best interest to model their document on the </a:t>
            </a:r>
            <a:r>
              <a:rPr lang="en-US" b="1" dirty="0"/>
              <a:t>Declaration</a:t>
            </a:r>
            <a:r>
              <a:rPr lang="en-US" dirty="0"/>
              <a:t>. ... The women intended the document to be viewed as a sarcastic statement of the unfairness to which they </a:t>
            </a:r>
            <a:r>
              <a:rPr lang="en-US" b="1" dirty="0"/>
              <a:t>were</a:t>
            </a:r>
            <a:r>
              <a:rPr lang="en-US" dirty="0"/>
              <a:t> subjected.</a:t>
            </a:r>
          </a:p>
        </p:txBody>
      </p:sp>
    </p:spTree>
    <p:extLst>
      <p:ext uri="{BB962C8B-B14F-4D97-AF65-F5344CB8AC3E}">
        <p14:creationId xmlns:p14="http://schemas.microsoft.com/office/powerpoint/2010/main" val="31176923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600200"/>
            <a:ext cx="8229600" cy="1143000"/>
          </a:xfrm>
        </p:spPr>
        <p:txBody>
          <a:bodyPr>
            <a:normAutofit fontScale="90000"/>
          </a:bodyPr>
          <a:lstStyle/>
          <a:p>
            <a:r>
              <a:rPr lang="en-US" b="1" dirty="0"/>
              <a:t>For what purpose does the author employ the language of the first few lines of the United States Constitution?</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36068122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a:t>To frame a new idea within the context of familiar language</a:t>
            </a:r>
          </a:p>
          <a:p>
            <a:pPr marL="0" indent="0">
              <a:buNone/>
            </a:pPr>
            <a:r>
              <a:rPr lang="en-US" dirty="0" smtClean="0"/>
              <a:t/>
            </a:r>
            <a:br>
              <a:rPr lang="en-US" dirty="0" smtClean="0"/>
            </a:br>
            <a:r>
              <a:rPr lang="en-US" dirty="0"/>
              <a:t>You may have noticed that the author slightly manipulates the language of the Constitution. The Constitution states that “all men are created equal” and the author alters this to say “that all men and women are created equal.” The purpose of doing this is to contextualize a new idea within the framework of existing, and familiar, language. The author clearly feels that this will make her argument more evocative and relevant.</a:t>
            </a:r>
          </a:p>
        </p:txBody>
      </p:sp>
    </p:spTree>
    <p:extLst>
      <p:ext uri="{BB962C8B-B14F-4D97-AF65-F5344CB8AC3E}">
        <p14:creationId xmlns:p14="http://schemas.microsoft.com/office/powerpoint/2010/main" val="38275319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Tone </a:t>
            </a:r>
            <a:endParaRPr lang="en-US" dirty="0"/>
          </a:p>
        </p:txBody>
      </p:sp>
      <p:sp>
        <p:nvSpPr>
          <p:cNvPr id="3" name="Content Placeholder 2"/>
          <p:cNvSpPr>
            <a:spLocks noGrp="1"/>
          </p:cNvSpPr>
          <p:nvPr>
            <p:ph idx="1"/>
          </p:nvPr>
        </p:nvSpPr>
        <p:spPr/>
        <p:txBody>
          <a:bodyPr>
            <a:normAutofit fontScale="92500"/>
          </a:bodyPr>
          <a:lstStyle/>
          <a:p>
            <a:r>
              <a:rPr lang="en-US" b="1" u="sng" dirty="0" smtClean="0">
                <a:solidFill>
                  <a:srgbClr val="002060"/>
                </a:solidFill>
              </a:rPr>
              <a:t>OVERALL- Inspiring and powerful</a:t>
            </a:r>
          </a:p>
          <a:p>
            <a:r>
              <a:rPr lang="en-US" dirty="0" smtClean="0"/>
              <a:t>Authoritative </a:t>
            </a:r>
            <a:r>
              <a:rPr lang="en-US" dirty="0" smtClean="0"/>
              <a:t>and Sharp tone? </a:t>
            </a:r>
          </a:p>
          <a:p>
            <a:r>
              <a:rPr lang="en-US" dirty="0" smtClean="0"/>
              <a:t>This </a:t>
            </a:r>
            <a:r>
              <a:rPr lang="en-US" dirty="0"/>
              <a:t>confident and formal </a:t>
            </a:r>
            <a:r>
              <a:rPr lang="en-US" b="1" dirty="0"/>
              <a:t>tone</a:t>
            </a:r>
            <a:r>
              <a:rPr lang="en-US" dirty="0"/>
              <a:t> provides her argument with </a:t>
            </a:r>
            <a:r>
              <a:rPr lang="en-US" dirty="0" smtClean="0"/>
              <a:t>ethos or credibility. Credibility:</a:t>
            </a:r>
            <a:r>
              <a:rPr lang="en-US" dirty="0"/>
              <a:t> </a:t>
            </a:r>
            <a:r>
              <a:rPr lang="en-US" b="1" dirty="0"/>
              <a:t>Elizabeth</a:t>
            </a:r>
            <a:r>
              <a:rPr lang="en-US" dirty="0"/>
              <a:t> Cady </a:t>
            </a:r>
            <a:r>
              <a:rPr lang="en-US" b="1" dirty="0"/>
              <a:t>Stanton</a:t>
            </a:r>
            <a:r>
              <a:rPr lang="en-US" dirty="0"/>
              <a:t> is known for her role in leading the Seneca Falls Convention, the first women's rights convention held in New York 1848. ... Written by </a:t>
            </a:r>
            <a:r>
              <a:rPr lang="en-US" b="1" dirty="0"/>
              <a:t>Stanton</a:t>
            </a:r>
            <a:r>
              <a:rPr lang="en-US" dirty="0"/>
              <a:t>, the </a:t>
            </a:r>
            <a:r>
              <a:rPr lang="en-US" b="1" dirty="0"/>
              <a:t>Declaration</a:t>
            </a:r>
            <a:r>
              <a:rPr lang="en-US" dirty="0"/>
              <a:t> contains those demands.</a:t>
            </a:r>
          </a:p>
        </p:txBody>
      </p:sp>
    </p:spTree>
    <p:extLst>
      <p:ext uri="{BB962C8B-B14F-4D97-AF65-F5344CB8AC3E}">
        <p14:creationId xmlns:p14="http://schemas.microsoft.com/office/powerpoint/2010/main" val="70835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432</TotalTime>
  <Words>214</Words>
  <Application>Microsoft Office PowerPoint</Application>
  <PresentationFormat>On-screen Show (4:3)</PresentationFormat>
  <Paragraphs>34</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Declaration of Sentiments </vt:lpstr>
      <vt:lpstr>PowerPoint Presentation</vt:lpstr>
      <vt:lpstr>PowerPoint Presentation</vt:lpstr>
      <vt:lpstr>PowerPoint Presentation</vt:lpstr>
      <vt:lpstr>PowerPoint Presentation</vt:lpstr>
      <vt:lpstr>Why do you think the Declaration of Sentiments was designed to echo the Declaration of Independence? </vt:lpstr>
      <vt:lpstr>For what purpose does the author employ the language of the first few lines of the United States Constitution?</vt:lpstr>
      <vt:lpstr>PowerPoint Presentation</vt:lpstr>
      <vt:lpstr>Tone </vt:lpstr>
      <vt:lpstr>Rhetorical Situation: </vt:lpstr>
      <vt:lpstr>Exigence  </vt:lpstr>
      <vt:lpstr>Rhetorical Strategies </vt:lpstr>
      <vt:lpstr>PowerPoint Presentation</vt:lpstr>
    </vt:vector>
  </TitlesOfParts>
  <Company>Dearborn Public Schools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11</cp:revision>
  <dcterms:created xsi:type="dcterms:W3CDTF">2019-12-12T14:04:45Z</dcterms:created>
  <dcterms:modified xsi:type="dcterms:W3CDTF">2019-12-13T19:28:11Z</dcterms:modified>
</cp:coreProperties>
</file>