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sldIdLst>
    <p:sldId id="256" r:id="rId2"/>
    <p:sldId id="264" r:id="rId3"/>
    <p:sldId id="257" r:id="rId4"/>
    <p:sldId id="258" r:id="rId5"/>
    <p:sldId id="259" r:id="rId6"/>
    <p:sldId id="260" r:id="rId7"/>
    <p:sldId id="261" r:id="rId8"/>
    <p:sldId id="266" r:id="rId9"/>
    <p:sldId id="265" r:id="rId10"/>
    <p:sldId id="267" r:id="rId11"/>
    <p:sldId id="268" r:id="rId12"/>
    <p:sldId id="276" r:id="rId13"/>
    <p:sldId id="277" r:id="rId14"/>
    <p:sldId id="278" r:id="rId15"/>
    <p:sldId id="279" r:id="rId16"/>
    <p:sldId id="280" r:id="rId17"/>
    <p:sldId id="283" r:id="rId18"/>
    <p:sldId id="281" r:id="rId19"/>
    <p:sldId id="282" r:id="rId20"/>
    <p:sldId id="270"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autoAdjust="0"/>
    <p:restoredTop sz="94721" autoAdjust="0"/>
  </p:normalViewPr>
  <p:slideViewPr>
    <p:cSldViewPr snapToGrid="0" snapToObjects="1">
      <p:cViewPr>
        <p:scale>
          <a:sx n="78" d="100"/>
          <a:sy n="78" d="100"/>
        </p:scale>
        <p:origin x="-1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484918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11/6/2019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94608695"/>
      </p:ext>
    </p:extLst>
  </p:cSld>
  <p:clrMap bg1="dk1" tx1="lt1" bg2="dk2" tx2="lt2" accent1="accent1" accent2="accent2" accent3="accent3" accent4="accent4" accent5="accent5" accent6="accent6" hlink="hlink" folHlink="folHlink"/>
  <p:sldLayoutIdLst>
    <p:sldLayoutId id="2147483721" r:id="rId1"/>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A245927-8353-47F1-94A3-660EB0BC9416}"/>
              </a:ext>
            </a:extLst>
          </p:cNvPr>
          <p:cNvPicPr>
            <a:picLocks noChangeAspect="1"/>
          </p:cNvPicPr>
          <p:nvPr/>
        </p:nvPicPr>
        <p:blipFill rotWithShape="1">
          <a:blip r:embed="rId3"/>
          <a:srcRect t="14112" b="983"/>
          <a:stretch/>
        </p:blipFill>
        <p:spPr>
          <a:xfrm>
            <a:off x="20" y="10"/>
            <a:ext cx="12191980" cy="6857990"/>
          </a:xfrm>
          <a:prstGeom prst="rect">
            <a:avLst/>
          </a:prstGeom>
        </p:spPr>
      </p:pic>
      <p:sp useBgFill="1">
        <p:nvSpPr>
          <p:cNvPr id="9" name="Freeform 5">
            <a:extLst>
              <a:ext uri="{FF2B5EF4-FFF2-40B4-BE49-F238E27FC236}">
                <a16:creationId xmlns="" xmlns:a16="http://schemas.microsoft.com/office/drawing/2014/main" id="{608EAA06-5488-416B-B2B2-E55213011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1146307B-4BC5-7E4C-99D9-CBE13DFB6003}"/>
              </a:ext>
            </a:extLst>
          </p:cNvPr>
          <p:cNvSpPr>
            <a:spLocks noGrp="1"/>
          </p:cNvSpPr>
          <p:nvPr>
            <p:ph type="ctrTitle"/>
          </p:nvPr>
        </p:nvSpPr>
        <p:spPr>
          <a:xfrm>
            <a:off x="2480733" y="2074339"/>
            <a:ext cx="7219954" cy="1828801"/>
          </a:xfrm>
        </p:spPr>
        <p:txBody>
          <a:bodyPr>
            <a:normAutofit/>
          </a:bodyPr>
          <a:lstStyle/>
          <a:p>
            <a:r>
              <a:rPr lang="en-US" sz="4800" b="1" dirty="0"/>
              <a:t>Argumentative Essay</a:t>
            </a:r>
            <a:r>
              <a:rPr lang="en-US" sz="4800" dirty="0"/>
              <a:t/>
            </a:r>
            <a:br>
              <a:rPr lang="en-US" sz="4800" dirty="0"/>
            </a:br>
            <a:endParaRPr lang="en-US" sz="4800" dirty="0"/>
          </a:p>
        </p:txBody>
      </p:sp>
      <p:sp>
        <p:nvSpPr>
          <p:cNvPr id="3" name="Subtitle 2">
            <a:extLst>
              <a:ext uri="{FF2B5EF4-FFF2-40B4-BE49-F238E27FC236}">
                <a16:creationId xmlns="" xmlns:a16="http://schemas.microsoft.com/office/drawing/2014/main" id="{028F95F4-6406-2A4D-BB16-6324815266A2}"/>
              </a:ext>
            </a:extLst>
          </p:cNvPr>
          <p:cNvSpPr>
            <a:spLocks noGrp="1"/>
          </p:cNvSpPr>
          <p:nvPr>
            <p:ph type="subTitle" idx="1"/>
          </p:nvPr>
        </p:nvSpPr>
        <p:spPr>
          <a:xfrm>
            <a:off x="2480733" y="3903138"/>
            <a:ext cx="7219954" cy="1049867"/>
          </a:xfrm>
        </p:spPr>
        <p:txBody>
          <a:bodyPr>
            <a:normAutofit/>
          </a:bodyPr>
          <a:lstStyle/>
          <a:p>
            <a:r>
              <a:rPr lang="en-US" dirty="0">
                <a:solidFill>
                  <a:srgbClr val="CE9E5B"/>
                </a:solidFill>
              </a:rPr>
              <a:t>How to construct an effective argument</a:t>
            </a:r>
          </a:p>
        </p:txBody>
      </p:sp>
    </p:spTree>
    <p:extLst>
      <p:ext uri="{BB962C8B-B14F-4D97-AF65-F5344CB8AC3E}">
        <p14:creationId xmlns:p14="http://schemas.microsoft.com/office/powerpoint/2010/main" val="2877605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29" y="487680"/>
            <a:ext cx="9440034" cy="1159941"/>
          </a:xfrm>
        </p:spPr>
        <p:txBody>
          <a:bodyPr/>
          <a:lstStyle/>
          <a:p>
            <a:r>
              <a:rPr lang="en-US" dirty="0" smtClean="0"/>
              <a:t>Activity: Improve these claims: </a:t>
            </a:r>
            <a:endParaRPr lang="en-US" dirty="0"/>
          </a:p>
        </p:txBody>
      </p:sp>
      <p:sp>
        <p:nvSpPr>
          <p:cNvPr id="3" name="Subtitle 2"/>
          <p:cNvSpPr>
            <a:spLocks noGrp="1"/>
          </p:cNvSpPr>
          <p:nvPr>
            <p:ph type="subTitle" idx="1"/>
          </p:nvPr>
        </p:nvSpPr>
        <p:spPr>
          <a:xfrm>
            <a:off x="1370693" y="1647621"/>
            <a:ext cx="9440034" cy="3838779"/>
          </a:xfrm>
        </p:spPr>
        <p:txBody>
          <a:bodyPr>
            <a:normAutofit fontScale="25000" lnSpcReduction="20000"/>
          </a:bodyPr>
          <a:lstStyle/>
          <a:p>
            <a:pPr algn="l" fontAlgn="base"/>
            <a:r>
              <a:rPr lang="en-US" sz="16000" b="1" dirty="0" smtClean="0">
                <a:effectLst/>
              </a:rPr>
              <a:t>1. Global </a:t>
            </a:r>
            <a:r>
              <a:rPr lang="en-US" sz="16000" b="1" dirty="0">
                <a:effectLst/>
              </a:rPr>
              <a:t>warming is a bad thing.</a:t>
            </a:r>
          </a:p>
          <a:p>
            <a:pPr algn="l" fontAlgn="base"/>
            <a:r>
              <a:rPr lang="en-US" sz="16000" b="1" dirty="0" smtClean="0">
                <a:effectLst/>
              </a:rPr>
              <a:t>2. Indeed</a:t>
            </a:r>
            <a:r>
              <a:rPr lang="en-US" sz="16000" b="1" dirty="0">
                <a:effectLst/>
              </a:rPr>
              <a:t>, Blue Lives matter.</a:t>
            </a:r>
          </a:p>
          <a:p>
            <a:pPr algn="l" fontAlgn="base"/>
            <a:r>
              <a:rPr lang="en-US" sz="16000" b="1" dirty="0" smtClean="0">
                <a:effectLst/>
              </a:rPr>
              <a:t>3, The </a:t>
            </a:r>
            <a:r>
              <a:rPr lang="en-US" sz="16000" b="1" dirty="0">
                <a:effectLst/>
              </a:rPr>
              <a:t>student loan crisis is a huge problem in this country.</a:t>
            </a:r>
          </a:p>
          <a:p>
            <a:pPr algn="l" fontAlgn="base"/>
            <a:r>
              <a:rPr lang="en-US" sz="16000" b="1" dirty="0" smtClean="0">
                <a:effectLst/>
              </a:rPr>
              <a:t>4. Gender </a:t>
            </a:r>
            <a:r>
              <a:rPr lang="en-US" sz="16000" b="1" dirty="0">
                <a:effectLst/>
              </a:rPr>
              <a:t>inequality still exists today.</a:t>
            </a:r>
          </a:p>
          <a:p>
            <a:endParaRPr lang="en-US" dirty="0"/>
          </a:p>
        </p:txBody>
      </p:sp>
    </p:spTree>
    <p:extLst>
      <p:ext uri="{BB962C8B-B14F-4D97-AF65-F5344CB8AC3E}">
        <p14:creationId xmlns:p14="http://schemas.microsoft.com/office/powerpoint/2010/main" val="109059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341" y="477189"/>
            <a:ext cx="9440034" cy="1107772"/>
          </a:xfrm>
        </p:spPr>
        <p:txBody>
          <a:bodyPr/>
          <a:lstStyle/>
          <a:p>
            <a:r>
              <a:rPr lang="en-US" dirty="0" smtClean="0"/>
              <a:t>Improved Claims: </a:t>
            </a:r>
            <a:endParaRPr lang="en-US" dirty="0"/>
          </a:p>
        </p:txBody>
      </p:sp>
      <p:sp>
        <p:nvSpPr>
          <p:cNvPr id="3" name="Subtitle 2"/>
          <p:cNvSpPr>
            <a:spLocks noGrp="1"/>
          </p:cNvSpPr>
          <p:nvPr>
            <p:ph type="subTitle" idx="1"/>
          </p:nvPr>
        </p:nvSpPr>
        <p:spPr>
          <a:xfrm>
            <a:off x="1602341" y="1584961"/>
            <a:ext cx="9440034" cy="4364735"/>
          </a:xfrm>
        </p:spPr>
        <p:txBody>
          <a:bodyPr>
            <a:normAutofit fontScale="25000" lnSpcReduction="20000"/>
          </a:bodyPr>
          <a:lstStyle/>
          <a:p>
            <a:pPr algn="l" fontAlgn="base"/>
            <a:r>
              <a:rPr lang="en-US" sz="11100" dirty="0" smtClean="0">
                <a:effectLst/>
              </a:rPr>
              <a:t>Climate </a:t>
            </a:r>
            <a:r>
              <a:rPr lang="en-US" sz="11100" dirty="0">
                <a:effectLst/>
              </a:rPr>
              <a:t>change is the single greatest threat to life on this earth</a:t>
            </a:r>
            <a:r>
              <a:rPr lang="en-US" sz="11100" dirty="0" smtClean="0">
                <a:effectLst/>
              </a:rPr>
              <a:t>.</a:t>
            </a:r>
          </a:p>
          <a:p>
            <a:pPr algn="l" fontAlgn="base"/>
            <a:r>
              <a:rPr lang="en-US" sz="11100" dirty="0">
                <a:effectLst/>
              </a:rPr>
              <a:t>Climate change is the </a:t>
            </a:r>
            <a:r>
              <a:rPr lang="en-US" sz="11100" b="1" dirty="0">
                <a:solidFill>
                  <a:srgbClr val="FFFF00"/>
                </a:solidFill>
                <a:effectLst/>
              </a:rPr>
              <a:t>single greatest threat </a:t>
            </a:r>
            <a:r>
              <a:rPr lang="en-US" sz="11100" dirty="0">
                <a:effectLst/>
              </a:rPr>
              <a:t>to life on this earth</a:t>
            </a:r>
            <a:r>
              <a:rPr lang="en-US" sz="11100" dirty="0" smtClean="0">
                <a:effectLst/>
              </a:rPr>
              <a:t>.</a:t>
            </a:r>
            <a:endParaRPr lang="en-US" sz="11100" dirty="0">
              <a:effectLst/>
            </a:endParaRPr>
          </a:p>
          <a:p>
            <a:pPr algn="l" fontAlgn="base"/>
            <a:r>
              <a:rPr lang="en-US" sz="11100" dirty="0" smtClean="0">
                <a:effectLst/>
              </a:rPr>
              <a:t>2. The </a:t>
            </a:r>
            <a:r>
              <a:rPr lang="en-US" sz="11100" dirty="0">
                <a:effectLst/>
              </a:rPr>
              <a:t>lives of police officers on the front lines of our communities are particularly </a:t>
            </a:r>
            <a:r>
              <a:rPr lang="en-US" sz="11100" b="1" dirty="0">
                <a:solidFill>
                  <a:srgbClr val="FFFF00"/>
                </a:solidFill>
                <a:effectLst/>
              </a:rPr>
              <a:t>important for our society to protect.</a:t>
            </a:r>
          </a:p>
          <a:p>
            <a:pPr algn="l" fontAlgn="base"/>
            <a:r>
              <a:rPr lang="en-US" sz="11100" dirty="0" smtClean="0">
                <a:effectLst/>
              </a:rPr>
              <a:t>3. The </a:t>
            </a:r>
            <a:r>
              <a:rPr lang="en-US" sz="11100" dirty="0">
                <a:effectLst/>
              </a:rPr>
              <a:t>student loan crisis is on the verge of causing </a:t>
            </a:r>
            <a:r>
              <a:rPr lang="en-US" sz="11100" b="1" dirty="0">
                <a:solidFill>
                  <a:srgbClr val="FFFF00"/>
                </a:solidFill>
                <a:effectLst/>
              </a:rPr>
              <a:t>an economic catastrophe </a:t>
            </a:r>
            <a:r>
              <a:rPr lang="en-US" sz="11100" dirty="0">
                <a:effectLst/>
              </a:rPr>
              <a:t>in the U.S</a:t>
            </a:r>
            <a:r>
              <a:rPr lang="en-US" sz="11100" dirty="0" smtClean="0">
                <a:effectLst/>
              </a:rPr>
              <a:t>.</a:t>
            </a:r>
            <a:endParaRPr lang="en-US" sz="11100" dirty="0">
              <a:effectLst/>
            </a:endParaRPr>
          </a:p>
          <a:p>
            <a:pPr algn="l" fontAlgn="base"/>
            <a:r>
              <a:rPr lang="en-US" sz="11100" dirty="0" smtClean="0">
                <a:effectLst/>
              </a:rPr>
              <a:t>4. Despite </a:t>
            </a:r>
            <a:r>
              <a:rPr lang="en-US" sz="11100" dirty="0">
                <a:effectLst/>
              </a:rPr>
              <a:t>years of progress for women, we still have a </a:t>
            </a:r>
            <a:r>
              <a:rPr lang="en-US" sz="11100" b="1" dirty="0">
                <a:solidFill>
                  <a:srgbClr val="FFFF00"/>
                </a:solidFill>
                <a:effectLst/>
              </a:rPr>
              <a:t>great deal of work to do </a:t>
            </a:r>
            <a:r>
              <a:rPr lang="en-US" sz="11100" dirty="0">
                <a:effectLst/>
              </a:rPr>
              <a:t>as a society until they are fully equal to men.</a:t>
            </a:r>
          </a:p>
          <a:p>
            <a:endParaRPr lang="en-US" dirty="0"/>
          </a:p>
        </p:txBody>
      </p:sp>
    </p:spTree>
    <p:extLst>
      <p:ext uri="{BB962C8B-B14F-4D97-AF65-F5344CB8AC3E}">
        <p14:creationId xmlns:p14="http://schemas.microsoft.com/office/powerpoint/2010/main" val="2519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917" y="3444241"/>
            <a:ext cx="9440034" cy="4828032"/>
          </a:xfrm>
        </p:spPr>
        <p:txBody>
          <a:bodyPr>
            <a:normAutofit fontScale="90000"/>
          </a:bodyPr>
          <a:lstStyle/>
          <a:p>
            <a:r>
              <a:rPr lang="en-US" sz="4000" dirty="0" smtClean="0">
                <a:effectLst/>
              </a:rPr>
              <a:t>Body Paragraphs </a:t>
            </a:r>
            <a:r>
              <a:rPr lang="en-US" sz="2700" dirty="0" smtClean="0">
                <a:effectLst/>
              </a:rPr>
              <a:t/>
            </a:r>
            <a:br>
              <a:rPr lang="en-US" sz="2700" dirty="0" smtClean="0">
                <a:effectLst/>
              </a:rPr>
            </a:br>
            <a:r>
              <a:rPr lang="en-US" sz="2700" dirty="0" smtClean="0">
                <a:effectLst/>
              </a:rPr>
              <a:t>Remember </a:t>
            </a:r>
            <a:r>
              <a:rPr lang="en-US" sz="2700" dirty="0">
                <a:effectLst/>
              </a:rPr>
              <a:t>to use evidence to develop your own argument. Do not forget to include examples, but also do </a:t>
            </a:r>
            <a:r>
              <a:rPr lang="en-US" sz="2700" dirty="0" smtClean="0">
                <a:effectLst/>
              </a:rPr>
              <a:t>not let </a:t>
            </a:r>
            <a:r>
              <a:rPr lang="en-US" sz="2700" dirty="0">
                <a:effectLst/>
              </a:rPr>
              <a:t>them take over your essay. Support your claim drawing on all that you know about the subject: what you’ve experienced, read, or observed </a:t>
            </a:r>
            <a:r>
              <a:rPr lang="en-US" sz="2700" i="1" dirty="0">
                <a:effectLst/>
              </a:rPr>
              <a:t>– generally AVOID personal anecdotes and too many pop culture/celebrity references. Your goal is to sound well read, educated, and reasoned</a:t>
            </a:r>
            <a:r>
              <a:rPr lang="en-US" sz="2700" dirty="0">
                <a:effectLst/>
              </a:rPr>
              <a:t>. The order of the essay can be varied, and any rhetorical strategies can be employed, but you must make certain that your support/evidence is appropriate and effective. You may rely on facts/statistics, details, quotations, anecdotes, cause and effect, appeal to authority, etc. Remember readings, entertainment/arts, history, universal truths, government, and observations. Your support should be rational and logical, not emotional; it should be objective rather than biased. Watch for – and avoid – logical fallacies.</a:t>
            </a:r>
            <a:r>
              <a:rPr lang="en-US" dirty="0">
                <a:effectLst/>
              </a:rPr>
              <a:t/>
            </a:r>
            <a:br>
              <a:rPr lang="en-US" dirty="0">
                <a:effectLst/>
              </a:rPr>
            </a:br>
            <a:r>
              <a:rPr lang="en-US" dirty="0">
                <a:effectLst/>
              </a:rPr>
              <a:t> </a:t>
            </a:r>
            <a:br>
              <a:rPr lang="en-US" dirty="0">
                <a:effectLst/>
              </a:rPr>
            </a:br>
            <a:r>
              <a:rPr lang="en-US" dirty="0">
                <a:effectLst/>
              </a:rPr>
              <a:t> </a:t>
            </a:r>
            <a:br>
              <a:rPr lang="en-US" dirty="0">
                <a:effectLst/>
              </a:rPr>
            </a:br>
            <a:endParaRPr lang="en-US" dirty="0"/>
          </a:p>
        </p:txBody>
      </p:sp>
    </p:spTree>
    <p:extLst>
      <p:ext uri="{BB962C8B-B14F-4D97-AF65-F5344CB8AC3E}">
        <p14:creationId xmlns:p14="http://schemas.microsoft.com/office/powerpoint/2010/main" val="326358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0693" y="1609345"/>
            <a:ext cx="9440034" cy="3214012"/>
          </a:xfrm>
        </p:spPr>
        <p:txBody>
          <a:bodyPr>
            <a:normAutofit fontScale="32500" lnSpcReduction="20000"/>
          </a:bodyPr>
          <a:lstStyle/>
          <a:p>
            <a:r>
              <a:rPr lang="en-US" sz="14800" b="1" dirty="0" smtClean="0">
                <a:effectLst/>
              </a:rPr>
              <a:t>Body </a:t>
            </a:r>
            <a:r>
              <a:rPr lang="en-US" sz="14800" b="1" dirty="0">
                <a:effectLst/>
              </a:rPr>
              <a:t>Paragraph 1</a:t>
            </a:r>
            <a:r>
              <a:rPr lang="en-US" sz="14800" dirty="0">
                <a:effectLst/>
              </a:rPr>
              <a:t/>
            </a:r>
            <a:br>
              <a:rPr lang="en-US" sz="14800" dirty="0">
                <a:effectLst/>
              </a:rPr>
            </a:br>
            <a:r>
              <a:rPr lang="en-US" sz="14800" dirty="0">
                <a:effectLst/>
              </a:rPr>
              <a:t>	A. </a:t>
            </a:r>
            <a:r>
              <a:rPr lang="en-US" sz="14800" b="1" dirty="0">
                <a:effectLst/>
              </a:rPr>
              <a:t>Topic Sentence: First Reason </a:t>
            </a:r>
            <a:r>
              <a:rPr lang="en-US" sz="14800" dirty="0">
                <a:effectLst/>
              </a:rPr>
              <a:t/>
            </a:r>
            <a:br>
              <a:rPr lang="en-US" sz="14800" dirty="0">
                <a:effectLst/>
              </a:rPr>
            </a:br>
            <a:r>
              <a:rPr lang="en-US" sz="14800" b="1" dirty="0">
                <a:effectLst/>
              </a:rPr>
              <a:t>    		 </a:t>
            </a:r>
            <a:r>
              <a:rPr lang="en-US" sz="14800" b="1" dirty="0" err="1">
                <a:effectLst/>
              </a:rPr>
              <a:t>i</a:t>
            </a:r>
            <a:r>
              <a:rPr lang="en-US" sz="14800" b="1" dirty="0">
                <a:effectLst/>
              </a:rPr>
              <a:t>. Commentary-Reason for your Reason </a:t>
            </a:r>
            <a:r>
              <a:rPr lang="en-US" dirty="0">
                <a:effectLst/>
              </a:rPr>
              <a:t/>
            </a:r>
            <a:br>
              <a:rPr lang="en-US" dirty="0">
                <a:effectLst/>
              </a:rPr>
            </a:br>
            <a:r>
              <a:rPr lang="en-US" b="1" dirty="0">
                <a:effectLst/>
              </a:rPr>
              <a:t> </a:t>
            </a:r>
            <a:r>
              <a:rPr lang="en-US" dirty="0">
                <a:effectLst/>
              </a:rPr>
              <a:t/>
            </a:r>
            <a:br>
              <a:rPr lang="en-US" dirty="0">
                <a:effectLst/>
              </a:rPr>
            </a:br>
            <a:endParaRPr lang="en-US" dirty="0"/>
          </a:p>
        </p:txBody>
      </p:sp>
    </p:spTree>
    <p:extLst>
      <p:ext uri="{BB962C8B-B14F-4D97-AF65-F5344CB8AC3E}">
        <p14:creationId xmlns:p14="http://schemas.microsoft.com/office/powerpoint/2010/main" val="88521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910" y="4224592"/>
            <a:ext cx="9440034" cy="1828801"/>
          </a:xfrm>
        </p:spPr>
        <p:txBody>
          <a:bodyPr>
            <a:normAutofit fontScale="90000"/>
          </a:bodyPr>
          <a:lstStyle/>
          <a:p>
            <a:pPr algn="l"/>
            <a:r>
              <a:rPr lang="en-US" sz="2700" dirty="0">
                <a:effectLst/>
              </a:rPr>
              <a:t/>
            </a:r>
            <a:br>
              <a:rPr lang="en-US" sz="2700" dirty="0">
                <a:effectLst/>
              </a:rPr>
            </a:br>
            <a:r>
              <a:rPr lang="en-US" sz="2700" dirty="0">
                <a:effectLst/>
              </a:rPr>
              <a:t/>
            </a:r>
            <a:br>
              <a:rPr lang="en-US" sz="2700" dirty="0">
                <a:effectLst/>
              </a:rPr>
            </a:br>
            <a:r>
              <a:rPr lang="en-US" sz="2700" dirty="0">
                <a:effectLst/>
              </a:rPr>
              <a:t>   </a:t>
            </a:r>
            <a:br>
              <a:rPr lang="en-US" sz="2700" dirty="0">
                <a:effectLst/>
              </a:rPr>
            </a:br>
            <a:r>
              <a:rPr lang="en-US" sz="4400" b="1" dirty="0" smtClean="0">
                <a:solidFill>
                  <a:srgbClr val="00B050"/>
                </a:solidFill>
                <a:effectLst/>
              </a:rPr>
              <a:t>AP Example Introduction: </a:t>
            </a:r>
            <a:r>
              <a:rPr lang="en-US" sz="2700" dirty="0" smtClean="0">
                <a:effectLst/>
              </a:rPr>
              <a:t/>
            </a:r>
            <a:br>
              <a:rPr lang="en-US" sz="2700" dirty="0" smtClean="0">
                <a:effectLst/>
              </a:rPr>
            </a:br>
            <a:r>
              <a:rPr lang="en-US" sz="4000" dirty="0" smtClean="0">
                <a:effectLst/>
              </a:rPr>
              <a:t>The </a:t>
            </a:r>
            <a:r>
              <a:rPr lang="en-US" sz="4000" dirty="0">
                <a:effectLst/>
              </a:rPr>
              <a:t>main points within this passage suggest that America is a country where a multitude of cultures, religions, and languages coexist. He suggests that our government, which was created "on the principles of society and the rights of man", is able to overcome the aforementioned </a:t>
            </a:r>
            <a:r>
              <a:rPr lang="en-US" sz="4000" dirty="0" smtClean="0">
                <a:effectLst/>
              </a:rPr>
              <a:t>differences. This</a:t>
            </a:r>
            <a:r>
              <a:rPr lang="en-US" sz="4000" dirty="0">
                <a:effectLst/>
              </a:rPr>
              <a:t> assertion can easily be disproved.</a:t>
            </a:r>
            <a:r>
              <a:rPr lang="en-US" sz="2700" dirty="0">
                <a:effectLst/>
              </a:rPr>
              <a:t/>
            </a:r>
            <a:br>
              <a:rPr lang="en-US" sz="2700" dirty="0">
                <a:effectLst/>
              </a:rPr>
            </a:br>
            <a:endParaRPr lang="en-US" sz="2700" dirty="0"/>
          </a:p>
        </p:txBody>
      </p:sp>
    </p:spTree>
    <p:extLst>
      <p:ext uri="{BB962C8B-B14F-4D97-AF65-F5344CB8AC3E}">
        <p14:creationId xmlns:p14="http://schemas.microsoft.com/office/powerpoint/2010/main" val="2876012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0133" y="591377"/>
            <a:ext cx="9440034" cy="1049867"/>
          </a:xfrm>
        </p:spPr>
        <p:txBody>
          <a:bodyPr>
            <a:noAutofit/>
          </a:bodyPr>
          <a:lstStyle/>
          <a:p>
            <a:pPr algn="l"/>
            <a:r>
              <a:rPr lang="en-US" sz="2400" dirty="0" smtClean="0">
                <a:solidFill>
                  <a:srgbClr val="00B050"/>
                </a:solidFill>
                <a:effectLst/>
              </a:rPr>
              <a:t>AP Example Body Paragraph 1: </a:t>
            </a:r>
          </a:p>
          <a:p>
            <a:pPr algn="l"/>
            <a:r>
              <a:rPr lang="en-US" sz="2400" dirty="0" smtClean="0">
                <a:effectLst/>
              </a:rPr>
              <a:t>The </a:t>
            </a:r>
            <a:r>
              <a:rPr lang="en-US" sz="2400" dirty="0">
                <a:effectLst/>
              </a:rPr>
              <a:t>disharmonious existence of multiple cultures and religions has been seen throughout this country's history and today. Paine acknowledges that "it would appear that the union of such a people was impracticable" and to some </a:t>
            </a:r>
            <a:r>
              <a:rPr lang="en-US" sz="2400" dirty="0" smtClean="0">
                <a:effectLst/>
              </a:rPr>
              <a:t>extent </a:t>
            </a:r>
            <a:r>
              <a:rPr lang="en-US" sz="2400" dirty="0">
                <a:effectLst/>
              </a:rPr>
              <a:t>it is. While most people are able to coexist with their neighbors peacefully, it is clear that this is not always the case. After 9-11, Muslims became the target of racial violence and religious discrimination; not by the government, but by the people. </a:t>
            </a:r>
            <a:r>
              <a:rPr lang="en-US" sz="2400" dirty="0" smtClean="0">
                <a:effectLst/>
              </a:rPr>
              <a:t> Currently, and since I can remember race has been an issue in America tearing apart the country. Black Lives Matter is the most current manifestation of this injustice, but this goes back to the entity of Slavery. The Civil War is a significant example of how country was not in cordial unison, and in many ways we are still living in the shadows of that history. One hundred years post Civil War, we had the Civil Rights Movement. We are possibly on the verge of another great movement. However</a:t>
            </a:r>
            <a:r>
              <a:rPr lang="en-US" sz="2400" dirty="0">
                <a:effectLst/>
              </a:rPr>
              <a:t>, if a government is to be considered "just", it has a duty to protect these citizens. This is not </a:t>
            </a:r>
            <a:r>
              <a:rPr lang="en-US" sz="2400" dirty="0" smtClean="0">
                <a:effectLst/>
              </a:rPr>
              <a:t>happening.</a:t>
            </a:r>
            <a:endParaRPr lang="en-US" sz="2400" dirty="0"/>
          </a:p>
        </p:txBody>
      </p:sp>
    </p:spTree>
    <p:extLst>
      <p:ext uri="{BB962C8B-B14F-4D97-AF65-F5344CB8AC3E}">
        <p14:creationId xmlns:p14="http://schemas.microsoft.com/office/powerpoint/2010/main" val="1908980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0277" y="591377"/>
            <a:ext cx="9440034" cy="5065711"/>
          </a:xfrm>
        </p:spPr>
        <p:txBody>
          <a:bodyPr>
            <a:normAutofit fontScale="25000" lnSpcReduction="20000"/>
          </a:bodyPr>
          <a:lstStyle/>
          <a:p>
            <a:pPr algn="l"/>
            <a:r>
              <a:rPr lang="en-US" sz="9600" dirty="0">
                <a:effectLst/>
              </a:rPr>
              <a:t>The socioeconomic utopia Paine creates is also untrue. He wrote that in a country created like America, "the poor are not oppressed, the rich are not privileged". Contrary evidence in the past few years suggests otherwise. While no person was left completely unaffected by the economic recession of 2008, the gap between the upper and lower classes was widened. The wealthy are indeed continuing to live a "privileged" lifestyle. The poorer citizens are not oppressed by the government, but by the situation that the government refuses to remedy. </a:t>
            </a:r>
            <a:r>
              <a:rPr lang="en-US" sz="9600" dirty="0" smtClean="0">
                <a:effectLst/>
              </a:rPr>
              <a:t>This </a:t>
            </a:r>
            <a:r>
              <a:rPr lang="en-US" sz="9600" dirty="0">
                <a:effectLst/>
              </a:rPr>
              <a:t>depicts a flaw in the argument of Thomas </a:t>
            </a:r>
            <a:r>
              <a:rPr lang="en-US" sz="9600" dirty="0" smtClean="0">
                <a:effectLst/>
              </a:rPr>
              <a:t>Paine. If you just drive down the streets of big cities like Chicago, New York, Detroit, Las Angeles, just to name a few, it is evident from the homelessness that the poor are oppressed. Ironically enough, homelessness is illegal in many states.  A homeless man or woman is not allowed to be on the streets, yet we do not have a system that authentically solves this problem. From taxes to neighborhoods to schools, the lines are clearly drawn between the poor and rich leading to oppressions and privileges.  </a:t>
            </a:r>
            <a:r>
              <a:rPr lang="en-US" sz="9600" dirty="0">
                <a:effectLst/>
              </a:rPr>
              <a:t/>
            </a:r>
            <a:br>
              <a:rPr lang="en-US" sz="9600" dirty="0">
                <a:effectLst/>
              </a:rPr>
            </a:br>
            <a:endParaRPr lang="en-US" sz="9600" dirty="0">
              <a:effectLst/>
            </a:endParaRPr>
          </a:p>
          <a:p>
            <a:r>
              <a:rPr lang="en-US" sz="8000" dirty="0">
                <a:effectLst/>
              </a:rPr>
              <a:t>   </a:t>
            </a:r>
            <a:br>
              <a:rPr lang="en-US" sz="8000" dirty="0">
                <a:effectLst/>
              </a:rPr>
            </a:br>
            <a:endParaRPr lang="en-US" dirty="0"/>
          </a:p>
        </p:txBody>
      </p:sp>
    </p:spTree>
    <p:extLst>
      <p:ext uri="{BB962C8B-B14F-4D97-AF65-F5344CB8AC3E}">
        <p14:creationId xmlns:p14="http://schemas.microsoft.com/office/powerpoint/2010/main" val="46661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533" y="3220388"/>
            <a:ext cx="9440034" cy="1828801"/>
          </a:xfrm>
        </p:spPr>
        <p:txBody>
          <a:bodyPr>
            <a:noAutofit/>
          </a:bodyPr>
          <a:lstStyle/>
          <a:p>
            <a:pPr algn="l"/>
            <a:r>
              <a:rPr lang="en-US" sz="3600" b="1" dirty="0" smtClean="0">
                <a:solidFill>
                  <a:srgbClr val="00B050"/>
                </a:solidFill>
              </a:rPr>
              <a:t>Example Introduction: </a:t>
            </a:r>
            <a:r>
              <a:rPr lang="en-US" sz="3600" dirty="0" smtClean="0"/>
              <a:t/>
            </a:r>
            <a:br>
              <a:rPr lang="en-US" sz="3600" dirty="0" smtClean="0"/>
            </a:br>
            <a:r>
              <a:rPr lang="en-US" sz="3600" dirty="0" smtClean="0"/>
              <a:t>Nature verses nurture is a debate older than time. It is understandable why it would be. Free will is dependent on how much nature limits us. How much of our environment limits us. The reality is our free will is directly tied to both, and both limit our free will. </a:t>
            </a:r>
            <a:r>
              <a:rPr lang="en-US" sz="3600" dirty="0" smtClean="0">
                <a:solidFill>
                  <a:srgbClr val="FFFF00"/>
                </a:solidFill>
              </a:rPr>
              <a:t>It is detrimental to humanity to believe in the notion of free will.   </a:t>
            </a:r>
            <a:endParaRPr lang="en-US" sz="3600" dirty="0">
              <a:solidFill>
                <a:srgbClr val="FFFF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8691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893" y="28512"/>
            <a:ext cx="9440034" cy="1049867"/>
          </a:xfrm>
        </p:spPr>
        <p:txBody>
          <a:bodyPr>
            <a:noAutofit/>
          </a:bodyPr>
          <a:lstStyle/>
          <a:p>
            <a:pPr algn="l"/>
            <a:r>
              <a:rPr lang="en-US" sz="2400" dirty="0" smtClean="0">
                <a:solidFill>
                  <a:srgbClr val="FFFF00"/>
                </a:solidFill>
              </a:rPr>
              <a:t>Free will is an illusion; we think we have it but it is actually limited by institutions. </a:t>
            </a:r>
            <a:r>
              <a:rPr lang="en-US" sz="2400" dirty="0" smtClean="0">
                <a:solidFill>
                  <a:srgbClr val="00B050"/>
                </a:solidFill>
              </a:rPr>
              <a:t>We have entities like religion, family units,  government laws, health care system, education and socioeconomic status all limiting me from different angles. We promote free will like it is something I actually have, but in reality I do not. </a:t>
            </a:r>
            <a:r>
              <a:rPr lang="en-US" sz="2400" dirty="0">
                <a:solidFill>
                  <a:srgbClr val="00B050"/>
                </a:solidFill>
              </a:rPr>
              <a:t> </a:t>
            </a:r>
            <a:r>
              <a:rPr lang="en-US" sz="2400" dirty="0" smtClean="0">
                <a:solidFill>
                  <a:srgbClr val="00B050"/>
                </a:solidFill>
              </a:rPr>
              <a:t>Can I speed without receiving a ticket? Did I choose the language I speak? Yes, I can learn a new language, but my first language was chosen for me. Did I have a choice in writing this essay? Some may say, yes, you have the choice and deal with the consequences, but if there are consequences, then is that a choice? Be imprisoned or go to school? That’s free will? The truth of the matter is our will to make decisions is controlled and influenced by so many aspects of society, and our will to live freely is compromised and soon we will not have any choices at all. </a:t>
            </a:r>
            <a:r>
              <a:rPr lang="en-US" sz="2400" dirty="0">
                <a:solidFill>
                  <a:srgbClr val="00B050"/>
                </a:solidFill>
              </a:rPr>
              <a:t> </a:t>
            </a:r>
            <a:r>
              <a:rPr lang="en-US" sz="2400" dirty="0" smtClean="0">
                <a:solidFill>
                  <a:srgbClr val="00B050"/>
                </a:solidFill>
              </a:rPr>
              <a:t>This will be dangerous to humanity.  What will human life be like in a the future if we continue down this road? So much of our lives is controlled, and if we go down this road we will be in worse situation. </a:t>
            </a:r>
            <a:endParaRPr lang="en-US" sz="2400" dirty="0">
              <a:solidFill>
                <a:srgbClr val="00B050"/>
              </a:solidFill>
            </a:endParaRPr>
          </a:p>
        </p:txBody>
      </p:sp>
    </p:spTree>
    <p:extLst>
      <p:ext uri="{BB962C8B-B14F-4D97-AF65-F5344CB8AC3E}">
        <p14:creationId xmlns:p14="http://schemas.microsoft.com/office/powerpoint/2010/main" val="3056615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5621" y="469457"/>
            <a:ext cx="9440034" cy="1049867"/>
          </a:xfrm>
        </p:spPr>
        <p:txBody>
          <a:bodyPr>
            <a:noAutofit/>
          </a:bodyPr>
          <a:lstStyle/>
          <a:p>
            <a:pPr algn="l"/>
            <a:r>
              <a:rPr lang="en-US" sz="3600" dirty="0" smtClean="0">
                <a:solidFill>
                  <a:srgbClr val="FFFF00"/>
                </a:solidFill>
              </a:rPr>
              <a:t>Our genetic predispositions also limit our free will.  </a:t>
            </a:r>
            <a:r>
              <a:rPr lang="en-US" sz="3600" dirty="0" smtClean="0">
                <a:solidFill>
                  <a:srgbClr val="00B050"/>
                </a:solidFill>
              </a:rPr>
              <a:t>We are told we can do what we want, and be what we want, but how true is that? There have many studies done that expose how limited we are by nature. I am not born to a basketball player. </a:t>
            </a:r>
            <a:r>
              <a:rPr lang="en-US" sz="3600" dirty="0">
                <a:solidFill>
                  <a:srgbClr val="00B050"/>
                </a:solidFill>
              </a:rPr>
              <a:t> </a:t>
            </a:r>
            <a:r>
              <a:rPr lang="en-US" sz="3600" dirty="0" smtClean="0">
                <a:solidFill>
                  <a:srgbClr val="00B050"/>
                </a:solidFill>
              </a:rPr>
              <a:t>Yes, I can try to train and overcome the genetics I have been given, but is that free will? It may be to an extent, but it is definitely limiting when we have inherited genes that predispose us to be a certain way.  </a:t>
            </a:r>
            <a:endParaRPr lang="en-US" sz="3600" dirty="0">
              <a:solidFill>
                <a:srgbClr val="00B050"/>
              </a:solidFill>
            </a:endParaRPr>
          </a:p>
        </p:txBody>
      </p:sp>
    </p:spTree>
    <p:extLst>
      <p:ext uri="{BB962C8B-B14F-4D97-AF65-F5344CB8AC3E}">
        <p14:creationId xmlns:p14="http://schemas.microsoft.com/office/powerpoint/2010/main" val="25013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463296"/>
            <a:ext cx="9440034" cy="1220901"/>
          </a:xfrm>
        </p:spPr>
        <p:txBody>
          <a:bodyPr>
            <a:normAutofit/>
          </a:bodyPr>
          <a:lstStyle/>
          <a:p>
            <a:r>
              <a:rPr lang="en-US" sz="3200" dirty="0" smtClean="0"/>
              <a:t>What is argument? What comes to mind when you hear the word argument? </a:t>
            </a:r>
            <a:endParaRPr lang="en-US" sz="3200" dirty="0"/>
          </a:p>
        </p:txBody>
      </p:sp>
      <p:pic>
        <p:nvPicPr>
          <p:cNvPr id="3074" name="Picture 2" descr="C:\Users\alaouir\Downloads\IMG_3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14140" y="2428113"/>
            <a:ext cx="4916424" cy="368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21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9445" y="1615505"/>
            <a:ext cx="5078875" cy="4675567"/>
          </a:xfrm>
        </p:spPr>
        <p:txBody>
          <a:bodyPr>
            <a:normAutofit fontScale="25000" lnSpcReduction="20000"/>
          </a:bodyPr>
          <a:lstStyle/>
          <a:p>
            <a:r>
              <a:rPr lang="en-US" sz="14400" dirty="0">
                <a:effectLst/>
              </a:rPr>
              <a:t>The power of____ lies in ____.</a:t>
            </a:r>
          </a:p>
          <a:p>
            <a:r>
              <a:rPr lang="en-US" sz="14400" dirty="0">
                <a:effectLst/>
              </a:rPr>
              <a:t>___ shows the clear benefits of ____.</a:t>
            </a:r>
          </a:p>
          <a:p>
            <a:r>
              <a:rPr lang="en-US" sz="14400" dirty="0">
                <a:effectLst/>
              </a:rPr>
              <a:t>___ does not change the fact that _____.</a:t>
            </a:r>
          </a:p>
          <a:p>
            <a:r>
              <a:rPr lang="en-US" sz="14400" dirty="0" err="1">
                <a:effectLst/>
              </a:rPr>
              <a:t>This____causes</a:t>
            </a:r>
            <a:r>
              <a:rPr lang="en-US" sz="14400" dirty="0">
                <a:effectLst/>
              </a:rPr>
              <a:t>___.</a:t>
            </a:r>
          </a:p>
          <a:p>
            <a:r>
              <a:rPr lang="en-US" sz="14400" dirty="0">
                <a:effectLst/>
              </a:rPr>
              <a:t>This suggests_____.</a:t>
            </a:r>
          </a:p>
          <a:p>
            <a:r>
              <a:rPr lang="en-US" dirty="0">
                <a:effectLst/>
              </a:rPr>
              <a:t/>
            </a:r>
            <a:br>
              <a:rPr lang="en-US" dirty="0">
                <a:effectLst/>
              </a:rPr>
            </a:br>
            <a:endParaRPr lang="en-US" dirty="0"/>
          </a:p>
        </p:txBody>
      </p:sp>
      <p:sp>
        <p:nvSpPr>
          <p:cNvPr id="4" name="Rectangle 3"/>
          <p:cNvSpPr/>
          <p:nvPr/>
        </p:nvSpPr>
        <p:spPr>
          <a:xfrm>
            <a:off x="6047232" y="1609474"/>
            <a:ext cx="5608320" cy="4524315"/>
          </a:xfrm>
          <a:prstGeom prst="rect">
            <a:avLst/>
          </a:prstGeom>
        </p:spPr>
        <p:txBody>
          <a:bodyPr wrap="square">
            <a:spAutoFit/>
          </a:bodyPr>
          <a:lstStyle/>
          <a:p>
            <a:r>
              <a:rPr lang="en-US" sz="3600" dirty="0"/>
              <a:t>By_____, _______.</a:t>
            </a:r>
          </a:p>
          <a:p>
            <a:r>
              <a:rPr lang="en-US" sz="3600" dirty="0"/>
              <a:t>If___, then_____.</a:t>
            </a:r>
          </a:p>
          <a:p>
            <a:r>
              <a:rPr lang="en-US" sz="3600" dirty="0"/>
              <a:t>The implications </a:t>
            </a:r>
            <a:r>
              <a:rPr lang="en-US" sz="3600" dirty="0" err="1"/>
              <a:t>of_______are</a:t>
            </a:r>
            <a:r>
              <a:rPr lang="en-US" sz="3600" dirty="0"/>
              <a:t>_______.</a:t>
            </a:r>
          </a:p>
          <a:p>
            <a:r>
              <a:rPr lang="en-US" sz="3600" dirty="0"/>
              <a:t>This is significant because_______.</a:t>
            </a:r>
          </a:p>
          <a:p>
            <a:r>
              <a:rPr lang="en-US" sz="3600" dirty="0"/>
              <a:t>This indicates_____.</a:t>
            </a:r>
          </a:p>
          <a:p>
            <a:r>
              <a:rPr lang="en-US" dirty="0"/>
              <a:t/>
            </a:r>
            <a:br>
              <a:rPr lang="en-US" dirty="0"/>
            </a:br>
            <a:endParaRPr lang="en-US" dirty="0"/>
          </a:p>
        </p:txBody>
      </p:sp>
      <p:sp>
        <p:nvSpPr>
          <p:cNvPr id="5" name="Rectangle 4"/>
          <p:cNvSpPr/>
          <p:nvPr/>
        </p:nvSpPr>
        <p:spPr>
          <a:xfrm>
            <a:off x="792480" y="248519"/>
            <a:ext cx="4815840" cy="1200329"/>
          </a:xfrm>
          <a:prstGeom prst="rect">
            <a:avLst/>
          </a:prstGeom>
        </p:spPr>
        <p:txBody>
          <a:bodyPr wrap="square">
            <a:spAutoFit/>
          </a:bodyPr>
          <a:lstStyle/>
          <a:p>
            <a:r>
              <a:rPr lang="en-US" sz="3600" b="1" dirty="0"/>
              <a:t>Reasoning Stems</a:t>
            </a:r>
            <a:endParaRPr lang="en-US" sz="3600" dirty="0"/>
          </a:p>
          <a:p>
            <a:r>
              <a:rPr lang="en-US" dirty="0"/>
              <a:t/>
            </a:r>
            <a:br>
              <a:rPr lang="en-US" dirty="0"/>
            </a:br>
            <a:endParaRPr lang="en-US" dirty="0"/>
          </a:p>
        </p:txBody>
      </p:sp>
    </p:spTree>
    <p:extLst>
      <p:ext uri="{BB962C8B-B14F-4D97-AF65-F5344CB8AC3E}">
        <p14:creationId xmlns:p14="http://schemas.microsoft.com/office/powerpoint/2010/main" val="131513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Argumentative Prompt: </a:t>
            </a:r>
            <a:br>
              <a:rPr lang="en-US" b="1" dirty="0" smtClean="0"/>
            </a:br>
            <a:endParaRPr lang="en-US" b="1" dirty="0"/>
          </a:p>
        </p:txBody>
      </p:sp>
      <p:sp>
        <p:nvSpPr>
          <p:cNvPr id="3" name="Subtitle 2"/>
          <p:cNvSpPr>
            <a:spLocks noGrp="1"/>
          </p:cNvSpPr>
          <p:nvPr>
            <p:ph type="subTitle" idx="1"/>
          </p:nvPr>
        </p:nvSpPr>
        <p:spPr>
          <a:xfrm>
            <a:off x="1370693" y="2779776"/>
            <a:ext cx="9440034" cy="3304031"/>
          </a:xfrm>
        </p:spPr>
        <p:txBody>
          <a:bodyPr>
            <a:normAutofit fontScale="92500" lnSpcReduction="20000"/>
          </a:bodyPr>
          <a:lstStyle/>
          <a:p>
            <a:pPr algn="l"/>
            <a:r>
              <a:rPr lang="en-US" sz="3600" b="1" dirty="0">
                <a:effectLst/>
              </a:rPr>
              <a:t>Argue, to what </a:t>
            </a:r>
            <a:r>
              <a:rPr lang="en-US" sz="3600" b="1" i="1" dirty="0">
                <a:effectLst/>
              </a:rPr>
              <a:t>extent</a:t>
            </a:r>
            <a:r>
              <a:rPr lang="en-US" sz="3600" b="1" dirty="0">
                <a:effectLst/>
              </a:rPr>
              <a:t> do we have a choice in our own lives? In other words, to what degree is our free will actually “free.” How much influence do the pushes and pulls of our genetic predispositions (nature) or our socially learned behavior (nurture) do we ultimately overcome or succumb to?</a:t>
            </a:r>
          </a:p>
          <a:p>
            <a:endParaRPr lang="en-US" dirty="0"/>
          </a:p>
        </p:txBody>
      </p:sp>
    </p:spTree>
    <p:extLst>
      <p:ext uri="{BB962C8B-B14F-4D97-AF65-F5344CB8AC3E}">
        <p14:creationId xmlns:p14="http://schemas.microsoft.com/office/powerpoint/2010/main" val="359371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284: “Free” W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170688"/>
            <a:ext cx="10594848" cy="656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65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8501" y="4102608"/>
            <a:ext cx="9440034" cy="1891461"/>
          </a:xfrm>
        </p:spPr>
        <p:txBody>
          <a:bodyPr>
            <a:normAutofit fontScale="90000"/>
          </a:bodyPr>
          <a:lstStyle/>
          <a:p>
            <a:pPr algn="l"/>
            <a:r>
              <a:rPr lang="en-US" sz="2700" b="1" i="1" dirty="0" smtClean="0">
                <a:effectLst/>
              </a:rPr>
              <a:t>Sample Claims: </a:t>
            </a:r>
            <a:br>
              <a:rPr lang="en-US" sz="2700" b="1" i="1" dirty="0" smtClean="0">
                <a:effectLst/>
              </a:rPr>
            </a:br>
            <a:r>
              <a:rPr lang="en-US" sz="2700" b="1" i="1" dirty="0">
                <a:effectLst/>
              </a:rPr>
              <a:t/>
            </a:r>
            <a:br>
              <a:rPr lang="en-US" sz="2700" b="1" i="1" dirty="0">
                <a:effectLst/>
              </a:rPr>
            </a:br>
            <a:r>
              <a:rPr lang="en-US" sz="2700" b="1" i="1" dirty="0" smtClean="0">
                <a:effectLst/>
              </a:rPr>
              <a:t>Even </a:t>
            </a:r>
            <a:r>
              <a:rPr lang="en-US" sz="2700" b="1" i="1" dirty="0" smtClean="0">
                <a:effectLst/>
              </a:rPr>
              <a:t>though free will is limited, human </a:t>
            </a:r>
            <a:r>
              <a:rPr lang="en-US" sz="2700" b="1" i="1" dirty="0">
                <a:effectLst/>
              </a:rPr>
              <a:t>beings are able to cause their own actions and they are therefore responsible for what they </a:t>
            </a:r>
            <a:r>
              <a:rPr lang="en-US" sz="2700" b="1" i="1" dirty="0" smtClean="0">
                <a:effectLst/>
              </a:rPr>
              <a:t>do.  </a:t>
            </a:r>
            <a:br>
              <a:rPr lang="en-US" sz="2700" b="1" i="1" dirty="0" smtClean="0">
                <a:effectLst/>
              </a:rPr>
            </a:br>
            <a:r>
              <a:rPr lang="en-US" sz="2700" dirty="0">
                <a:effectLst/>
              </a:rPr>
              <a:t/>
            </a:r>
            <a:br>
              <a:rPr lang="en-US" sz="2700" dirty="0">
                <a:effectLst/>
              </a:rPr>
            </a:br>
            <a:r>
              <a:rPr lang="en-US" sz="2700" b="1" dirty="0">
                <a:effectLst/>
              </a:rPr>
              <a:t>– Free will does not </a:t>
            </a:r>
            <a:r>
              <a:rPr lang="en-US" sz="2700" b="1" dirty="0" smtClean="0">
                <a:effectLst/>
              </a:rPr>
              <a:t>exist due to the variety of entities in society that govern us. </a:t>
            </a:r>
            <a:br>
              <a:rPr lang="en-US" sz="2700" b="1" dirty="0" smtClean="0">
                <a:effectLst/>
              </a:rPr>
            </a:br>
            <a:r>
              <a:rPr lang="en-US" sz="2700" dirty="0">
                <a:effectLst/>
              </a:rPr>
              <a:t/>
            </a:r>
            <a:br>
              <a:rPr lang="en-US" sz="2700" dirty="0">
                <a:effectLst/>
              </a:rPr>
            </a:br>
            <a:r>
              <a:rPr lang="en-US" sz="2700" b="1" dirty="0">
                <a:effectLst/>
              </a:rPr>
              <a:t>– Free will exists, but as a biological brain mechanism, not as a characteristics of spiritual soul as it is traditionally believed, so it is time to reconsider the notion</a:t>
            </a:r>
            <a:r>
              <a:rPr lang="en-US" sz="2700" b="1" dirty="0" smtClean="0">
                <a:effectLst/>
              </a:rPr>
              <a:t>.</a:t>
            </a:r>
            <a:br>
              <a:rPr lang="en-US" sz="2700" b="1" dirty="0" smtClean="0">
                <a:effectLst/>
              </a:rPr>
            </a:br>
            <a:r>
              <a:rPr lang="en-US" sz="2700" dirty="0">
                <a:effectLst/>
              </a:rPr>
              <a:t/>
            </a:r>
            <a:br>
              <a:rPr lang="en-US" sz="2700" dirty="0">
                <a:effectLst/>
              </a:rPr>
            </a:br>
            <a:r>
              <a:rPr lang="en-US" sz="2700" b="1" dirty="0">
                <a:effectLst/>
              </a:rPr>
              <a:t>– Free will exists as a characteristics of a soul, but it is as incomprehensible to science as the notion of God</a:t>
            </a:r>
            <a:r>
              <a:rPr lang="en-US" sz="3200" dirty="0">
                <a:effectLst/>
              </a:rPr>
              <a:t/>
            </a:r>
            <a:br>
              <a:rPr lang="en-US" sz="3200" dirty="0">
                <a:effectLst/>
              </a:rPr>
            </a:br>
            <a:endParaRPr lang="en-US" sz="3200" i="1" dirty="0"/>
          </a:p>
        </p:txBody>
      </p:sp>
    </p:spTree>
    <p:extLst>
      <p:ext uri="{BB962C8B-B14F-4D97-AF65-F5344CB8AC3E}">
        <p14:creationId xmlns:p14="http://schemas.microsoft.com/office/powerpoint/2010/main" val="50559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8E482A67-6CD8-49D7-9F85-52ECF9915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9CB602C-8E5D-A74B-9259-4EA703D32247}"/>
              </a:ext>
            </a:extLst>
          </p:cNvPr>
          <p:cNvSpPr>
            <a:spLocks noGrp="1"/>
          </p:cNvSpPr>
          <p:nvPr>
            <p:ph type="ctrTitle"/>
          </p:nvPr>
        </p:nvSpPr>
        <p:spPr>
          <a:xfrm>
            <a:off x="7931998" y="965196"/>
            <a:ext cx="3755157" cy="4781641"/>
          </a:xfrm>
        </p:spPr>
        <p:txBody>
          <a:bodyPr>
            <a:noAutofit/>
          </a:bodyPr>
          <a:lstStyle/>
          <a:p>
            <a:pPr algn="l">
              <a:lnSpc>
                <a:spcPct val="90000"/>
              </a:lnSpc>
            </a:pPr>
            <a:r>
              <a:rPr lang="en-US" sz="2800" dirty="0"/>
              <a:t>The following presentation will include information related to the argumentative essay, which asks you to develop and support a </a:t>
            </a:r>
            <a:r>
              <a:rPr lang="en-US" sz="2800" b="1" dirty="0">
                <a:solidFill>
                  <a:srgbClr val="FFFF00"/>
                </a:solidFill>
              </a:rPr>
              <a:t>stance on an issue</a:t>
            </a:r>
            <a:r>
              <a:rPr lang="en-US" sz="2800" b="1" dirty="0"/>
              <a:t>. </a:t>
            </a:r>
            <a:r>
              <a:rPr lang="en-US" sz="2800" dirty="0"/>
              <a:t>In an argumentative essay, you must take a side and </a:t>
            </a:r>
            <a:r>
              <a:rPr lang="en-US" sz="2800" b="1" dirty="0">
                <a:solidFill>
                  <a:srgbClr val="FFFF00"/>
                </a:solidFill>
              </a:rPr>
              <a:t>provide reasoning and evidence </a:t>
            </a:r>
            <a:r>
              <a:rPr lang="en-US" sz="2800" dirty="0"/>
              <a:t>for your position. </a:t>
            </a:r>
          </a:p>
        </p:txBody>
      </p:sp>
      <p:sp>
        <p:nvSpPr>
          <p:cNvPr id="17" name="Rectangle 16">
            <a:extLst>
              <a:ext uri="{FF2B5EF4-FFF2-40B4-BE49-F238E27FC236}">
                <a16:creationId xmlns="" xmlns:a16="http://schemas.microsoft.com/office/drawing/2014/main" id="{418F941B-B7E9-44F2-9A2C-5D35ACF9A6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 xmlns:a16="http://schemas.microsoft.com/office/drawing/2014/main" id="{20CDB17E-6FF9-8B49-83EF-3B68090E312E}"/>
              </a:ext>
            </a:extLst>
          </p:cNvPr>
          <p:cNvSpPr>
            <a:spLocks noChangeArrowheads="1"/>
          </p:cNvSpPr>
          <p:nvPr/>
        </p:nvSpPr>
        <p:spPr bwMode="auto">
          <a:xfrm>
            <a:off x="1096679" y="14297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14" y="1142817"/>
            <a:ext cx="3585987" cy="2127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712" y="3491453"/>
            <a:ext cx="2269904" cy="1700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673" y="1228161"/>
            <a:ext cx="1788440" cy="14262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02" y="3491453"/>
            <a:ext cx="4968210" cy="305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0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3A906E-449F-BB46-8D7C-2637CAA833DB}"/>
              </a:ext>
            </a:extLst>
          </p:cNvPr>
          <p:cNvSpPr>
            <a:spLocks noGrp="1"/>
          </p:cNvSpPr>
          <p:nvPr>
            <p:ph type="ctrTitle"/>
          </p:nvPr>
        </p:nvSpPr>
        <p:spPr>
          <a:xfrm>
            <a:off x="1375983" y="825190"/>
            <a:ext cx="9440034" cy="4947640"/>
          </a:xfrm>
        </p:spPr>
        <p:txBody>
          <a:bodyPr>
            <a:normAutofit fontScale="90000"/>
          </a:bodyPr>
          <a:lstStyle/>
          <a:p>
            <a:pPr algn="l"/>
            <a:r>
              <a:rPr lang="en-US" sz="2700" b="1" dirty="0"/>
              <a:t>The argumentative essay question can ask you to do any of the following:</a:t>
            </a:r>
            <a:br>
              <a:rPr lang="en-US" sz="2700" b="1" dirty="0"/>
            </a:br>
            <a:r>
              <a:rPr lang="en-US" sz="2700" b="1" dirty="0"/>
              <a:t/>
            </a:r>
            <a:br>
              <a:rPr lang="en-US" sz="2700" b="1" dirty="0"/>
            </a:br>
            <a:r>
              <a:rPr lang="en-US" sz="2700" dirty="0"/>
              <a:t>1. </a:t>
            </a:r>
            <a:r>
              <a:rPr lang="en-US" sz="2700" b="1" dirty="0">
                <a:solidFill>
                  <a:srgbClr val="FFFF00"/>
                </a:solidFill>
              </a:rPr>
              <a:t>Defend, challenge, or qualify </a:t>
            </a:r>
            <a:r>
              <a:rPr lang="en-US" sz="2700" dirty="0"/>
              <a:t>a quotation about, or particular take on, a specific topic</a:t>
            </a:r>
            <a:br>
              <a:rPr lang="en-US" sz="2700" dirty="0"/>
            </a:br>
            <a:r>
              <a:rPr lang="en-US" sz="2700" dirty="0"/>
              <a:t/>
            </a:r>
            <a:br>
              <a:rPr lang="en-US" sz="2700" dirty="0"/>
            </a:br>
            <a:r>
              <a:rPr lang="en-US" sz="2700" dirty="0"/>
              <a:t>2. </a:t>
            </a:r>
            <a:r>
              <a:rPr lang="en-US" sz="2700" b="1" dirty="0">
                <a:solidFill>
                  <a:srgbClr val="FFFF00"/>
                </a:solidFill>
              </a:rPr>
              <a:t>Evaluate</a:t>
            </a:r>
            <a:r>
              <a:rPr lang="en-US" sz="2700" dirty="0"/>
              <a:t> the pros and cons of an argument and then indicate why you find one position more persuasive than another</a:t>
            </a:r>
            <a:br>
              <a:rPr lang="en-US" sz="2700" dirty="0"/>
            </a:br>
            <a:r>
              <a:rPr lang="en-US" sz="2700" dirty="0"/>
              <a:t/>
            </a:r>
            <a:br>
              <a:rPr lang="en-US" sz="2700" dirty="0"/>
            </a:br>
            <a:r>
              <a:rPr lang="en-US" sz="2700" dirty="0"/>
              <a:t>3. </a:t>
            </a:r>
            <a:r>
              <a:rPr lang="en-US" sz="2700" b="1" dirty="0">
                <a:solidFill>
                  <a:srgbClr val="FFFF00"/>
                </a:solidFill>
              </a:rPr>
              <a:t>Take a position </a:t>
            </a:r>
            <a:r>
              <a:rPr lang="en-US" sz="2700" dirty="0"/>
              <a:t>on whatever debatable statement is provided in the prompt</a:t>
            </a:r>
            <a:r>
              <a:rPr lang="en-US" dirty="0"/>
              <a:t/>
            </a:r>
            <a:br>
              <a:rPr lang="en-US" dirty="0"/>
            </a:br>
            <a:endParaRPr lang="en-US" dirty="0"/>
          </a:p>
        </p:txBody>
      </p:sp>
    </p:spTree>
    <p:extLst>
      <p:ext uri="{BB962C8B-B14F-4D97-AF65-F5344CB8AC3E}">
        <p14:creationId xmlns:p14="http://schemas.microsoft.com/office/powerpoint/2010/main" val="2080618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 xmlns:a16="http://schemas.microsoft.com/office/drawing/2014/main" id="{1E70A317-DCED-4E80-AA2D-467D8702E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5AE2409-B639-4D44-A5F7-64AA828B177D}"/>
              </a:ext>
            </a:extLst>
          </p:cNvPr>
          <p:cNvSpPr>
            <a:spLocks noGrp="1"/>
          </p:cNvSpPr>
          <p:nvPr>
            <p:ph type="ctrTitle"/>
          </p:nvPr>
        </p:nvSpPr>
        <p:spPr>
          <a:xfrm>
            <a:off x="761430" y="2183148"/>
            <a:ext cx="3382832" cy="3499549"/>
          </a:xfrm>
        </p:spPr>
        <p:txBody>
          <a:bodyPr>
            <a:noAutofit/>
          </a:bodyPr>
          <a:lstStyle/>
          <a:p>
            <a:pPr algn="l">
              <a:lnSpc>
                <a:spcPct val="90000"/>
              </a:lnSpc>
            </a:pPr>
            <a:r>
              <a:rPr lang="en-US" sz="1800" dirty="0">
                <a:effectLst/>
              </a:rPr>
              <a:t>This essay does not provide any text other than the prompt. Instead, your </a:t>
            </a:r>
            <a:r>
              <a:rPr lang="en-US" sz="1800" b="1" dirty="0" smtClean="0">
                <a:solidFill>
                  <a:srgbClr val="FFFF00"/>
                </a:solidFill>
                <a:effectLst/>
              </a:rPr>
              <a:t>claim</a:t>
            </a:r>
            <a:r>
              <a:rPr lang="en-US" sz="1800" dirty="0" smtClean="0">
                <a:effectLst/>
              </a:rPr>
              <a:t> </a:t>
            </a:r>
            <a:r>
              <a:rPr lang="en-US" sz="1800" b="1" dirty="0">
                <a:solidFill>
                  <a:srgbClr val="FFFF00"/>
                </a:solidFill>
                <a:effectLst/>
              </a:rPr>
              <a:t>is supported </a:t>
            </a:r>
            <a:r>
              <a:rPr lang="en-US" sz="1800" dirty="0">
                <a:effectLst/>
              </a:rPr>
              <a:t>by your </a:t>
            </a:r>
            <a:r>
              <a:rPr lang="en-US" sz="1800" b="1" dirty="0">
                <a:solidFill>
                  <a:srgbClr val="FFFF00"/>
                </a:solidFill>
                <a:effectLst/>
              </a:rPr>
              <a:t>own reading, observations, and experiences</a:t>
            </a:r>
            <a:r>
              <a:rPr lang="en-US" sz="1800" dirty="0">
                <a:effectLst/>
              </a:rPr>
              <a:t>. </a:t>
            </a:r>
            <a:r>
              <a:rPr lang="en-US" sz="1800" dirty="0" smtClean="0">
                <a:effectLst/>
              </a:rPr>
              <a:t> In </a:t>
            </a:r>
            <a:r>
              <a:rPr lang="en-US" sz="1800" dirty="0">
                <a:effectLst/>
              </a:rPr>
              <a:t>other words, this essay’s only support is </a:t>
            </a:r>
            <a:r>
              <a:rPr lang="en-US" sz="1800" i="1" dirty="0">
                <a:effectLst/>
              </a:rPr>
              <a:t>you</a:t>
            </a:r>
            <a:r>
              <a:rPr lang="en-US" sz="1800" dirty="0">
                <a:effectLst/>
              </a:rPr>
              <a:t>; what you “know” is the textual support. </a:t>
            </a:r>
            <a:r>
              <a:rPr lang="en-US" sz="1800" dirty="0" smtClean="0">
                <a:effectLst/>
              </a:rPr>
              <a:t> This </a:t>
            </a:r>
            <a:r>
              <a:rPr lang="en-US" sz="1800" dirty="0">
                <a:effectLst/>
              </a:rPr>
              <a:t>essay can be difficult, as the question, regardless of what it is, presupposes that you have knowledge about the topic under discussion. </a:t>
            </a:r>
            <a:r>
              <a:rPr lang="en-US" sz="1800" b="1" dirty="0">
                <a:solidFill>
                  <a:srgbClr val="FFFF00"/>
                </a:solidFill>
                <a:effectLst/>
              </a:rPr>
              <a:t>The more you’ve learned about the world around you, and the more opinions you have formulated about it, the better.</a:t>
            </a:r>
            <a:br>
              <a:rPr lang="en-US" sz="1800" b="1" dirty="0">
                <a:solidFill>
                  <a:srgbClr val="FFFF00"/>
                </a:solidFill>
                <a:effectLst/>
              </a:rPr>
            </a:br>
            <a:endParaRPr lang="en-US" sz="1800" b="1" dirty="0">
              <a:solidFill>
                <a:srgbClr val="FFFF00"/>
              </a:solidFill>
            </a:endParaRPr>
          </a:p>
        </p:txBody>
      </p:sp>
      <p:sp>
        <p:nvSpPr>
          <p:cNvPr id="14" name="Rectangle 10">
            <a:extLst>
              <a:ext uri="{FF2B5EF4-FFF2-40B4-BE49-F238E27FC236}">
                <a16:creationId xmlns="" xmlns:a16="http://schemas.microsoft.com/office/drawing/2014/main" id="{A6D87845-294F-40CB-BC48-46455460D2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laouir\Downloads\IMG_3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958" y="484632"/>
            <a:ext cx="7021754"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4192" y="402336"/>
            <a:ext cx="6547105" cy="6268492"/>
          </a:xfrm>
        </p:spPr>
        <p:txBody>
          <a:bodyPr>
            <a:noAutofit/>
          </a:bodyPr>
          <a:lstStyle/>
          <a:p>
            <a:pPr algn="l"/>
            <a:r>
              <a:rPr lang="en-US" sz="2000" b="1" dirty="0">
                <a:solidFill>
                  <a:srgbClr val="FFFF00"/>
                </a:solidFill>
                <a:effectLst/>
              </a:rPr>
              <a:t>Argument </a:t>
            </a:r>
            <a:r>
              <a:rPr lang="en-US" sz="2000" b="1" dirty="0" smtClean="0">
                <a:solidFill>
                  <a:srgbClr val="FFFF00"/>
                </a:solidFill>
                <a:effectLst/>
              </a:rPr>
              <a:t>Outline:</a:t>
            </a:r>
            <a:r>
              <a:rPr lang="en-US" sz="2000" dirty="0">
                <a:effectLst/>
              </a:rPr>
              <a:t/>
            </a:r>
            <a:br>
              <a:rPr lang="en-US" sz="2000" dirty="0">
                <a:effectLst/>
              </a:rPr>
            </a:br>
            <a:r>
              <a:rPr lang="en-US" sz="2000" dirty="0">
                <a:effectLst/>
              </a:rPr>
              <a:t/>
            </a:r>
            <a:br>
              <a:rPr lang="en-US" sz="2000" dirty="0">
                <a:effectLst/>
              </a:rPr>
            </a:br>
            <a:r>
              <a:rPr lang="en-US" sz="2000" dirty="0" smtClean="0">
                <a:effectLst/>
              </a:rPr>
              <a:t>I. </a:t>
            </a:r>
            <a:r>
              <a:rPr lang="en-US" sz="2000" b="1" dirty="0" smtClean="0">
                <a:effectLst/>
              </a:rPr>
              <a:t>Introduction</a:t>
            </a:r>
            <a:r>
              <a:rPr lang="en-US" sz="2000" b="1" dirty="0">
                <a:effectLst/>
              </a:rPr>
              <a:t/>
            </a:r>
            <a:br>
              <a:rPr lang="en-US" sz="2000" b="1" dirty="0">
                <a:effectLst/>
              </a:rPr>
            </a:br>
            <a:r>
              <a:rPr lang="en-US" sz="2000" b="1" dirty="0">
                <a:effectLst/>
              </a:rPr>
              <a:t>	</a:t>
            </a:r>
            <a:r>
              <a:rPr lang="en-US" sz="2000" b="1" dirty="0" smtClean="0">
                <a:effectLst/>
              </a:rPr>
              <a:t>A</a:t>
            </a:r>
            <a:r>
              <a:rPr lang="en-US" sz="2000" b="1" dirty="0">
                <a:effectLst/>
              </a:rPr>
              <a:t>. Issue/Rhetorical Situation 	</a:t>
            </a:r>
            <a:br>
              <a:rPr lang="en-US" sz="2000" b="1" dirty="0">
                <a:effectLst/>
              </a:rPr>
            </a:br>
            <a:r>
              <a:rPr lang="en-US" sz="2000" b="1" dirty="0" smtClean="0">
                <a:effectLst/>
              </a:rPr>
              <a:t>	B.  </a:t>
            </a:r>
            <a:r>
              <a:rPr lang="en-US" sz="2000" b="1" dirty="0">
                <a:effectLst/>
              </a:rPr>
              <a:t>Your CLAIM (including exigence)</a:t>
            </a:r>
            <a:br>
              <a:rPr lang="en-US" sz="2000" b="1" dirty="0">
                <a:effectLst/>
              </a:rPr>
            </a:br>
            <a:r>
              <a:rPr lang="en-US" sz="2000" b="1" dirty="0">
                <a:effectLst/>
              </a:rPr>
              <a:t> </a:t>
            </a:r>
            <a:br>
              <a:rPr lang="en-US" sz="2000" b="1" dirty="0">
                <a:effectLst/>
              </a:rPr>
            </a:br>
            <a:r>
              <a:rPr lang="en-US" sz="2000" b="1" dirty="0">
                <a:effectLst/>
              </a:rPr>
              <a:t>II. Body Paragraph 1</a:t>
            </a:r>
            <a:r>
              <a:rPr lang="en-US" sz="2000" dirty="0">
                <a:effectLst/>
              </a:rPr>
              <a:t/>
            </a:r>
            <a:br>
              <a:rPr lang="en-US" sz="2000" dirty="0">
                <a:effectLst/>
              </a:rPr>
            </a:br>
            <a:r>
              <a:rPr lang="en-US" sz="2000" dirty="0" smtClean="0">
                <a:effectLst/>
              </a:rPr>
              <a:t>	A. </a:t>
            </a:r>
            <a:r>
              <a:rPr lang="en-US" sz="2000" b="1" dirty="0" smtClean="0">
                <a:effectLst/>
              </a:rPr>
              <a:t>Topic </a:t>
            </a:r>
            <a:r>
              <a:rPr lang="en-US" sz="2000" b="1" dirty="0">
                <a:effectLst/>
              </a:rPr>
              <a:t>Sentence: First Reason </a:t>
            </a:r>
            <a:r>
              <a:rPr lang="en-US" sz="2000" dirty="0">
                <a:effectLst/>
              </a:rPr>
              <a:t/>
            </a:r>
            <a:br>
              <a:rPr lang="en-US" sz="2000" dirty="0">
                <a:effectLst/>
              </a:rPr>
            </a:br>
            <a:r>
              <a:rPr lang="en-US" sz="2000" b="1" dirty="0">
                <a:effectLst/>
              </a:rPr>
              <a:t>    </a:t>
            </a:r>
            <a:r>
              <a:rPr lang="en-US" sz="2000" b="1" dirty="0" smtClean="0">
                <a:effectLst/>
              </a:rPr>
              <a:t>		 </a:t>
            </a:r>
            <a:r>
              <a:rPr lang="en-US" sz="2000" b="1" dirty="0" err="1" smtClean="0">
                <a:effectLst/>
              </a:rPr>
              <a:t>i</a:t>
            </a:r>
            <a:r>
              <a:rPr lang="en-US" sz="2000" b="1" dirty="0" smtClean="0">
                <a:effectLst/>
              </a:rPr>
              <a:t>. Commentary-Reason </a:t>
            </a:r>
            <a:r>
              <a:rPr lang="en-US" sz="2000" b="1" dirty="0">
                <a:effectLst/>
              </a:rPr>
              <a:t>for your Reason </a:t>
            </a:r>
            <a:r>
              <a:rPr lang="en-US" sz="2000" dirty="0">
                <a:effectLst/>
              </a:rPr>
              <a:t/>
            </a:r>
            <a:br>
              <a:rPr lang="en-US" sz="2000" dirty="0">
                <a:effectLst/>
              </a:rPr>
            </a:br>
            <a:r>
              <a:rPr lang="en-US" sz="2000" b="1" dirty="0">
                <a:effectLst/>
              </a:rPr>
              <a:t> </a:t>
            </a:r>
            <a:r>
              <a:rPr lang="en-US" sz="2000" dirty="0">
                <a:effectLst/>
              </a:rPr>
              <a:t/>
            </a:r>
            <a:br>
              <a:rPr lang="en-US" sz="2000" dirty="0">
                <a:effectLst/>
              </a:rPr>
            </a:br>
            <a:r>
              <a:rPr lang="en-US" sz="2000" dirty="0" smtClean="0">
                <a:effectLst/>
              </a:rPr>
              <a:t>III. </a:t>
            </a:r>
            <a:r>
              <a:rPr lang="en-US" sz="2000" b="1" dirty="0" smtClean="0">
                <a:effectLst/>
              </a:rPr>
              <a:t>Body </a:t>
            </a:r>
            <a:r>
              <a:rPr lang="en-US" sz="2000" b="1" dirty="0">
                <a:effectLst/>
              </a:rPr>
              <a:t>Paragraph 2</a:t>
            </a:r>
            <a:br>
              <a:rPr lang="en-US" sz="2000" b="1" dirty="0">
                <a:effectLst/>
              </a:rPr>
            </a:br>
            <a:r>
              <a:rPr lang="en-US" sz="2000" b="1" dirty="0">
                <a:effectLst/>
              </a:rPr>
              <a:t>	</a:t>
            </a:r>
            <a:r>
              <a:rPr lang="en-US" sz="2000" b="1" dirty="0" smtClean="0">
                <a:effectLst/>
              </a:rPr>
              <a:t>A</a:t>
            </a:r>
            <a:r>
              <a:rPr lang="en-US" sz="2000" b="1" dirty="0">
                <a:effectLst/>
              </a:rPr>
              <a:t>. Topic Sentence: </a:t>
            </a:r>
            <a:r>
              <a:rPr lang="en-US" sz="2000" b="1" dirty="0" smtClean="0">
                <a:effectLst/>
              </a:rPr>
              <a:t>Second </a:t>
            </a:r>
            <a:r>
              <a:rPr lang="en-US" sz="2000" b="1" dirty="0">
                <a:effectLst/>
              </a:rPr>
              <a:t>Reason </a:t>
            </a:r>
            <a:r>
              <a:rPr lang="en-US" sz="2000" dirty="0">
                <a:effectLst/>
              </a:rPr>
              <a:t/>
            </a:r>
            <a:br>
              <a:rPr lang="en-US" sz="2000" dirty="0">
                <a:effectLst/>
              </a:rPr>
            </a:br>
            <a:r>
              <a:rPr lang="en-US" sz="2000" dirty="0" smtClean="0">
                <a:effectLst/>
              </a:rPr>
              <a:t>		</a:t>
            </a:r>
            <a:r>
              <a:rPr lang="en-US" sz="2000" dirty="0" err="1" smtClean="0">
                <a:effectLst/>
              </a:rPr>
              <a:t>i</a:t>
            </a:r>
            <a:r>
              <a:rPr lang="en-US" sz="2000" dirty="0" smtClean="0">
                <a:effectLst/>
              </a:rPr>
              <a:t>. </a:t>
            </a:r>
            <a:r>
              <a:rPr lang="en-US" sz="2000" b="1" dirty="0" smtClean="0">
                <a:effectLst/>
              </a:rPr>
              <a:t>Commentary-Reason </a:t>
            </a:r>
            <a:r>
              <a:rPr lang="en-US" sz="2000" b="1" dirty="0">
                <a:effectLst/>
              </a:rPr>
              <a:t>for your R</a:t>
            </a:r>
            <a:r>
              <a:rPr lang="en-US" sz="2000" b="1" dirty="0" smtClean="0">
                <a:effectLst/>
              </a:rPr>
              <a:t>eason </a:t>
            </a:r>
            <a:br>
              <a:rPr lang="en-US" sz="2000" b="1" dirty="0" smtClean="0">
                <a:effectLst/>
              </a:rPr>
            </a:br>
            <a:r>
              <a:rPr lang="en-US" sz="2000" dirty="0">
                <a:effectLst/>
              </a:rPr>
              <a:t/>
            </a:r>
            <a:br>
              <a:rPr lang="en-US" sz="2000" dirty="0">
                <a:effectLst/>
              </a:rPr>
            </a:br>
            <a:r>
              <a:rPr lang="en-US" sz="2000" dirty="0" smtClean="0">
                <a:effectLst/>
              </a:rPr>
              <a:t>VI. </a:t>
            </a:r>
            <a:r>
              <a:rPr lang="en-US" sz="2000" b="1" dirty="0" smtClean="0">
                <a:effectLst/>
              </a:rPr>
              <a:t>Conclusion</a:t>
            </a:r>
            <a:r>
              <a:rPr lang="en-US" sz="2000" dirty="0">
                <a:effectLst/>
              </a:rPr>
              <a:t/>
            </a:r>
            <a:br>
              <a:rPr lang="en-US" sz="2000" dirty="0">
                <a:effectLst/>
              </a:rPr>
            </a:br>
            <a:r>
              <a:rPr lang="en-US" sz="2000" dirty="0" smtClean="0">
                <a:effectLst/>
              </a:rPr>
              <a:t>	A. </a:t>
            </a:r>
            <a:r>
              <a:rPr lang="en-US" sz="2000" b="1" dirty="0" smtClean="0">
                <a:effectLst/>
              </a:rPr>
              <a:t>Reiterate </a:t>
            </a:r>
            <a:r>
              <a:rPr lang="en-US" sz="2000" b="1" dirty="0">
                <a:effectLst/>
              </a:rPr>
              <a:t>claim </a:t>
            </a:r>
            <a:r>
              <a:rPr lang="en-US" sz="2000" dirty="0">
                <a:effectLst/>
              </a:rPr>
              <a:t/>
            </a:r>
            <a:br>
              <a:rPr lang="en-US" sz="2000" dirty="0">
                <a:effectLst/>
              </a:rPr>
            </a:br>
            <a:r>
              <a:rPr lang="en-US" sz="2000" dirty="0" smtClean="0">
                <a:effectLst/>
              </a:rPr>
              <a:t>	B. </a:t>
            </a:r>
            <a:r>
              <a:rPr lang="en-US" sz="2000" b="1" dirty="0" smtClean="0">
                <a:effectLst/>
              </a:rPr>
              <a:t>Implications </a:t>
            </a:r>
            <a:r>
              <a:rPr lang="en-US" sz="2000" b="1" dirty="0">
                <a:effectLst/>
              </a:rPr>
              <a:t>on the world, </a:t>
            </a:r>
            <a:r>
              <a:rPr lang="en-US" sz="2000" b="1" dirty="0" smtClean="0">
                <a:effectLst/>
              </a:rPr>
              <a:t> society</a:t>
            </a:r>
            <a:r>
              <a:rPr lang="en-US" sz="2000" b="1" dirty="0">
                <a:effectLst/>
              </a:rPr>
              <a:t>, </a:t>
            </a:r>
            <a:r>
              <a:rPr lang="en-US" sz="2000" b="1" dirty="0" smtClean="0">
                <a:effectLst/>
              </a:rPr>
              <a:t> humanity </a:t>
            </a:r>
            <a:r>
              <a:rPr lang="en-US" sz="2000" dirty="0">
                <a:effectLst/>
              </a:rPr>
              <a:t/>
            </a:r>
            <a:br>
              <a:rPr lang="en-US" sz="2000" dirty="0">
                <a:effectLst/>
              </a:rPr>
            </a:br>
            <a:r>
              <a:rPr lang="en-US" sz="2000" b="1" dirty="0">
                <a:effectLst/>
              </a:rPr>
              <a:t> </a:t>
            </a:r>
            <a:r>
              <a:rPr lang="en-US" sz="2000" dirty="0">
                <a:effectLst/>
              </a:rPr>
              <a:t/>
            </a:r>
            <a:br>
              <a:rPr lang="en-US" sz="2000" dirty="0">
                <a:effectLst/>
              </a:rPr>
            </a:br>
            <a:endParaRPr lang="en-US" sz="2000" dirty="0"/>
          </a:p>
        </p:txBody>
      </p:sp>
      <p:sp>
        <p:nvSpPr>
          <p:cNvPr id="3" name="TextBox 2"/>
          <p:cNvSpPr txBox="1"/>
          <p:nvPr/>
        </p:nvSpPr>
        <p:spPr>
          <a:xfrm>
            <a:off x="0" y="0"/>
            <a:ext cx="4754879" cy="1754326"/>
          </a:xfrm>
          <a:prstGeom prst="rect">
            <a:avLst/>
          </a:prstGeom>
          <a:noFill/>
        </p:spPr>
        <p:txBody>
          <a:bodyPr wrap="square" rtlCol="0">
            <a:spAutoFit/>
          </a:bodyPr>
          <a:lstStyle/>
          <a:p>
            <a:r>
              <a:rPr lang="en-US" sz="3600" dirty="0" smtClean="0"/>
              <a:t>What does an argumentative essay look like? </a:t>
            </a:r>
            <a:endParaRPr lang="en-US" sz="3600" dirty="0"/>
          </a:p>
        </p:txBody>
      </p:sp>
    </p:spTree>
    <p:extLst>
      <p:ext uri="{BB962C8B-B14F-4D97-AF65-F5344CB8AC3E}">
        <p14:creationId xmlns:p14="http://schemas.microsoft.com/office/powerpoint/2010/main" val="136665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013" y="623492"/>
            <a:ext cx="9440034" cy="1828801"/>
          </a:xfrm>
        </p:spPr>
        <p:txBody>
          <a:bodyPr>
            <a:normAutofit fontScale="90000"/>
          </a:bodyPr>
          <a:lstStyle/>
          <a:p>
            <a:pPr algn="l"/>
            <a:r>
              <a:rPr lang="en-US" dirty="0">
                <a:effectLst/>
              </a:rPr>
              <a:t/>
            </a:r>
            <a:br>
              <a:rPr lang="en-US" dirty="0">
                <a:effectLst/>
              </a:rPr>
            </a:br>
            <a:r>
              <a:rPr lang="en-US" dirty="0">
                <a:effectLst/>
              </a:rPr>
              <a:t> </a:t>
            </a:r>
            <a:br>
              <a:rPr lang="en-US" dirty="0">
                <a:effectLst/>
              </a:rPr>
            </a:br>
            <a:endParaRPr lang="en-US" dirty="0"/>
          </a:p>
        </p:txBody>
      </p:sp>
      <p:sp>
        <p:nvSpPr>
          <p:cNvPr id="4" name="Rectangle 3"/>
          <p:cNvSpPr/>
          <p:nvPr/>
        </p:nvSpPr>
        <p:spPr>
          <a:xfrm>
            <a:off x="1267968" y="623492"/>
            <a:ext cx="9875520" cy="6001643"/>
          </a:xfrm>
          <a:prstGeom prst="rect">
            <a:avLst/>
          </a:prstGeom>
        </p:spPr>
        <p:txBody>
          <a:bodyPr wrap="square">
            <a:spAutoFit/>
          </a:bodyPr>
          <a:lstStyle/>
          <a:p>
            <a:r>
              <a:rPr lang="en-US" sz="3200" dirty="0" smtClean="0"/>
              <a:t>STEP 1:  </a:t>
            </a:r>
            <a:r>
              <a:rPr lang="en-US" sz="3200" b="1" dirty="0"/>
              <a:t>Introduction</a:t>
            </a:r>
            <a:br>
              <a:rPr lang="en-US" sz="3200" b="1" dirty="0"/>
            </a:br>
            <a:r>
              <a:rPr lang="en-US" sz="3200" b="1" dirty="0"/>
              <a:t>	A. Issue/Rhetorical Situation 	</a:t>
            </a:r>
            <a:br>
              <a:rPr lang="en-US" sz="3200" b="1" dirty="0"/>
            </a:br>
            <a:r>
              <a:rPr lang="en-US" sz="3200" b="1" dirty="0"/>
              <a:t>	B.  Your CLAIM (including exigence</a:t>
            </a:r>
            <a:r>
              <a:rPr lang="en-US" sz="3200" b="1" dirty="0" smtClean="0"/>
              <a:t>)</a:t>
            </a:r>
          </a:p>
          <a:p>
            <a:endParaRPr lang="en-US" sz="3200" dirty="0" smtClean="0"/>
          </a:p>
          <a:p>
            <a:r>
              <a:rPr lang="en-US" sz="3200" b="1" dirty="0" smtClean="0">
                <a:solidFill>
                  <a:srgbClr val="FFFF00"/>
                </a:solidFill>
              </a:rPr>
              <a:t>First establish a claim…</a:t>
            </a:r>
            <a:endParaRPr lang="en-US" sz="3200" b="1" dirty="0">
              <a:solidFill>
                <a:srgbClr val="FFFF00"/>
              </a:solidFill>
            </a:endParaRPr>
          </a:p>
          <a:p>
            <a:r>
              <a:rPr lang="en-US" sz="3200" dirty="0" smtClean="0"/>
              <a:t>CLAIMS</a:t>
            </a:r>
            <a:r>
              <a:rPr lang="en-US" sz="3200" dirty="0"/>
              <a:t>:  a claim is an assertion about a controversial question (or issue question, as distinct from a question of fact) that gives rise to alternative answers and about which reasonable people might disagree</a:t>
            </a:r>
            <a:r>
              <a:rPr lang="en-US" sz="3200" dirty="0" smtClean="0"/>
              <a:t>. In other words it must be debatable. </a:t>
            </a:r>
          </a:p>
          <a:p>
            <a:pPr algn="ctr"/>
            <a:r>
              <a:rPr lang="en-US" sz="3200" b="1" dirty="0" smtClean="0">
                <a:solidFill>
                  <a:srgbClr val="FFFF00"/>
                </a:solidFill>
              </a:rPr>
              <a:t>The claim is the heart of your paper; </a:t>
            </a:r>
            <a:r>
              <a:rPr lang="en-US" sz="3200" b="1" dirty="0">
                <a:solidFill>
                  <a:srgbClr val="FFFF00"/>
                </a:solidFill>
              </a:rPr>
              <a:t> </a:t>
            </a:r>
            <a:r>
              <a:rPr lang="en-US" sz="3200" b="1" dirty="0" smtClean="0">
                <a:solidFill>
                  <a:srgbClr val="FFFF00"/>
                </a:solidFill>
              </a:rPr>
              <a:t>it’s what keeps it ALIVE. </a:t>
            </a:r>
            <a:endParaRPr lang="en-US" sz="3200" b="1" dirty="0">
              <a:solidFill>
                <a:srgbClr val="FFFF00"/>
              </a:solidFill>
            </a:endParaRPr>
          </a:p>
        </p:txBody>
      </p:sp>
    </p:spTree>
    <p:extLst>
      <p:ext uri="{BB962C8B-B14F-4D97-AF65-F5344CB8AC3E}">
        <p14:creationId xmlns:p14="http://schemas.microsoft.com/office/powerpoint/2010/main" val="107717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349" y="243840"/>
            <a:ext cx="9440034" cy="7059169"/>
          </a:xfrm>
        </p:spPr>
        <p:txBody>
          <a:bodyPr>
            <a:normAutofit fontScale="90000"/>
          </a:bodyPr>
          <a:lstStyle/>
          <a:p>
            <a:pPr algn="l"/>
            <a:r>
              <a:rPr lang="en-US" sz="2700" b="1" dirty="0">
                <a:effectLst/>
              </a:rPr>
              <a:t>A claim is the main argument of an essay. It is arguably the single most important part of an academic paper. </a:t>
            </a:r>
            <a:r>
              <a:rPr lang="en-US" sz="2700" b="1" u="sng" dirty="0">
                <a:solidFill>
                  <a:srgbClr val="FFFF00"/>
                </a:solidFill>
                <a:effectLst/>
              </a:rPr>
              <a:t>The complexity, effectiveness, and quality of the entire paper hinges on the claim</a:t>
            </a:r>
            <a:r>
              <a:rPr lang="en-US" sz="2700" b="1" dirty="0">
                <a:solidFill>
                  <a:srgbClr val="FFFF00"/>
                </a:solidFill>
                <a:effectLst/>
              </a:rPr>
              <a:t>. </a:t>
            </a:r>
            <a:r>
              <a:rPr lang="en-US" sz="2700" b="1" dirty="0">
                <a:effectLst/>
              </a:rPr>
              <a:t>If your claim is too simple or obvious, the rest of the paper probably will be, too. </a:t>
            </a:r>
            <a:r>
              <a:rPr lang="en-US" sz="2700" b="1" dirty="0" smtClean="0">
                <a:effectLst/>
              </a:rPr>
              <a:t/>
            </a:r>
            <a:br>
              <a:rPr lang="en-US" sz="2700" b="1" dirty="0" smtClean="0">
                <a:effectLst/>
              </a:rPr>
            </a:br>
            <a:r>
              <a:rPr lang="en-US" sz="2700" b="1" dirty="0">
                <a:effectLst/>
              </a:rPr>
              <a:t/>
            </a:r>
            <a:br>
              <a:rPr lang="en-US" sz="2700" b="1" dirty="0">
                <a:effectLst/>
              </a:rPr>
            </a:br>
            <a:r>
              <a:rPr lang="en-US" sz="2700" b="1" dirty="0">
                <a:effectLst/>
              </a:rPr>
              <a:t>A claim defines your paper’s goals, direction, scope, and </a:t>
            </a:r>
            <a:r>
              <a:rPr lang="en-US" sz="2700" b="1" u="sng" dirty="0">
                <a:solidFill>
                  <a:srgbClr val="FFFF00"/>
                </a:solidFill>
                <a:effectLst/>
              </a:rPr>
              <a:t>exigence. </a:t>
            </a:r>
            <a:r>
              <a:rPr lang="en-US" sz="2700" b="1" dirty="0" smtClean="0">
                <a:effectLst/>
              </a:rPr>
              <a:t/>
            </a:r>
            <a:br>
              <a:rPr lang="en-US" sz="2700" b="1" dirty="0" smtClean="0">
                <a:effectLst/>
              </a:rPr>
            </a:br>
            <a:r>
              <a:rPr lang="en-US" sz="2700" b="1" dirty="0">
                <a:effectLst/>
              </a:rPr>
              <a:t/>
            </a:r>
            <a:br>
              <a:rPr lang="en-US" sz="2700" b="1" dirty="0">
                <a:effectLst/>
              </a:rPr>
            </a:br>
            <a:r>
              <a:rPr lang="en-US" sz="2700" b="1" dirty="0">
                <a:effectLst/>
              </a:rPr>
              <a:t>A claim must be argumentative. When you make a claim, you are arguing for a certain interpretation or understanding of your subject</a:t>
            </a:r>
            <a:r>
              <a:rPr lang="en-US" sz="2700" b="1" dirty="0" smtClean="0">
                <a:effectLst/>
              </a:rPr>
              <a:t>.</a:t>
            </a:r>
            <a:br>
              <a:rPr lang="en-US" sz="2700" b="1" dirty="0" smtClean="0">
                <a:effectLst/>
              </a:rPr>
            </a:br>
            <a:r>
              <a:rPr lang="en-US" sz="2700" b="1" dirty="0">
                <a:effectLst/>
              </a:rPr>
              <a:t/>
            </a:r>
            <a:br>
              <a:rPr lang="en-US" sz="2700" b="1" dirty="0">
                <a:effectLst/>
              </a:rPr>
            </a:br>
            <a:r>
              <a:rPr lang="en-US" sz="2700" b="1" dirty="0">
                <a:effectLst/>
              </a:rPr>
              <a:t>A good claim adds something meaningful to the current dialogue surrounding your topic.</a:t>
            </a:r>
            <a:br>
              <a:rPr lang="en-US" sz="2700" b="1" dirty="0">
                <a:effectLst/>
              </a:rPr>
            </a:br>
            <a:r>
              <a:rPr lang="en-US" dirty="0"/>
              <a:t/>
            </a:r>
            <a:br>
              <a:rPr lang="en-US" dirty="0"/>
            </a:br>
            <a:endParaRPr lang="en-US" dirty="0"/>
          </a:p>
        </p:txBody>
      </p:sp>
    </p:spTree>
    <p:extLst>
      <p:ext uri="{BB962C8B-B14F-4D97-AF65-F5344CB8AC3E}">
        <p14:creationId xmlns:p14="http://schemas.microsoft.com/office/powerpoint/2010/main" val="3499371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29" y="534747"/>
            <a:ext cx="9440034" cy="940485"/>
          </a:xfrm>
        </p:spPr>
        <p:txBody>
          <a:bodyPr/>
          <a:lstStyle/>
          <a:p>
            <a:r>
              <a:rPr lang="en-US" dirty="0" smtClean="0"/>
              <a:t>Where does a claim go? </a:t>
            </a:r>
            <a:endParaRPr lang="en-US" dirty="0"/>
          </a:p>
        </p:txBody>
      </p:sp>
      <p:sp>
        <p:nvSpPr>
          <p:cNvPr id="3" name="Subtitle 2"/>
          <p:cNvSpPr>
            <a:spLocks noGrp="1"/>
          </p:cNvSpPr>
          <p:nvPr>
            <p:ph type="subTitle" idx="1"/>
          </p:nvPr>
        </p:nvSpPr>
        <p:spPr>
          <a:xfrm>
            <a:off x="724517" y="1484844"/>
            <a:ext cx="9440034" cy="1049867"/>
          </a:xfrm>
        </p:spPr>
        <p:txBody>
          <a:bodyPr>
            <a:noAutofit/>
          </a:bodyPr>
          <a:lstStyle/>
          <a:p>
            <a:pPr algn="l"/>
            <a:r>
              <a:rPr lang="en-US" sz="2400" dirty="0" smtClean="0"/>
              <a:t>The main claim is always at the </a:t>
            </a:r>
            <a:r>
              <a:rPr lang="en-US" sz="2400" b="1" dirty="0" smtClean="0">
                <a:solidFill>
                  <a:srgbClr val="FFFF00"/>
                </a:solidFill>
              </a:rPr>
              <a:t>end of the introduction</a:t>
            </a:r>
            <a:r>
              <a:rPr lang="en-US" sz="2400" dirty="0" smtClean="0"/>
              <a:t>; the very last sentence. It must be one sentence that contains both the </a:t>
            </a:r>
            <a:r>
              <a:rPr lang="en-US" sz="2400" b="1" u="sng" dirty="0" smtClean="0">
                <a:solidFill>
                  <a:srgbClr val="FFFF00"/>
                </a:solidFill>
              </a:rPr>
              <a:t>exigence </a:t>
            </a:r>
            <a:r>
              <a:rPr lang="en-US" sz="2400" dirty="0" smtClean="0"/>
              <a:t>and YOUR position. </a:t>
            </a:r>
          </a:p>
          <a:p>
            <a:pPr algn="l"/>
            <a:r>
              <a:rPr lang="en-US" sz="2400" b="1" dirty="0" smtClean="0">
                <a:solidFill>
                  <a:srgbClr val="FFFF00"/>
                </a:solidFill>
              </a:rPr>
              <a:t>What does exigence mean? </a:t>
            </a:r>
          </a:p>
          <a:p>
            <a:pPr algn="l"/>
            <a:r>
              <a:rPr lang="en-US" sz="2400" dirty="0" smtClean="0">
                <a:effectLst/>
              </a:rPr>
              <a:t>In</a:t>
            </a:r>
            <a:r>
              <a:rPr lang="en-US" sz="2400" dirty="0">
                <a:effectLst/>
              </a:rPr>
              <a:t> </a:t>
            </a:r>
            <a:r>
              <a:rPr lang="en-US" sz="2400" b="1" dirty="0">
                <a:effectLst/>
              </a:rPr>
              <a:t>rhetoric</a:t>
            </a:r>
            <a:r>
              <a:rPr lang="en-US" sz="2400" dirty="0">
                <a:effectLst/>
              </a:rPr>
              <a:t>, </a:t>
            </a:r>
            <a:r>
              <a:rPr lang="en-US" sz="2400" b="1" dirty="0">
                <a:effectLst/>
              </a:rPr>
              <a:t>exigence</a:t>
            </a:r>
            <a:r>
              <a:rPr lang="en-US" sz="2400" dirty="0">
                <a:effectLst/>
              </a:rPr>
              <a:t> is an issue, problem, or situation that causes or prompts someone to write or speak. </a:t>
            </a:r>
            <a:r>
              <a:rPr lang="en-US" sz="2400" dirty="0" smtClean="0">
                <a:effectLst/>
              </a:rPr>
              <a:t> It is otherwise known as the GREATER </a:t>
            </a:r>
            <a:r>
              <a:rPr lang="en-US" sz="2400" dirty="0" smtClean="0">
                <a:effectLst/>
              </a:rPr>
              <a:t>OCCASION, but it’s bigger than that.  </a:t>
            </a:r>
            <a:endParaRPr lang="en-US" sz="2400" dirty="0" smtClean="0">
              <a:effectLst/>
            </a:endParaRPr>
          </a:p>
          <a:p>
            <a:pPr algn="l"/>
            <a:r>
              <a:rPr lang="en-US" sz="2400" dirty="0" smtClean="0">
                <a:effectLst/>
              </a:rPr>
              <a:t>Exigence </a:t>
            </a:r>
            <a:r>
              <a:rPr lang="en-US" sz="2400" dirty="0">
                <a:effectLst/>
              </a:rPr>
              <a:t>has to do with what prompts the author to write in the first place, a sense of urgency, a problem that requires attention right now, a need that must be met, a concept that must be understood before the audience can move to a next step</a:t>
            </a:r>
            <a:r>
              <a:rPr lang="en-US" sz="2400" dirty="0" smtClean="0">
                <a:effectLst/>
              </a:rPr>
              <a:t>.</a:t>
            </a:r>
            <a:endParaRPr lang="en-US" sz="2400" dirty="0">
              <a:effectLst/>
            </a:endParaRPr>
          </a:p>
          <a:p>
            <a:pPr algn="l"/>
            <a:r>
              <a:rPr lang="en-US" sz="2400" b="1" dirty="0" smtClean="0">
                <a:solidFill>
                  <a:srgbClr val="FFFF00"/>
                </a:solidFill>
                <a:effectLst/>
              </a:rPr>
              <a:t>Let’s practice…</a:t>
            </a:r>
            <a:endParaRPr lang="en-US" sz="2400" b="1" dirty="0">
              <a:solidFill>
                <a:srgbClr val="FFFF00"/>
              </a:solidFill>
            </a:endParaRPr>
          </a:p>
        </p:txBody>
      </p:sp>
    </p:spTree>
    <p:extLst>
      <p:ext uri="{BB962C8B-B14F-4D97-AF65-F5344CB8AC3E}">
        <p14:creationId xmlns:p14="http://schemas.microsoft.com/office/powerpoint/2010/main" val="3948636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3541"/>
      </a:dk2>
      <a:lt2>
        <a:srgbClr val="E4E2E8"/>
      </a:lt2>
      <a:accent1>
        <a:srgbClr val="9AA67D"/>
      </a:accent1>
      <a:accent2>
        <a:srgbClr val="A9A273"/>
      </a:accent2>
      <a:accent3>
        <a:srgbClr val="BB9B81"/>
      </a:accent3>
      <a:accent4>
        <a:srgbClr val="BA827F"/>
      </a:accent4>
      <a:accent5>
        <a:srgbClr val="C492A4"/>
      </a:accent5>
      <a:accent6>
        <a:srgbClr val="BA7FAD"/>
      </a:accent6>
      <a:hlink>
        <a:srgbClr val="8471B2"/>
      </a:hlink>
      <a:folHlink>
        <a:srgbClr val="7F7F7F"/>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2213</TotalTime>
  <Words>945</Words>
  <Application>Microsoft Office PowerPoint</Application>
  <PresentationFormat>Custom</PresentationFormat>
  <Paragraphs>59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SlateVTI</vt:lpstr>
      <vt:lpstr>Argumentative Essay </vt:lpstr>
      <vt:lpstr>What is argument? What comes to mind when you hear the word argument? </vt:lpstr>
      <vt:lpstr>The following presentation will include information related to the argumentative essay, which asks you to develop and support a stance on an issue. In an argumentative essay, you must take a side and provide reasoning and evidence for your position. </vt:lpstr>
      <vt:lpstr>The argumentative essay question can ask you to do any of the following:  1. Defend, challenge, or qualify a quotation about, or particular take on, a specific topic  2. Evaluate the pros and cons of an argument and then indicate why you find one position more persuasive than another  3. Take a position on whatever debatable statement is provided in the prompt </vt:lpstr>
      <vt:lpstr>This essay does not provide any text other than the prompt. Instead, your claim is supported by your own reading, observations, and experiences.  In other words, this essay’s only support is you; what you “know” is the textual support.  This essay can be difficult, as the question, regardless of what it is, presupposes that you have knowledge about the topic under discussion. The more you’ve learned about the world around you, and the more opinions you have formulated about it, the better. </vt:lpstr>
      <vt:lpstr>Argument Outline:  I. Introduction  A. Issue/Rhetorical Situation    B.  Your CLAIM (including exigence)   II. Body Paragraph 1  A. Topic Sentence: First Reason         i. Commentary-Reason for your Reason    III. Body Paragraph 2  A. Topic Sentence: Second Reason    i. Commentary-Reason for your Reason   VI. Conclusion  A. Reiterate claim   B. Implications on the world,  society,  humanity    </vt:lpstr>
      <vt:lpstr>   </vt:lpstr>
      <vt:lpstr>A claim is the main argument of an essay. It is arguably the single most important part of an academic paper. The complexity, effectiveness, and quality of the entire paper hinges on the claim. If your claim is too simple or obvious, the rest of the paper probably will be, too.   A claim defines your paper’s goals, direction, scope, and exigence.   A claim must be argumentative. When you make a claim, you are arguing for a certain interpretation or understanding of your subject.  A good claim adds something meaningful to the current dialogue surrounding your topic.  </vt:lpstr>
      <vt:lpstr>Where does a claim go? </vt:lpstr>
      <vt:lpstr>Activity: Improve these claims: </vt:lpstr>
      <vt:lpstr>Improved Claims: </vt:lpstr>
      <vt:lpstr>Body Paragraphs  Remember to use evidence to develop your own argument. Do not forget to include examples, but also do not let them take over your essay. Support your claim drawing on all that you know about the subject: what you’ve experienced, read, or observed – generally AVOID personal anecdotes and too many pop culture/celebrity references. Your goal is to sound well read, educated, and reasoned. The order of the essay can be varied, and any rhetorical strategies can be employed, but you must make certain that your support/evidence is appropriate and effective. You may rely on facts/statistics, details, quotations, anecdotes, cause and effect, appeal to authority, etc. Remember readings, entertainment/arts, history, universal truths, government, and observations. Your support should be rational and logical, not emotional; it should be objective rather than biased. Watch for – and avoid – logical fallacies.     </vt:lpstr>
      <vt:lpstr>PowerPoint Presentation</vt:lpstr>
      <vt:lpstr>      AP Example Introduction:  The main points within this passage suggest that America is a country where a multitude of cultures, religions, and languages coexist. He suggests that our government, which was created "on the principles of society and the rights of man", is able to overcome the aforementioned differences. This assertion can easily be disproved. </vt:lpstr>
      <vt:lpstr>PowerPoint Presentation</vt:lpstr>
      <vt:lpstr>PowerPoint Presentation</vt:lpstr>
      <vt:lpstr>Example Introduction:  Nature verses nurture is a debate older than time. It is understandable why it would be. Free will is dependent on how much nature limits us. How much of our environment limits us. The reality is our free will is directly tied to both, and both limit our free will. It is detrimental to humanity to believe in the notion of free will.   </vt:lpstr>
      <vt:lpstr>PowerPoint Presentation</vt:lpstr>
      <vt:lpstr>PowerPoint Presentation</vt:lpstr>
      <vt:lpstr>PowerPoint Presentation</vt:lpstr>
      <vt:lpstr>Argumentative Prompt:  </vt:lpstr>
      <vt:lpstr>PowerPoint Presentation</vt:lpstr>
      <vt:lpstr>Sample Claims:   Even though free will is limited, human beings are able to cause their own actions and they are therefore responsible for what they do.    – Free will does not exist due to the variety of entities in society that govern us.   – Free will exists, but as a biological brain mechanism, not as a characteristics of spiritual soul as it is traditionally believed, so it is time to reconsider the notion.  – Free will exists as a characteristics of a soul, but it is as incomprehensible to science as the notion of God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Argumentative Essay</dc:title>
  <dc:creator>Najdi, Fatima</dc:creator>
  <cp:lastModifiedBy>Windows User</cp:lastModifiedBy>
  <cp:revision>29</cp:revision>
  <dcterms:created xsi:type="dcterms:W3CDTF">2019-10-22T03:37:44Z</dcterms:created>
  <dcterms:modified xsi:type="dcterms:W3CDTF">2019-11-06T19:21:51Z</dcterms:modified>
</cp:coreProperties>
</file>