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65"/>
  </p:notesMasterIdLst>
  <p:sldIdLst>
    <p:sldId id="256" r:id="rId2"/>
    <p:sldId id="275" r:id="rId3"/>
    <p:sldId id="296" r:id="rId4"/>
    <p:sldId id="259" r:id="rId5"/>
    <p:sldId id="297" r:id="rId6"/>
    <p:sldId id="305" r:id="rId7"/>
    <p:sldId id="306" r:id="rId8"/>
    <p:sldId id="307" r:id="rId9"/>
    <p:sldId id="308" r:id="rId10"/>
    <p:sldId id="309" r:id="rId11"/>
    <p:sldId id="310" r:id="rId12"/>
    <p:sldId id="311" r:id="rId13"/>
    <p:sldId id="313" r:id="rId14"/>
    <p:sldId id="315" r:id="rId15"/>
    <p:sldId id="258" r:id="rId16"/>
    <p:sldId id="326" r:id="rId17"/>
    <p:sldId id="260" r:id="rId18"/>
    <p:sldId id="327" r:id="rId19"/>
    <p:sldId id="328" r:id="rId20"/>
    <p:sldId id="329" r:id="rId21"/>
    <p:sldId id="262" r:id="rId22"/>
    <p:sldId id="261" r:id="rId23"/>
    <p:sldId id="263" r:id="rId24"/>
    <p:sldId id="316" r:id="rId25"/>
    <p:sldId id="318" r:id="rId26"/>
    <p:sldId id="265" r:id="rId27"/>
    <p:sldId id="319" r:id="rId28"/>
    <p:sldId id="321" r:id="rId29"/>
    <p:sldId id="300" r:id="rId30"/>
    <p:sldId id="264" r:id="rId31"/>
    <p:sldId id="266" r:id="rId32"/>
    <p:sldId id="267" r:id="rId33"/>
    <p:sldId id="322" r:id="rId34"/>
    <p:sldId id="268" r:id="rId35"/>
    <p:sldId id="269" r:id="rId36"/>
    <p:sldId id="270" r:id="rId37"/>
    <p:sldId id="271" r:id="rId38"/>
    <p:sldId id="272" r:id="rId39"/>
    <p:sldId id="304" r:id="rId40"/>
    <p:sldId id="276" r:id="rId41"/>
    <p:sldId id="274" r:id="rId42"/>
    <p:sldId id="324" r:id="rId43"/>
    <p:sldId id="323" r:id="rId44"/>
    <p:sldId id="273" r:id="rId45"/>
    <p:sldId id="301" r:id="rId46"/>
    <p:sldId id="277" r:id="rId47"/>
    <p:sldId id="278" r:id="rId48"/>
    <p:sldId id="279" r:id="rId49"/>
    <p:sldId id="280" r:id="rId50"/>
    <p:sldId id="281" r:id="rId51"/>
    <p:sldId id="282" r:id="rId52"/>
    <p:sldId id="283" r:id="rId53"/>
    <p:sldId id="284" r:id="rId54"/>
    <p:sldId id="285" r:id="rId55"/>
    <p:sldId id="286" r:id="rId56"/>
    <p:sldId id="287" r:id="rId57"/>
    <p:sldId id="303" r:id="rId58"/>
    <p:sldId id="288" r:id="rId59"/>
    <p:sldId id="289" r:id="rId60"/>
    <p:sldId id="290" r:id="rId61"/>
    <p:sldId id="291" r:id="rId62"/>
    <p:sldId id="299" r:id="rId63"/>
    <p:sldId id="302" r:id="rId6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ahoma" pitchFamily="34" charset="0"/>
        <a:ea typeface="MS PGothic" pitchFamily="34" charset="-128"/>
        <a:cs typeface="+mn-cs"/>
      </a:defRPr>
    </a:lvl1pPr>
    <a:lvl2pPr marL="457200" algn="l" rtl="0" fontAlgn="base">
      <a:spcBef>
        <a:spcPct val="0"/>
      </a:spcBef>
      <a:spcAft>
        <a:spcPct val="0"/>
      </a:spcAft>
      <a:defRPr kern="1200">
        <a:solidFill>
          <a:schemeClr val="tx1"/>
        </a:solidFill>
        <a:latin typeface="Tahoma" pitchFamily="34" charset="0"/>
        <a:ea typeface="MS PGothic" pitchFamily="34" charset="-128"/>
        <a:cs typeface="+mn-cs"/>
      </a:defRPr>
    </a:lvl2pPr>
    <a:lvl3pPr marL="914400" algn="l" rtl="0" fontAlgn="base">
      <a:spcBef>
        <a:spcPct val="0"/>
      </a:spcBef>
      <a:spcAft>
        <a:spcPct val="0"/>
      </a:spcAft>
      <a:defRPr kern="1200">
        <a:solidFill>
          <a:schemeClr val="tx1"/>
        </a:solidFill>
        <a:latin typeface="Tahoma" pitchFamily="34" charset="0"/>
        <a:ea typeface="MS PGothic" pitchFamily="34" charset="-128"/>
        <a:cs typeface="+mn-cs"/>
      </a:defRPr>
    </a:lvl3pPr>
    <a:lvl4pPr marL="1371600" algn="l" rtl="0" fontAlgn="base">
      <a:spcBef>
        <a:spcPct val="0"/>
      </a:spcBef>
      <a:spcAft>
        <a:spcPct val="0"/>
      </a:spcAft>
      <a:defRPr kern="1200">
        <a:solidFill>
          <a:schemeClr val="tx1"/>
        </a:solidFill>
        <a:latin typeface="Tahoma" pitchFamily="34" charset="0"/>
        <a:ea typeface="MS PGothic" pitchFamily="34" charset="-128"/>
        <a:cs typeface="+mn-cs"/>
      </a:defRPr>
    </a:lvl4pPr>
    <a:lvl5pPr marL="1828800" algn="l" rtl="0" fontAlgn="base">
      <a:spcBef>
        <a:spcPct val="0"/>
      </a:spcBef>
      <a:spcAft>
        <a:spcPct val="0"/>
      </a:spcAft>
      <a:defRPr kern="1200">
        <a:solidFill>
          <a:schemeClr val="tx1"/>
        </a:solidFill>
        <a:latin typeface="Tahoma" pitchFamily="34" charset="0"/>
        <a:ea typeface="MS PGothic" pitchFamily="34" charset="-128"/>
        <a:cs typeface="+mn-cs"/>
      </a:defRPr>
    </a:lvl5pPr>
    <a:lvl6pPr marL="2286000" algn="l" defTabSz="914400" rtl="0" eaLnBrk="1" latinLnBrk="0" hangingPunct="1">
      <a:defRPr kern="1200">
        <a:solidFill>
          <a:schemeClr val="tx1"/>
        </a:solidFill>
        <a:latin typeface="Tahoma" pitchFamily="34" charset="0"/>
        <a:ea typeface="MS PGothic" pitchFamily="34" charset="-128"/>
        <a:cs typeface="+mn-cs"/>
      </a:defRPr>
    </a:lvl6pPr>
    <a:lvl7pPr marL="2743200" algn="l" defTabSz="914400" rtl="0" eaLnBrk="1" latinLnBrk="0" hangingPunct="1">
      <a:defRPr kern="1200">
        <a:solidFill>
          <a:schemeClr val="tx1"/>
        </a:solidFill>
        <a:latin typeface="Tahoma" pitchFamily="34" charset="0"/>
        <a:ea typeface="MS PGothic" pitchFamily="34" charset="-128"/>
        <a:cs typeface="+mn-cs"/>
      </a:defRPr>
    </a:lvl7pPr>
    <a:lvl8pPr marL="3200400" algn="l" defTabSz="914400" rtl="0" eaLnBrk="1" latinLnBrk="0" hangingPunct="1">
      <a:defRPr kern="1200">
        <a:solidFill>
          <a:schemeClr val="tx1"/>
        </a:solidFill>
        <a:latin typeface="Tahoma" pitchFamily="34" charset="0"/>
        <a:ea typeface="MS PGothic" pitchFamily="34" charset="-128"/>
        <a:cs typeface="+mn-cs"/>
      </a:defRPr>
    </a:lvl8pPr>
    <a:lvl9pPr marL="3657600" algn="l" defTabSz="914400" rtl="0" eaLnBrk="1" latinLnBrk="0" hangingPunct="1">
      <a:defRPr kern="1200">
        <a:solidFill>
          <a:schemeClr val="tx1"/>
        </a:solidFill>
        <a:latin typeface="Tahoma"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1C1C"/>
    <a:srgbClr val="CC6600"/>
    <a:srgbClr val="CC3300"/>
    <a:srgbClr val="FFCC00"/>
    <a:srgbClr val="990033"/>
    <a:srgbClr val="24486C"/>
    <a:srgbClr val="292929"/>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522" y="204"/>
      </p:cViewPr>
      <p:guideLst>
        <p:guide orient="horz" pos="2160"/>
        <p:guide pos="2880"/>
      </p:guideLst>
    </p:cSldViewPr>
  </p:slideViewPr>
  <p:outlineViewPr>
    <p:cViewPr>
      <p:scale>
        <a:sx n="33" d="100"/>
        <a:sy n="33" d="100"/>
      </p:scale>
      <p:origin x="48" y="1411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0" hangingPunct="0">
              <a:defRPr sz="1200">
                <a:latin typeface="Tahoma" charset="0"/>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0" hangingPunct="0">
              <a:defRPr sz="1200">
                <a:cs typeface="+mn-cs"/>
              </a:defRPr>
            </a:lvl1pPr>
          </a:lstStyle>
          <a:p>
            <a:pPr>
              <a:defRPr/>
            </a:pPr>
            <a:fld id="{75D36454-174D-4859-A10F-25A07D322BD1}" type="datetimeFigureOut">
              <a:rPr lang="en-US" altLang="en-US"/>
              <a:pPr>
                <a:defRPr/>
              </a:pPr>
              <a:t>9/9/2019</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0" hangingPunct="0">
              <a:defRPr sz="1200">
                <a:latin typeface="Tahoma" charset="0"/>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0" hangingPunct="0">
              <a:defRPr sz="1200">
                <a:cs typeface="+mn-cs"/>
              </a:defRPr>
            </a:lvl1pPr>
          </a:lstStyle>
          <a:p>
            <a:pPr>
              <a:defRPr/>
            </a:pPr>
            <a:fld id="{04659FA6-783A-4203-B4F9-2584359ADCF2}" type="slidenum">
              <a:rPr lang="en-US" altLang="en-US"/>
              <a:pPr>
                <a:defRPr/>
              </a:pPr>
              <a:t>‹#›</a:t>
            </a:fld>
            <a:endParaRPr lang="en-US" altLang="en-US"/>
          </a:p>
        </p:txBody>
      </p:sp>
    </p:spTree>
    <p:extLst>
      <p:ext uri="{BB962C8B-B14F-4D97-AF65-F5344CB8AC3E}">
        <p14:creationId xmlns:p14="http://schemas.microsoft.com/office/powerpoint/2010/main" val="30058369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Speaker:  Sometimes, there is a slight difference between who the speaker is in real life and the role the speaker plays when delivering the speech.</a:t>
            </a:r>
          </a:p>
          <a:p>
            <a:pPr eaLnBrk="1" hangingPunct="1">
              <a:spcBef>
                <a:spcPct val="0"/>
              </a:spcBef>
            </a:pPr>
            <a:r>
              <a:rPr lang="en-US" altLang="en-US" smtClean="0"/>
              <a:t>Audience:  When making rhetorical decisions, speakers ask what values their audiences hold, particularly whether the audience is hostile, friendly, or neutral, and how informed it is on the topic at hand.</a:t>
            </a:r>
          </a:p>
          <a:p>
            <a:pPr eaLnBrk="1" hangingPunct="1">
              <a:spcBef>
                <a:spcPct val="0"/>
              </a:spcBef>
            </a:pPr>
            <a:r>
              <a:rPr lang="en-US" altLang="en-US" smtClean="0"/>
              <a:t>Subject:  Should not be confused with the purpose, which is the goal the speaker wants to achieve.</a:t>
            </a:r>
          </a:p>
        </p:txBody>
      </p:sp>
      <p:sp>
        <p:nvSpPr>
          <p:cNvPr id="6758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MS PGothic" pitchFamily="34" charset="-128"/>
              </a:defRPr>
            </a:lvl1pPr>
            <a:lvl2pPr marL="742950" indent="-285750" eaLnBrk="0" hangingPunct="0">
              <a:spcBef>
                <a:spcPct val="30000"/>
              </a:spcBef>
              <a:defRPr sz="1200">
                <a:solidFill>
                  <a:schemeClr val="tx1"/>
                </a:solidFill>
                <a:latin typeface="Calibri" pitchFamily="34" charset="0"/>
                <a:ea typeface="MS PGothic" pitchFamily="34" charset="-128"/>
              </a:defRPr>
            </a:lvl2pPr>
            <a:lvl3pPr marL="1143000" indent="-228600" eaLnBrk="0" hangingPunct="0">
              <a:spcBef>
                <a:spcPct val="30000"/>
              </a:spcBef>
              <a:defRPr sz="1200">
                <a:solidFill>
                  <a:schemeClr val="tx1"/>
                </a:solidFill>
                <a:latin typeface="Calibri" pitchFamily="34" charset="0"/>
                <a:ea typeface="MS PGothic" pitchFamily="34" charset="-128"/>
              </a:defRPr>
            </a:lvl3pPr>
            <a:lvl4pPr marL="1600200" indent="-228600" eaLnBrk="0" hangingPunct="0">
              <a:spcBef>
                <a:spcPct val="30000"/>
              </a:spcBef>
              <a:defRPr sz="1200">
                <a:solidFill>
                  <a:schemeClr val="tx1"/>
                </a:solidFill>
                <a:latin typeface="Calibri" pitchFamily="34" charset="0"/>
                <a:ea typeface="MS PGothic" pitchFamily="34" charset="-128"/>
              </a:defRPr>
            </a:lvl4pPr>
            <a:lvl5pPr marL="2057400" indent="-228600" eaLnBrk="0" hangingPunct="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defRPr/>
            </a:pPr>
            <a:fld id="{36A0B4D8-478C-4541-B9DD-F19E78ABD427}" type="slidenum">
              <a:rPr lang="en-US" altLang="en-US" smtClean="0">
                <a:latin typeface="Tahoma" pitchFamily="34" charset="0"/>
              </a:rPr>
              <a:pPr>
                <a:spcBef>
                  <a:spcPct val="0"/>
                </a:spcBef>
                <a:defRPr/>
              </a:pPr>
              <a:t>23</a:t>
            </a:fld>
            <a:endParaRPr lang="en-US" altLang="en-US" smtClean="0">
              <a:latin typeface="Tahoma"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Rectangle 9"/>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11" name="Rounded Rectangle 10"/>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12" name="Rounded Rectangle 11"/>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3" name="Rectangle 12"/>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Rectangle 13"/>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5" name="Rectangle 14"/>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6" name="Rectangle 15"/>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n-US" smtClean="0"/>
              <a:t>Click to edit Master title style</a:t>
            </a:r>
            <a:endParaRPr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7" name="Date Placeholder 27"/>
          <p:cNvSpPr>
            <a:spLocks noGrp="1"/>
          </p:cNvSpPr>
          <p:nvPr>
            <p:ph type="dt" sz="half" idx="10"/>
          </p:nvPr>
        </p:nvSpPr>
        <p:spPr>
          <a:xfrm>
            <a:off x="6705600" y="4206875"/>
            <a:ext cx="960438" cy="457200"/>
          </a:xfrm>
        </p:spPr>
        <p:txBody>
          <a:bodyPr/>
          <a:lstStyle>
            <a:lvl1pPr>
              <a:defRPr/>
            </a:lvl1pPr>
          </a:lstStyle>
          <a:p>
            <a:pPr>
              <a:defRPr/>
            </a:pPr>
            <a:endParaRPr lang="en-US"/>
          </a:p>
        </p:txBody>
      </p:sp>
      <p:sp>
        <p:nvSpPr>
          <p:cNvPr id="18" name="Footer Placeholder 16"/>
          <p:cNvSpPr>
            <a:spLocks noGrp="1"/>
          </p:cNvSpPr>
          <p:nvPr>
            <p:ph type="ftr" sz="quarter" idx="11"/>
          </p:nvPr>
        </p:nvSpPr>
        <p:spPr>
          <a:xfrm>
            <a:off x="5410200" y="4205288"/>
            <a:ext cx="1295400" cy="457200"/>
          </a:xfrm>
        </p:spPr>
        <p:txBody>
          <a:bodyPr/>
          <a:lstStyle>
            <a:lvl1pPr>
              <a:defRPr/>
            </a:lvl1pPr>
          </a:lstStyle>
          <a:p>
            <a:pPr>
              <a:defRPr/>
            </a:pPr>
            <a:endParaRPr lang="en-US"/>
          </a:p>
        </p:txBody>
      </p:sp>
      <p:sp>
        <p:nvSpPr>
          <p:cNvPr id="19" name="Slide Number Placeholder 28"/>
          <p:cNvSpPr>
            <a:spLocks noGrp="1"/>
          </p:cNvSpPr>
          <p:nvPr>
            <p:ph type="sldNum" sz="quarter" idx="12"/>
          </p:nvPr>
        </p:nvSpPr>
        <p:spPr>
          <a:xfrm>
            <a:off x="8320088" y="1588"/>
            <a:ext cx="747712" cy="365125"/>
          </a:xfrm>
        </p:spPr>
        <p:txBody>
          <a:bodyPr/>
          <a:lstStyle>
            <a:lvl1pPr>
              <a:defRPr>
                <a:solidFill>
                  <a:schemeClr val="bg1"/>
                </a:solidFill>
              </a:defRPr>
            </a:lvl1pPr>
          </a:lstStyle>
          <a:p>
            <a:pPr>
              <a:defRPr/>
            </a:pPr>
            <a:fld id="{D028341B-0535-4101-89D7-33C876A13AE6}" type="slidenum">
              <a:rPr lang="en-US" altLang="en-US"/>
              <a:pPr>
                <a:defRPr/>
              </a:pPr>
              <a:t>‹#›</a:t>
            </a:fld>
            <a:endParaRPr lang="en-US" altLang="en-US"/>
          </a:p>
        </p:txBody>
      </p:sp>
    </p:spTree>
    <p:extLst>
      <p:ext uri="{BB962C8B-B14F-4D97-AF65-F5344CB8AC3E}">
        <p14:creationId xmlns:p14="http://schemas.microsoft.com/office/powerpoint/2010/main" val="2495720953"/>
      </p:ext>
    </p:extLst>
  </p:cSld>
  <p:clrMapOvr>
    <a:masterClrMapping/>
  </p:clrMapOvr>
  <p:transition spd="med">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67CFAFBA-8454-4BE4-A862-1AB44FC273AE}" type="slidenum">
              <a:rPr lang="en-US" altLang="en-US"/>
              <a:pPr>
                <a:defRPr/>
              </a:pPr>
              <a:t>‹#›</a:t>
            </a:fld>
            <a:endParaRPr lang="en-US" altLang="en-US"/>
          </a:p>
        </p:txBody>
      </p:sp>
    </p:spTree>
    <p:extLst>
      <p:ext uri="{BB962C8B-B14F-4D97-AF65-F5344CB8AC3E}">
        <p14:creationId xmlns:p14="http://schemas.microsoft.com/office/powerpoint/2010/main" val="372384109"/>
      </p:ext>
    </p:extLst>
  </p:cSld>
  <p:clrMapOvr>
    <a:masterClrMapping/>
  </p:clrMapOvr>
  <p:transition spd="med">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DC15E7FC-F31A-4941-9001-BD6E172930CB}" type="slidenum">
              <a:rPr lang="en-US" altLang="en-US"/>
              <a:pPr>
                <a:defRPr/>
              </a:pPr>
              <a:t>‹#›</a:t>
            </a:fld>
            <a:endParaRPr lang="en-US" altLang="en-US"/>
          </a:p>
        </p:txBody>
      </p:sp>
    </p:spTree>
    <p:extLst>
      <p:ext uri="{BB962C8B-B14F-4D97-AF65-F5344CB8AC3E}">
        <p14:creationId xmlns:p14="http://schemas.microsoft.com/office/powerpoint/2010/main" val="2905436078"/>
      </p:ext>
    </p:extLst>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ECDC33B3-B755-49F7-BBA1-62A56D2C2FD7}" type="slidenum">
              <a:rPr lang="en-US" altLang="en-US"/>
              <a:pPr>
                <a:defRPr/>
              </a:pPr>
              <a:t>‹#›</a:t>
            </a:fld>
            <a:endParaRPr lang="en-US" altLang="en-US"/>
          </a:p>
        </p:txBody>
      </p:sp>
    </p:spTree>
    <p:extLst>
      <p:ext uri="{BB962C8B-B14F-4D97-AF65-F5344CB8AC3E}">
        <p14:creationId xmlns:p14="http://schemas.microsoft.com/office/powerpoint/2010/main" val="571907150"/>
      </p:ext>
    </p:extLst>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88C220DF-4BEA-41D5-A9C8-10709C8D82FC}" type="slidenum">
              <a:rPr lang="en-US" altLang="en-US"/>
              <a:pPr>
                <a:defRPr/>
              </a:pPr>
              <a:t>‹#›</a:t>
            </a:fld>
            <a:endParaRPr lang="en-US" altLang="en-US"/>
          </a:p>
        </p:txBody>
      </p:sp>
    </p:spTree>
    <p:extLst>
      <p:ext uri="{BB962C8B-B14F-4D97-AF65-F5344CB8AC3E}">
        <p14:creationId xmlns:p14="http://schemas.microsoft.com/office/powerpoint/2010/main" val="2725975986"/>
      </p:ext>
    </p:extLst>
  </p:cSld>
  <p:clrMapOvr>
    <a:masterClrMapping/>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80875A72-85FC-4A95-884B-0C53152A2784}" type="slidenum">
              <a:rPr lang="en-US" altLang="en-US"/>
              <a:pPr>
                <a:defRPr/>
              </a:pPr>
              <a:t>‹#›</a:t>
            </a:fld>
            <a:endParaRPr lang="en-US" altLang="en-US"/>
          </a:p>
        </p:txBody>
      </p:sp>
    </p:spTree>
    <p:extLst>
      <p:ext uri="{BB962C8B-B14F-4D97-AF65-F5344CB8AC3E}">
        <p14:creationId xmlns:p14="http://schemas.microsoft.com/office/powerpoint/2010/main" val="1305009979"/>
      </p:ext>
    </p:extLst>
  </p:cSld>
  <p:clrMapOvr>
    <a:masterClrMapping/>
  </p:clrMapOvr>
  <p:transition spd="med">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5"/>
          <p:cNvSpPr>
            <a:spLocks noGrp="1"/>
          </p:cNvSpPr>
          <p:nvPr>
            <p:ph type="dt" sz="half" idx="10"/>
          </p:nvPr>
        </p:nvSpPr>
        <p:spPr/>
        <p:txBody>
          <a:bodyPr rtlCol="0"/>
          <a:lstStyle>
            <a:lvl1pPr>
              <a:defRPr/>
            </a:lvl1pPr>
          </a:lstStyle>
          <a:p>
            <a:pPr>
              <a:defRPr/>
            </a:pPr>
            <a:endParaRPr lang="en-US"/>
          </a:p>
        </p:txBody>
      </p:sp>
      <p:sp>
        <p:nvSpPr>
          <p:cNvPr id="8" name="Slide Number Placeholder 26"/>
          <p:cNvSpPr>
            <a:spLocks noGrp="1"/>
          </p:cNvSpPr>
          <p:nvPr>
            <p:ph type="sldNum" sz="quarter" idx="11"/>
          </p:nvPr>
        </p:nvSpPr>
        <p:spPr/>
        <p:txBody>
          <a:bodyPr/>
          <a:lstStyle>
            <a:lvl1pPr>
              <a:defRPr/>
            </a:lvl1pPr>
          </a:lstStyle>
          <a:p>
            <a:pPr>
              <a:defRPr/>
            </a:pPr>
            <a:fld id="{0670332B-6D85-4F35-8FAD-B104DFDF8A16}" type="slidenum">
              <a:rPr lang="en-US" altLang="en-US"/>
              <a:pPr>
                <a:defRPr/>
              </a:pPr>
              <a:t>‹#›</a:t>
            </a:fld>
            <a:endParaRPr lang="en-US" altLang="en-US"/>
          </a:p>
        </p:txBody>
      </p:sp>
      <p:sp>
        <p:nvSpPr>
          <p:cNvPr id="9" name="Footer Placeholder 27"/>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3118384225"/>
      </p:ext>
    </p:extLst>
  </p:cSld>
  <p:clrMapOvr>
    <a:masterClrMapping/>
  </p:clrMapOvr>
  <p:transition spd="med">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smtClean="0"/>
              <a:t>Click to edit Master title style</a:t>
            </a:r>
            <a:endParaRPr lang="en-US"/>
          </a:p>
        </p:txBody>
      </p:sp>
      <p:sp>
        <p:nvSpPr>
          <p:cNvPr id="3" name="Date Placeholder 2"/>
          <p:cNvSpPr>
            <a:spLocks noGrp="1"/>
          </p:cNvSpPr>
          <p:nvPr>
            <p:ph type="dt" sz="half" idx="10"/>
          </p:nvPr>
        </p:nvSpPr>
        <p:spPr>
          <a:xfrm>
            <a:off x="6583363" y="612775"/>
            <a:ext cx="957262" cy="457200"/>
          </a:xfrm>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8066B6F6-F3B8-449A-A924-5DC86A1573F4}" type="slidenum">
              <a:rPr lang="en-US" altLang="en-US"/>
              <a:pPr>
                <a:defRPr/>
              </a:pPr>
              <a:t>‹#›</a:t>
            </a:fld>
            <a:endParaRPr lang="en-US" altLang="en-US"/>
          </a:p>
        </p:txBody>
      </p:sp>
    </p:spTree>
    <p:extLst>
      <p:ext uri="{BB962C8B-B14F-4D97-AF65-F5344CB8AC3E}">
        <p14:creationId xmlns:p14="http://schemas.microsoft.com/office/powerpoint/2010/main" val="488753183"/>
      </p:ext>
    </p:extLst>
  </p:cSld>
  <p:clrMapOvr>
    <a:masterClrMapping/>
  </p:clrMapOvr>
  <p:transition spd="med">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EDA6407D-9772-4F45-8B5A-9BEA9D19BFEB}" type="slidenum">
              <a:rPr lang="en-US" altLang="en-US"/>
              <a:pPr>
                <a:defRPr/>
              </a:pPr>
              <a:t>‹#›</a:t>
            </a:fld>
            <a:endParaRPr lang="en-US" altLang="en-US"/>
          </a:p>
        </p:txBody>
      </p:sp>
    </p:spTree>
    <p:extLst>
      <p:ext uri="{BB962C8B-B14F-4D97-AF65-F5344CB8AC3E}">
        <p14:creationId xmlns:p14="http://schemas.microsoft.com/office/powerpoint/2010/main" val="1679819765"/>
      </p:ext>
    </p:extLst>
  </p:cSld>
  <p:clrMapOvr>
    <a:masterClrMapping/>
  </p:clrMapOvr>
  <p:transition spd="med">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smtClean="0"/>
              <a:t>Click to edit Master title style</a:t>
            </a:r>
            <a:endParaRPr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2341C955-DD61-404D-BF00-BC1C48E98578}" type="slidenum">
              <a:rPr lang="en-US" altLang="en-US"/>
              <a:pPr>
                <a:defRPr/>
              </a:pPr>
              <a:t>‹#›</a:t>
            </a:fld>
            <a:endParaRPr lang="en-US" altLang="en-US"/>
          </a:p>
        </p:txBody>
      </p:sp>
    </p:spTree>
    <p:extLst>
      <p:ext uri="{BB962C8B-B14F-4D97-AF65-F5344CB8AC3E}">
        <p14:creationId xmlns:p14="http://schemas.microsoft.com/office/powerpoint/2010/main" val="2792702557"/>
      </p:ext>
    </p:extLst>
  </p:cSld>
  <p:clrMapOvr>
    <a:masterClrMapping/>
  </p:clrMapOvr>
  <p:transition spd="med">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3B7339A5-6F7F-427E-83B1-EAC676B6D9DB}" type="slidenum">
              <a:rPr lang="en-US" altLang="en-US"/>
              <a:pPr>
                <a:defRPr/>
              </a:pPr>
              <a:t>‹#›</a:t>
            </a:fld>
            <a:endParaRPr lang="en-US" altLang="en-US"/>
          </a:p>
        </p:txBody>
      </p:sp>
    </p:spTree>
    <p:extLst>
      <p:ext uri="{BB962C8B-B14F-4D97-AF65-F5344CB8AC3E}">
        <p14:creationId xmlns:p14="http://schemas.microsoft.com/office/powerpoint/2010/main" val="2426153787"/>
      </p:ext>
    </p:extLst>
  </p:cSld>
  <p:clrMapOvr>
    <a:masterClrMapping/>
  </p:clrMapOvr>
  <p:transition spd="med">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9" name="Rectangle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0" name="Rectangle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1" name="Rectangle 30"/>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2" name="Rectangle 31"/>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33" name="Rounded Rectangle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34" name="Rounded Rectangle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5" name="Rectangle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6" name="Rectangle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7" name="Rectangle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8" name="Rectangle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9" name="Rectangle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0" name="Rectangle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039" name="Title Placeholder 21"/>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40" name="Text Placeholder 12"/>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4" name="Date Placeholder 13"/>
          <p:cNvSpPr>
            <a:spLocks noGrp="1"/>
          </p:cNvSpPr>
          <p:nvPr>
            <p:ph type="dt" sz="half" idx="2"/>
          </p:nvPr>
        </p:nvSpPr>
        <p:spPr>
          <a:xfrm>
            <a:off x="6586538" y="612775"/>
            <a:ext cx="957262" cy="457200"/>
          </a:xfrm>
          <a:prstGeom prst="rect">
            <a:avLst/>
          </a:prstGeom>
        </p:spPr>
        <p:txBody>
          <a:bodyPr vert="horz"/>
          <a:lstStyle>
            <a:lvl1pPr algn="l" eaLnBrk="1" latinLnBrk="0" hangingPunct="1">
              <a:defRPr kumimoji="0" sz="800">
                <a:solidFill>
                  <a:schemeClr val="accent2"/>
                </a:solidFill>
                <a:latin typeface="Tahoma" charset="0"/>
                <a:ea typeface="+mn-ea"/>
                <a:cs typeface="Arial" charset="0"/>
              </a:defRPr>
            </a:lvl1pPr>
          </a:lstStyle>
          <a:p>
            <a:pPr>
              <a:defRPr/>
            </a:pPr>
            <a:endParaRPr lang="en-US"/>
          </a:p>
        </p:txBody>
      </p:sp>
      <p:sp>
        <p:nvSpPr>
          <p:cNvPr id="3" name="Footer Placeholder 2"/>
          <p:cNvSpPr>
            <a:spLocks noGrp="1"/>
          </p:cNvSpPr>
          <p:nvPr>
            <p:ph type="ftr" sz="quarter" idx="3"/>
          </p:nvPr>
        </p:nvSpPr>
        <p:spPr>
          <a:xfrm>
            <a:off x="5257800" y="612775"/>
            <a:ext cx="1325563" cy="457200"/>
          </a:xfrm>
          <a:prstGeom prst="rect">
            <a:avLst/>
          </a:prstGeom>
        </p:spPr>
        <p:txBody>
          <a:bodyPr vert="horz"/>
          <a:lstStyle>
            <a:lvl1pPr algn="r" eaLnBrk="1" latinLnBrk="0" hangingPunct="1">
              <a:defRPr kumimoji="0" sz="800">
                <a:solidFill>
                  <a:schemeClr val="accent2"/>
                </a:solidFill>
                <a:latin typeface="Tahoma" charset="0"/>
                <a:ea typeface="+mn-ea"/>
                <a:cs typeface="Arial" charset="0"/>
              </a:defRPr>
            </a:lvl1pPr>
          </a:lstStyle>
          <a:p>
            <a:pPr>
              <a:defRPr/>
            </a:pPr>
            <a:endParaRPr lang="en-US"/>
          </a:p>
        </p:txBody>
      </p:sp>
      <p:sp>
        <p:nvSpPr>
          <p:cNvPr id="23" name="Slide Number Placeholder 22"/>
          <p:cNvSpPr>
            <a:spLocks noGrp="1"/>
          </p:cNvSpPr>
          <p:nvPr>
            <p:ph type="sldNum" sz="quarter" idx="4"/>
          </p:nvPr>
        </p:nvSpPr>
        <p:spPr>
          <a:xfrm>
            <a:off x="8174038" y="1588"/>
            <a:ext cx="762000" cy="366712"/>
          </a:xfrm>
          <a:prstGeom prst="rect">
            <a:avLst/>
          </a:prstGeom>
        </p:spPr>
        <p:txBody>
          <a:bodyPr vert="horz" wrap="square" lIns="91440" tIns="45720" rIns="91440" bIns="45720" numCol="1" anchor="b" anchorCtr="0" compatLnSpc="1">
            <a:prstTxWarp prst="textNoShape">
              <a:avLst/>
            </a:prstTxWarp>
          </a:bodyPr>
          <a:lstStyle>
            <a:lvl1pPr algn="r">
              <a:defRPr>
                <a:solidFill>
                  <a:srgbClr val="FFFFFF"/>
                </a:solidFill>
                <a:cs typeface="+mn-cs"/>
              </a:defRPr>
            </a:lvl1pPr>
          </a:lstStyle>
          <a:p>
            <a:pPr>
              <a:defRPr/>
            </a:pPr>
            <a:fld id="{25CE4D4A-D228-4513-82E1-5B33E87B37F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989" r:id="rId1"/>
    <p:sldLayoutId id="2147483981" r:id="rId2"/>
    <p:sldLayoutId id="2147483982" r:id="rId3"/>
    <p:sldLayoutId id="2147483983" r:id="rId4"/>
    <p:sldLayoutId id="2147483990" r:id="rId5"/>
    <p:sldLayoutId id="2147483991" r:id="rId6"/>
    <p:sldLayoutId id="2147483984" r:id="rId7"/>
    <p:sldLayoutId id="2147483985" r:id="rId8"/>
    <p:sldLayoutId id="2147483986" r:id="rId9"/>
    <p:sldLayoutId id="2147483987" r:id="rId10"/>
    <p:sldLayoutId id="2147483988" r:id="rId11"/>
  </p:sldLayoutIdLst>
  <p:transition spd="med">
    <p:fade thruBlk="1"/>
  </p:transition>
  <p:timing>
    <p:tnLst>
      <p:par>
        <p:cTn id="1" dur="indefinite" restart="never" nodeType="tmRoot"/>
      </p:par>
    </p:tnLst>
  </p:timing>
  <p:txStyles>
    <p:titleStyle>
      <a:lvl1pPr algn="l" rtl="0" eaLnBrk="0" fontAlgn="base" hangingPunct="0">
        <a:spcBef>
          <a:spcPct val="0"/>
        </a:spcBef>
        <a:spcAft>
          <a:spcPct val="0"/>
        </a:spcAft>
        <a:defRPr sz="4000" kern="1200">
          <a:solidFill>
            <a:schemeClr val="tx2"/>
          </a:solidFill>
          <a:latin typeface="+mj-lt"/>
          <a:ea typeface="MS PGothic" pitchFamily="34" charset="-128"/>
          <a:cs typeface="+mj-cs"/>
        </a:defRPr>
      </a:lvl1pPr>
      <a:lvl2pPr algn="l" rtl="0" eaLnBrk="0" fontAlgn="base" hangingPunct="0">
        <a:spcBef>
          <a:spcPct val="0"/>
        </a:spcBef>
        <a:spcAft>
          <a:spcPct val="0"/>
        </a:spcAft>
        <a:defRPr sz="4000">
          <a:solidFill>
            <a:schemeClr val="tx2"/>
          </a:solidFill>
          <a:latin typeface="Trebuchet MS" pitchFamily="34" charset="0"/>
          <a:ea typeface="MS PGothic" pitchFamily="34" charset="-128"/>
        </a:defRPr>
      </a:lvl2pPr>
      <a:lvl3pPr algn="l" rtl="0" eaLnBrk="0" fontAlgn="base" hangingPunct="0">
        <a:spcBef>
          <a:spcPct val="0"/>
        </a:spcBef>
        <a:spcAft>
          <a:spcPct val="0"/>
        </a:spcAft>
        <a:defRPr sz="4000">
          <a:solidFill>
            <a:schemeClr val="tx2"/>
          </a:solidFill>
          <a:latin typeface="Trebuchet MS" pitchFamily="34" charset="0"/>
          <a:ea typeface="MS PGothic" pitchFamily="34" charset="-128"/>
        </a:defRPr>
      </a:lvl3pPr>
      <a:lvl4pPr algn="l" rtl="0" eaLnBrk="0" fontAlgn="base" hangingPunct="0">
        <a:spcBef>
          <a:spcPct val="0"/>
        </a:spcBef>
        <a:spcAft>
          <a:spcPct val="0"/>
        </a:spcAft>
        <a:defRPr sz="4000">
          <a:solidFill>
            <a:schemeClr val="tx2"/>
          </a:solidFill>
          <a:latin typeface="Trebuchet MS" pitchFamily="34" charset="0"/>
          <a:ea typeface="MS PGothic" pitchFamily="34" charset="-128"/>
        </a:defRPr>
      </a:lvl4pPr>
      <a:lvl5pPr algn="l" rtl="0" eaLnBrk="0" fontAlgn="base" hangingPunct="0">
        <a:spcBef>
          <a:spcPct val="0"/>
        </a:spcBef>
        <a:spcAft>
          <a:spcPct val="0"/>
        </a:spcAft>
        <a:defRPr sz="4000">
          <a:solidFill>
            <a:schemeClr val="tx2"/>
          </a:solidFill>
          <a:latin typeface="Trebuchet MS" pitchFamily="34" charset="0"/>
          <a:ea typeface="MS PGothic" pitchFamily="34" charset="-128"/>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S PGothic" pitchFamily="34" charset="-128"/>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S PGothic" pitchFamily="34" charset="-128"/>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S PGothic" pitchFamily="34" charset="-128"/>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S PGothic" pitchFamily="34" charset="-128"/>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S PGothic" pitchFamily="34" charset="-128"/>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nwAYpLVyeFU"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baseballhall.org/discover-more/stories/baseball-history/lou-gehrig-luckiest-man"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www.youtube.com/watch?v=AHY2UzOoni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www.youtube.com/watch?v=EjHoH2m3iKA"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youtube.com/watch?v=9Id_r6pNsu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457200" y="2401888"/>
            <a:ext cx="8458200" cy="1470025"/>
          </a:xfrm>
        </p:spPr>
        <p:txBody>
          <a:bodyPr/>
          <a:lstStyle/>
          <a:p>
            <a:pPr eaLnBrk="1" hangingPunct="1"/>
            <a:r>
              <a:rPr lang="en-US" altLang="en-US" smtClean="0"/>
              <a:t>Introduction to Rhetoric</a:t>
            </a:r>
          </a:p>
        </p:txBody>
      </p:sp>
      <p:sp>
        <p:nvSpPr>
          <p:cNvPr id="5123" name="Subtitle 2"/>
          <p:cNvSpPr>
            <a:spLocks noGrp="1"/>
          </p:cNvSpPr>
          <p:nvPr>
            <p:ph type="subTitle" idx="1"/>
          </p:nvPr>
        </p:nvSpPr>
        <p:spPr>
          <a:xfrm>
            <a:off x="457200" y="3900488"/>
            <a:ext cx="4953000" cy="1752600"/>
          </a:xfrm>
        </p:spPr>
        <p:txBody>
          <a:bodyPr/>
          <a:lstStyle/>
          <a:p>
            <a:pPr marL="63500" eaLnBrk="1" hangingPunct="1"/>
            <a:r>
              <a:rPr lang="en-US" altLang="en-US" b="1" smtClean="0"/>
              <a:t>Chapter 1</a:t>
            </a:r>
          </a:p>
          <a:p>
            <a:pPr marL="63500" eaLnBrk="1" hangingPunct="1"/>
            <a:endParaRPr lang="en-US" altLang="en-US" i="1" smtClean="0"/>
          </a:p>
          <a:p>
            <a:pPr marL="63500" eaLnBrk="1" hangingPunct="1"/>
            <a:r>
              <a:rPr lang="en-US" altLang="en-US" i="1" smtClean="0"/>
              <a:t>The Language of Composition </a:t>
            </a:r>
          </a:p>
        </p:txBody>
      </p:sp>
    </p:spTree>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533400" y="457200"/>
            <a:ext cx="8229600" cy="1066800"/>
          </a:xfrm>
        </p:spPr>
        <p:txBody>
          <a:bodyPr/>
          <a:lstStyle/>
          <a:p>
            <a:pPr eaLnBrk="1" hangingPunct="1"/>
            <a:r>
              <a:rPr lang="en-US" altLang="en-US" smtClean="0"/>
              <a:t>Activity 1 examples continued </a:t>
            </a:r>
          </a:p>
        </p:txBody>
      </p:sp>
      <p:sp>
        <p:nvSpPr>
          <p:cNvPr id="14339" name="Content Placeholder 2"/>
          <p:cNvSpPr>
            <a:spLocks noGrp="1"/>
          </p:cNvSpPr>
          <p:nvPr>
            <p:ph idx="1"/>
          </p:nvPr>
        </p:nvSpPr>
        <p:spPr>
          <a:xfrm>
            <a:off x="457200" y="1371600"/>
            <a:ext cx="8229600" cy="5257800"/>
          </a:xfrm>
        </p:spPr>
        <p:txBody>
          <a:bodyPr/>
          <a:lstStyle/>
          <a:p>
            <a:pPr eaLnBrk="1" hangingPunct="1">
              <a:buFont typeface="Georgia" pitchFamily="18" charset="0"/>
              <a:buNone/>
            </a:pPr>
            <a:r>
              <a:rPr lang="en-US" altLang="en-US" smtClean="0"/>
              <a:t>Let</a:t>
            </a:r>
            <a:r>
              <a:rPr lang="ja-JP" altLang="en-US" smtClean="0"/>
              <a:t>’</a:t>
            </a:r>
            <a:r>
              <a:rPr lang="en-US" altLang="ja-JP" smtClean="0"/>
              <a:t>s look at another example of rhetoric: </a:t>
            </a:r>
          </a:p>
          <a:p>
            <a:pPr eaLnBrk="1" hangingPunct="1">
              <a:buFont typeface="Georgia" pitchFamily="18" charset="0"/>
              <a:buNone/>
            </a:pPr>
            <a:endParaRPr lang="en-US" altLang="en-US" smtClean="0"/>
          </a:p>
          <a:p>
            <a:pPr eaLnBrk="1" hangingPunct="1"/>
            <a:r>
              <a:rPr lang="en-US" altLang="en-US" smtClean="0"/>
              <a:t>Kindness Boomerang advertisement: </a:t>
            </a:r>
          </a:p>
          <a:p>
            <a:pPr eaLnBrk="1" hangingPunct="1">
              <a:buFont typeface="Georgia" pitchFamily="18" charset="0"/>
              <a:buNone/>
            </a:pPr>
            <a:r>
              <a:rPr lang="en-US" altLang="en-US" smtClean="0">
                <a:hlinkClick r:id="rId2"/>
              </a:rPr>
              <a:t>https://www.youtube.com/watch?v=nwAYpLVyeFU</a:t>
            </a:r>
            <a:endParaRPr lang="en-US" altLang="en-US" smtClean="0"/>
          </a:p>
          <a:p>
            <a:pPr eaLnBrk="1" hangingPunct="1">
              <a:buFont typeface="Georgia" pitchFamily="18" charset="0"/>
              <a:buNone/>
            </a:pPr>
            <a:r>
              <a:rPr lang="en-US" altLang="en-US" sz="2000" smtClean="0"/>
              <a:t>Example response: </a:t>
            </a:r>
          </a:p>
          <a:p>
            <a:pPr eaLnBrk="1" hangingPunct="1">
              <a:buFont typeface="Georgia" pitchFamily="18" charset="0"/>
              <a:buNone/>
            </a:pPr>
            <a:r>
              <a:rPr lang="en-US" altLang="en-US" sz="2000" smtClean="0"/>
              <a:t>-Civil rhetoric </a:t>
            </a:r>
          </a:p>
          <a:p>
            <a:pPr eaLnBrk="1" hangingPunct="1">
              <a:buFont typeface="Georgia" pitchFamily="18" charset="0"/>
              <a:buNone/>
            </a:pPr>
            <a:r>
              <a:rPr lang="en-US" altLang="en-US" sz="2000" smtClean="0"/>
              <a:t>The video I chose as my civil rhetoric example shows how one completely random act of kindness can begin a domino effect. Not only is the video footage itself useful, but by using the song "One Day" by Matisyahu, the video also gives a message of utopia; a world where there is no longer war and children can live in peace and prosperity. </a:t>
            </a:r>
          </a:p>
        </p:txBody>
      </p:sp>
    </p:spTree>
  </p:cSld>
  <p:clrMapOvr>
    <a:masterClrMapping/>
  </p:clrMapOvr>
  <p:transition spd="med">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09600" y="457200"/>
            <a:ext cx="8229600" cy="1066800"/>
          </a:xfrm>
        </p:spPr>
        <p:txBody>
          <a:bodyPr/>
          <a:lstStyle/>
          <a:p>
            <a:pPr eaLnBrk="1" hangingPunct="1"/>
            <a:r>
              <a:rPr lang="en-US" altLang="en-US" smtClean="0"/>
              <a:t>What kind of rhetoric is this? </a:t>
            </a:r>
          </a:p>
        </p:txBody>
      </p:sp>
      <p:pic>
        <p:nvPicPr>
          <p:cNvPr id="15363" name="Picture 2" descr="external image howard-chandler-christy-gee-i-wish-i-were-a-man-i-d-join-the-navy-recruitment-poster.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667000" y="1239838"/>
            <a:ext cx="4038600" cy="5413375"/>
          </a:xfrm>
        </p:spPr>
      </p:pic>
    </p:spTree>
  </p:cSld>
  <p:clrMapOvr>
    <a:masterClrMapping/>
  </p:clrMapOvr>
  <p:transition spd="med">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altLang="en-US" smtClean="0"/>
              <a:t>manipulation rhetoric </a:t>
            </a:r>
          </a:p>
        </p:txBody>
      </p:sp>
      <p:sp>
        <p:nvSpPr>
          <p:cNvPr id="16387" name="Content Placeholder 2"/>
          <p:cNvSpPr>
            <a:spLocks noGrp="1"/>
          </p:cNvSpPr>
          <p:nvPr>
            <p:ph idx="1"/>
          </p:nvPr>
        </p:nvSpPr>
        <p:spPr/>
        <p:txBody>
          <a:bodyPr/>
          <a:lstStyle/>
          <a:p>
            <a:pPr eaLnBrk="1" hangingPunct="1">
              <a:buFont typeface="Georgia" pitchFamily="18" charset="0"/>
              <a:buNone/>
            </a:pPr>
            <a:r>
              <a:rPr lang="en-US" altLang="en-US" smtClean="0"/>
              <a:t>	This is an example of a manipulative rhetoric because it is manipulating men into thinking that they are not men if they do not join the navy to help with the war efforts.</a:t>
            </a:r>
          </a:p>
        </p:txBody>
      </p:sp>
    </p:spTree>
  </p:cSld>
  <p:clrMapOvr>
    <a:masterClrMapping/>
  </p:clrMapOvr>
  <p:transition spd="med">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altLang="en-US" smtClean="0"/>
              <a:t>What about this? </a:t>
            </a:r>
          </a:p>
        </p:txBody>
      </p:sp>
      <p:pic>
        <p:nvPicPr>
          <p:cNvPr id="17411" name="Content Placeholder 3" descr="external image pomwonderful.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a:xfrm>
            <a:off x="1752600" y="1981200"/>
            <a:ext cx="5924550" cy="3962400"/>
          </a:xfrm>
        </p:spPr>
      </p:pic>
    </p:spTree>
  </p:cSld>
  <p:clrMapOvr>
    <a:masterClrMapping/>
  </p:clrMapOvr>
  <p:transition spd="med">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609600"/>
            <a:ext cx="8229600" cy="1066800"/>
          </a:xfrm>
        </p:spPr>
        <p:txBody>
          <a:bodyPr/>
          <a:lstStyle/>
          <a:p>
            <a:pPr eaLnBrk="1" hangingPunct="1"/>
            <a:r>
              <a:rPr lang="en-US" altLang="en-US" smtClean="0"/>
              <a:t>deceptive rhetoric </a:t>
            </a:r>
          </a:p>
        </p:txBody>
      </p:sp>
      <p:sp>
        <p:nvSpPr>
          <p:cNvPr id="18435" name="Content Placeholder 4"/>
          <p:cNvSpPr>
            <a:spLocks noGrp="1"/>
          </p:cNvSpPr>
          <p:nvPr>
            <p:ph idx="1"/>
          </p:nvPr>
        </p:nvSpPr>
        <p:spPr/>
        <p:txBody>
          <a:bodyPr/>
          <a:lstStyle/>
          <a:p>
            <a:pPr eaLnBrk="1" hangingPunct="1"/>
            <a:r>
              <a:rPr lang="en-US" altLang="en-US" sz="2400" smtClean="0"/>
              <a:t>My example of deceptive rhetoric is an advertisement I saw. The product, POM Wonderful, claims to have "lifesaving" capabilities and asserts that it can be used to treat or prevent heart disease and various cancers. As one might imagine, this began a craze over pomegranate juice, which is by no means a miracle drug. The Federal Trade Commission sought to protect consumers and demanded that POM Wonderful discontinue the manipulative advertisements and health "claims" because they had no support.</a:t>
            </a:r>
          </a:p>
        </p:txBody>
      </p:sp>
    </p:spTree>
  </p:cSld>
  <p:clrMapOvr>
    <a:masterClrMapping/>
  </p:clrMapOvr>
  <p:transition spd="med">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altLang="en-US" smtClean="0"/>
              <a:t>The Rhetorical Situation: </a:t>
            </a:r>
            <a:br>
              <a:rPr lang="en-US" altLang="en-US" smtClean="0"/>
            </a:br>
            <a:r>
              <a:rPr lang="en-US" altLang="en-US" sz="3600" smtClean="0"/>
              <a:t>Occasion, Context, &amp; Purpose</a:t>
            </a:r>
          </a:p>
        </p:txBody>
      </p:sp>
      <p:sp>
        <p:nvSpPr>
          <p:cNvPr id="8195" name="Content Placeholder 2"/>
          <p:cNvSpPr>
            <a:spLocks noGrp="1"/>
          </p:cNvSpPr>
          <p:nvPr>
            <p:ph idx="1"/>
          </p:nvPr>
        </p:nvSpPr>
        <p:spPr/>
        <p:txBody>
          <a:bodyPr/>
          <a:lstStyle/>
          <a:p>
            <a:pPr eaLnBrk="1" hangingPunct="1"/>
            <a:r>
              <a:rPr lang="en-US" altLang="en-US" b="1" smtClean="0"/>
              <a:t>Occasion</a:t>
            </a:r>
            <a:r>
              <a:rPr lang="en-US" altLang="en-US" smtClean="0"/>
              <a:t>—The time and place the text was written or spoken, more importantly what prompted the speaker to address this topic. </a:t>
            </a:r>
          </a:p>
          <a:p>
            <a:pPr eaLnBrk="1" hangingPunct="1"/>
            <a:r>
              <a:rPr lang="en-US" altLang="en-US" b="1" smtClean="0"/>
              <a:t>Context</a:t>
            </a:r>
            <a:r>
              <a:rPr lang="en-US" altLang="en-US" smtClean="0"/>
              <a:t>—The circumstances, atmosphere, attitudes, and events surrounding the text.</a:t>
            </a:r>
          </a:p>
          <a:p>
            <a:pPr eaLnBrk="1" hangingPunct="1"/>
            <a:r>
              <a:rPr lang="en-US" altLang="en-US" b="1" smtClean="0"/>
              <a:t>Purpose</a:t>
            </a:r>
            <a:r>
              <a:rPr lang="en-US" altLang="en-US" smtClean="0"/>
              <a:t>—The goal the speaker wants to achieve.</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42" presetClass="entr" presetSubtype="0" fill="hold" nodeType="clickEffect">
                                  <p:stCondLst>
                                    <p:cond delay="0"/>
                                  </p:stCondLst>
                                  <p:childTnLst>
                                    <p:set>
                                      <p:cBhvr>
                                        <p:cTn id="10" dur="1" fill="hold">
                                          <p:stCondLst>
                                            <p:cond delay="0"/>
                                          </p:stCondLst>
                                        </p:cTn>
                                        <p:tgtEl>
                                          <p:spTgt spid="8195">
                                            <p:txEl>
                                              <p:pRg st="0" end="0"/>
                                            </p:txEl>
                                          </p:spTgt>
                                        </p:tgtEl>
                                        <p:attrNameLst>
                                          <p:attrName>style.visibility</p:attrName>
                                        </p:attrNameLst>
                                      </p:cBhvr>
                                      <p:to>
                                        <p:strVal val="visible"/>
                                      </p:to>
                                    </p:set>
                                    <p:animEffect transition="in" filter="fade">
                                      <p:cBhvr>
                                        <p:cTn id="11" dur="1000"/>
                                        <p:tgtEl>
                                          <p:spTgt spid="8195">
                                            <p:txEl>
                                              <p:pRg st="0" end="0"/>
                                            </p:txEl>
                                          </p:spTgt>
                                        </p:tgtEl>
                                      </p:cBhvr>
                                    </p:animEffect>
                                    <p:anim calcmode="lin" valueType="num">
                                      <p:cBhvr>
                                        <p:cTn id="12" dur="1000" fill="hold"/>
                                        <p:tgtEl>
                                          <p:spTgt spid="8195">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81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42" presetClass="entr" presetSubtype="0" fill="hold" nodeType="clickEffect">
                                  <p:stCondLst>
                                    <p:cond delay="0"/>
                                  </p:stCondLst>
                                  <p:childTnLst>
                                    <p:set>
                                      <p:cBhvr>
                                        <p:cTn id="17" dur="1" fill="hold">
                                          <p:stCondLst>
                                            <p:cond delay="0"/>
                                          </p:stCondLst>
                                        </p:cTn>
                                        <p:tgtEl>
                                          <p:spTgt spid="8195">
                                            <p:txEl>
                                              <p:pRg st="1" end="1"/>
                                            </p:txEl>
                                          </p:spTgt>
                                        </p:tgtEl>
                                        <p:attrNameLst>
                                          <p:attrName>style.visibility</p:attrName>
                                        </p:attrNameLst>
                                      </p:cBhvr>
                                      <p:to>
                                        <p:strVal val="visible"/>
                                      </p:to>
                                    </p:set>
                                    <p:animEffect transition="in" filter="fade">
                                      <p:cBhvr>
                                        <p:cTn id="18" dur="1000"/>
                                        <p:tgtEl>
                                          <p:spTgt spid="8195">
                                            <p:txEl>
                                              <p:pRg st="1" end="1"/>
                                            </p:txEl>
                                          </p:spTgt>
                                        </p:tgtEl>
                                      </p:cBhvr>
                                    </p:animEffect>
                                    <p:anim calcmode="lin" valueType="num">
                                      <p:cBhvr>
                                        <p:cTn id="19" dur="1000" fill="hold"/>
                                        <p:tgtEl>
                                          <p:spTgt spid="8195">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819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42" presetClass="entr" presetSubtype="0" fill="hold" nodeType="clickEffect">
                                  <p:stCondLst>
                                    <p:cond delay="0"/>
                                  </p:stCondLst>
                                  <p:childTnLst>
                                    <p:set>
                                      <p:cBhvr>
                                        <p:cTn id="24" dur="1" fill="hold">
                                          <p:stCondLst>
                                            <p:cond delay="0"/>
                                          </p:stCondLst>
                                        </p:cTn>
                                        <p:tgtEl>
                                          <p:spTgt spid="8195">
                                            <p:txEl>
                                              <p:pRg st="2" end="2"/>
                                            </p:txEl>
                                          </p:spTgt>
                                        </p:tgtEl>
                                        <p:attrNameLst>
                                          <p:attrName>style.visibility</p:attrName>
                                        </p:attrNameLst>
                                      </p:cBhvr>
                                      <p:to>
                                        <p:strVal val="visible"/>
                                      </p:to>
                                    </p:set>
                                    <p:animEffect transition="in" filter="fade">
                                      <p:cBhvr>
                                        <p:cTn id="25" dur="1000"/>
                                        <p:tgtEl>
                                          <p:spTgt spid="8195">
                                            <p:txEl>
                                              <p:pRg st="2" end="2"/>
                                            </p:txEl>
                                          </p:spTgt>
                                        </p:tgtEl>
                                      </p:cBhvr>
                                    </p:animEffect>
                                    <p:anim calcmode="lin" valueType="num">
                                      <p:cBhvr>
                                        <p:cTn id="26" dur="1000" fill="hold"/>
                                        <p:tgtEl>
                                          <p:spTgt spid="8195">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819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mtClean="0"/>
              <a:t>The Rhetorical Situation </a:t>
            </a:r>
          </a:p>
        </p:txBody>
      </p:sp>
      <p:sp>
        <p:nvSpPr>
          <p:cNvPr id="3" name="Content Placeholder 2"/>
          <p:cNvSpPr>
            <a:spLocks noGrp="1"/>
          </p:cNvSpPr>
          <p:nvPr>
            <p:ph idx="1"/>
          </p:nvPr>
        </p:nvSpPr>
        <p:spPr/>
        <p:txBody>
          <a:bodyPr/>
          <a:lstStyle/>
          <a:p>
            <a:pPr algn="ctr">
              <a:defRPr/>
            </a:pPr>
            <a:endParaRPr lang="en-US" b="1" dirty="0" smtClean="0"/>
          </a:p>
          <a:p>
            <a:pPr algn="ctr">
              <a:defRPr/>
            </a:pPr>
            <a:endParaRPr lang="en-US" b="1" dirty="0"/>
          </a:p>
          <a:p>
            <a:pPr algn="ctr">
              <a:defRPr/>
            </a:pPr>
            <a:endParaRPr lang="en-US" b="1" dirty="0" smtClean="0"/>
          </a:p>
          <a:p>
            <a:pPr marL="109537" indent="0" algn="ctr">
              <a:buFont typeface="Georgia" pitchFamily="18" charset="0"/>
              <a:buNone/>
              <a:defRPr/>
            </a:pPr>
            <a:r>
              <a:rPr lang="en-US" b="1" dirty="0" smtClean="0"/>
              <a:t>It is important to remember </a:t>
            </a:r>
            <a:r>
              <a:rPr lang="en-US" b="1" u="sng" dirty="0" smtClean="0"/>
              <a:t>rhetoric is always situational </a:t>
            </a:r>
            <a:endParaRPr lang="en-US" b="1" u="sng" dirty="0"/>
          </a:p>
        </p:txBody>
      </p:sp>
    </p:spTree>
  </p:cSld>
  <p:clrMapOvr>
    <a:masterClrMapping/>
  </p:clrMapOvr>
  <p:transition spd="med">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381000"/>
            <a:ext cx="8229600" cy="1066800"/>
          </a:xfrm>
        </p:spPr>
        <p:txBody>
          <a:bodyPr/>
          <a:lstStyle/>
          <a:p>
            <a:pPr eaLnBrk="1" hangingPunct="1"/>
            <a:r>
              <a:rPr lang="en-US" altLang="en-US" smtClean="0"/>
              <a:t>Let</a:t>
            </a:r>
            <a:r>
              <a:rPr lang="ja-JP" altLang="en-US" smtClean="0"/>
              <a:t>’</a:t>
            </a:r>
            <a:r>
              <a:rPr lang="en-US" altLang="ja-JP" smtClean="0"/>
              <a:t>s Practice!</a:t>
            </a:r>
            <a:endParaRPr lang="en-US" altLang="en-US" smtClean="0"/>
          </a:p>
        </p:txBody>
      </p:sp>
      <p:sp>
        <p:nvSpPr>
          <p:cNvPr id="21507" name="Content Placeholder 2"/>
          <p:cNvSpPr>
            <a:spLocks noGrp="1"/>
          </p:cNvSpPr>
          <p:nvPr>
            <p:ph idx="1"/>
          </p:nvPr>
        </p:nvSpPr>
        <p:spPr>
          <a:xfrm>
            <a:off x="457200" y="1143000"/>
            <a:ext cx="8229600" cy="4876800"/>
          </a:xfrm>
        </p:spPr>
        <p:txBody>
          <a:bodyPr/>
          <a:lstStyle/>
          <a:p>
            <a:pPr marL="0" indent="0" algn="ctr" eaLnBrk="1" hangingPunct="1">
              <a:buFontTx/>
              <a:buNone/>
            </a:pPr>
            <a:r>
              <a:rPr lang="en-US" altLang="en-US" smtClean="0"/>
              <a:t>Let</a:t>
            </a:r>
            <a:r>
              <a:rPr lang="ja-JP" altLang="en-US" smtClean="0"/>
              <a:t>’</a:t>
            </a:r>
            <a:r>
              <a:rPr lang="en-US" altLang="ja-JP" smtClean="0"/>
              <a:t>s read Lou Gehrig</a:t>
            </a:r>
            <a:r>
              <a:rPr lang="ja-JP" altLang="en-US" smtClean="0"/>
              <a:t>’</a:t>
            </a:r>
            <a:r>
              <a:rPr lang="en-US" altLang="ja-JP" smtClean="0"/>
              <a:t>s farewell speech.  As you read, identify the </a:t>
            </a:r>
            <a:r>
              <a:rPr lang="en-US" altLang="ja-JP" i="1" u="sng" smtClean="0"/>
              <a:t>occasion</a:t>
            </a:r>
            <a:r>
              <a:rPr lang="en-US" altLang="ja-JP" smtClean="0"/>
              <a:t>, </a:t>
            </a:r>
            <a:r>
              <a:rPr lang="en-US" altLang="ja-JP" i="1" u="sng" smtClean="0"/>
              <a:t>context</a:t>
            </a:r>
            <a:r>
              <a:rPr lang="en-US" altLang="ja-JP" smtClean="0"/>
              <a:t>, and </a:t>
            </a:r>
            <a:r>
              <a:rPr lang="en-US" altLang="ja-JP" i="1" u="sng" smtClean="0"/>
              <a:t>purpose</a:t>
            </a:r>
            <a:r>
              <a:rPr lang="en-US" altLang="ja-JP" smtClean="0"/>
              <a:t> of the speech. (Rhetorical Situation) </a:t>
            </a:r>
          </a:p>
          <a:p>
            <a:pPr marL="0" indent="0" algn="ctr" eaLnBrk="1" hangingPunct="1">
              <a:buFontTx/>
              <a:buNone/>
            </a:pPr>
            <a:r>
              <a:rPr lang="en-US" altLang="ja-JP" sz="1400" smtClean="0">
                <a:hlinkClick r:id="rId2"/>
              </a:rPr>
              <a:t>https://baseballhall.org/discover-more/stories/baseball-history/lou-gehrig-luckiest-man</a:t>
            </a:r>
            <a:endParaRPr lang="en-US" altLang="ja-JP" sz="1400" smtClean="0"/>
          </a:p>
          <a:p>
            <a:pPr marL="0" indent="0" eaLnBrk="1" hangingPunct="1">
              <a:buFont typeface="Georgia" pitchFamily="18" charset="0"/>
              <a:buNone/>
            </a:pPr>
            <a:r>
              <a:rPr lang="en-US" altLang="en-US" b="1" u="sng" smtClean="0"/>
              <a:t>Part 1: 5 minutes </a:t>
            </a:r>
          </a:p>
          <a:p>
            <a:pPr marL="0" indent="0" eaLnBrk="1" hangingPunct="1">
              <a:buFont typeface="Georgia" pitchFamily="18" charset="0"/>
              <a:buNone/>
            </a:pPr>
            <a:r>
              <a:rPr lang="en-US" altLang="en-US" smtClean="0"/>
              <a:t>Use post its to annotate the speech. </a:t>
            </a:r>
          </a:p>
          <a:p>
            <a:pPr marL="0" indent="0" eaLnBrk="1" hangingPunct="1"/>
            <a:r>
              <a:rPr lang="en-US" altLang="en-US" smtClean="0"/>
              <a:t>Identify the </a:t>
            </a:r>
            <a:r>
              <a:rPr lang="en-US" altLang="en-US" i="1" u="sng" smtClean="0"/>
              <a:t>occasion</a:t>
            </a:r>
            <a:r>
              <a:rPr lang="en-US" altLang="en-US" smtClean="0"/>
              <a:t>, </a:t>
            </a:r>
            <a:r>
              <a:rPr lang="en-US" altLang="en-US" i="1" u="sng" smtClean="0"/>
              <a:t>context</a:t>
            </a:r>
            <a:r>
              <a:rPr lang="en-US" altLang="en-US" smtClean="0"/>
              <a:t>, and </a:t>
            </a:r>
            <a:r>
              <a:rPr lang="en-US" altLang="en-US" i="1" u="sng" smtClean="0"/>
              <a:t>purpose</a:t>
            </a:r>
            <a:r>
              <a:rPr lang="en-US" altLang="en-US" smtClean="0"/>
              <a:t> </a:t>
            </a:r>
          </a:p>
          <a:p>
            <a:pPr marL="0" indent="0" eaLnBrk="1" hangingPunct="1"/>
            <a:r>
              <a:rPr lang="en-US" altLang="en-US" smtClean="0"/>
              <a:t>Write words/lines that stood out to you as being effective.</a:t>
            </a:r>
          </a:p>
          <a:p>
            <a:pPr marL="0" indent="0" eaLnBrk="1" hangingPunct="1"/>
            <a:endParaRPr lang="en-US" altLang="en-US" smtClean="0"/>
          </a:p>
          <a:p>
            <a:pPr marL="0" indent="0" eaLnBrk="1" hangingPunct="1">
              <a:buFont typeface="Georgia" pitchFamily="18" charset="0"/>
              <a:buNone/>
            </a:pPr>
            <a:r>
              <a:rPr lang="en-US" altLang="en-US" b="1" u="sng" smtClean="0"/>
              <a:t>Part 2: 5 minutes</a:t>
            </a:r>
          </a:p>
          <a:p>
            <a:pPr marL="0" indent="0" eaLnBrk="1" hangingPunct="1">
              <a:buFont typeface="Georgia" pitchFamily="18" charset="0"/>
              <a:buNone/>
            </a:pPr>
            <a:r>
              <a:rPr lang="en-US" altLang="en-US" smtClean="0"/>
              <a:t>Whole class discussion </a:t>
            </a:r>
          </a:p>
        </p:txBody>
      </p:sp>
    </p:spTree>
  </p:cSld>
  <p:clrMapOvr>
    <a:masterClrMapping/>
  </p:clrMapOvr>
  <p:transition spd="med">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09537" indent="0">
              <a:buFont typeface="Georgia" pitchFamily="18" charset="0"/>
              <a:buNone/>
              <a:defRPr/>
            </a:pPr>
            <a:endParaRPr lang="en-US" dirty="0" smtClean="0"/>
          </a:p>
          <a:p>
            <a:pPr marL="109537" indent="0">
              <a:buFont typeface="Georgia" pitchFamily="18" charset="0"/>
              <a:buNone/>
              <a:defRPr/>
            </a:pPr>
            <a:endParaRPr lang="en-US" dirty="0"/>
          </a:p>
          <a:p>
            <a:pPr marL="109537" indent="0">
              <a:buFont typeface="Georgia" pitchFamily="18" charset="0"/>
              <a:buNone/>
              <a:defRPr/>
            </a:pPr>
            <a:r>
              <a:rPr lang="en-US" dirty="0" smtClean="0"/>
              <a:t>The occasion is Lou Gehrig Appreciation Day. More specifically, his moment comes at home plate between games of a doubleheader. </a:t>
            </a:r>
          </a:p>
          <a:p>
            <a:pPr>
              <a:defRPr/>
            </a:pPr>
            <a:endParaRPr lang="en-US" dirty="0"/>
          </a:p>
        </p:txBody>
      </p:sp>
      <p:sp>
        <p:nvSpPr>
          <p:cNvPr id="2" name="Title 1"/>
          <p:cNvSpPr>
            <a:spLocks noGrp="1"/>
          </p:cNvSpPr>
          <p:nvPr>
            <p:ph type="title"/>
          </p:nvPr>
        </p:nvSpPr>
        <p:spPr>
          <a:xfrm>
            <a:off x="457200" y="1143000"/>
            <a:ext cx="8229600" cy="1600200"/>
          </a:xfrm>
        </p:spPr>
        <p:txBody>
          <a:bodyPr/>
          <a:lstStyle/>
          <a:p>
            <a:pPr>
              <a:defRPr/>
            </a:pPr>
            <a:r>
              <a:rPr lang="en-US" sz="2800" dirty="0" smtClean="0"/>
              <a:t>The Rhetorical Situation </a:t>
            </a:r>
            <a:r>
              <a:rPr lang="en-US" sz="2800" dirty="0">
                <a:latin typeface="+mn-lt"/>
                <a:cs typeface="+mn-cs"/>
              </a:rPr>
              <a:t>Surrounding</a:t>
            </a:r>
            <a:r>
              <a:rPr lang="en-US" sz="2800" dirty="0" smtClean="0"/>
              <a:t> Lou Gehrig’s Speech</a:t>
            </a:r>
            <a:r>
              <a:rPr lang="en-US" sz="2800" b="1" dirty="0" smtClean="0"/>
              <a:t/>
            </a:r>
            <a:br>
              <a:rPr lang="en-US" sz="2800" b="1" dirty="0" smtClean="0"/>
            </a:br>
            <a:r>
              <a:rPr lang="en-US" sz="2800" b="1" dirty="0" smtClean="0">
                <a:solidFill>
                  <a:srgbClr val="0070C0"/>
                </a:solidFill>
              </a:rPr>
              <a:t>Occasion… </a:t>
            </a:r>
            <a:endParaRPr lang="en-US" sz="2800" b="1" dirty="0">
              <a:solidFill>
                <a:srgbClr val="0070C0"/>
              </a:solidFill>
            </a:endParaRPr>
          </a:p>
        </p:txBody>
      </p:sp>
    </p:spTree>
  </p:cSld>
  <p:clrMapOvr>
    <a:masterClrMapping/>
  </p:clrMapOvr>
  <p:transition spd="med">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762000"/>
            <a:ext cx="8229600" cy="1143000"/>
          </a:xfrm>
        </p:spPr>
        <p:txBody>
          <a:bodyPr/>
          <a:lstStyle/>
          <a:p>
            <a:r>
              <a:rPr lang="en-US" altLang="en-US" sz="2800" smtClean="0"/>
              <a:t>The Rhetorical Situation </a:t>
            </a:r>
            <a:r>
              <a:rPr lang="en-US" altLang="en-US" sz="2800" smtClean="0">
                <a:solidFill>
                  <a:schemeClr val="tx1"/>
                </a:solidFill>
              </a:rPr>
              <a:t>Surrounding</a:t>
            </a:r>
            <a:r>
              <a:rPr lang="en-US" altLang="en-US" sz="2800" smtClean="0"/>
              <a:t> Lou Gehrig’s Speech</a:t>
            </a:r>
            <a:r>
              <a:rPr lang="en-US" altLang="en-US" sz="2800" b="1" smtClean="0">
                <a:solidFill>
                  <a:srgbClr val="0070C0"/>
                </a:solidFill>
              </a:rPr>
              <a:t/>
            </a:r>
            <a:br>
              <a:rPr lang="en-US" altLang="en-US" sz="2800" b="1" smtClean="0">
                <a:solidFill>
                  <a:srgbClr val="0070C0"/>
                </a:solidFill>
              </a:rPr>
            </a:br>
            <a:r>
              <a:rPr lang="en-US" altLang="en-US" sz="2800" b="1" smtClean="0">
                <a:solidFill>
                  <a:srgbClr val="0070C0"/>
                </a:solidFill>
              </a:rPr>
              <a:t>Context… </a:t>
            </a:r>
            <a:endParaRPr lang="en-US" altLang="en-US" sz="2800" smtClean="0"/>
          </a:p>
        </p:txBody>
      </p:sp>
      <p:sp>
        <p:nvSpPr>
          <p:cNvPr id="23555" name="Content Placeholder 2"/>
          <p:cNvSpPr>
            <a:spLocks noGrp="1"/>
          </p:cNvSpPr>
          <p:nvPr>
            <p:ph idx="1"/>
          </p:nvPr>
        </p:nvSpPr>
        <p:spPr>
          <a:xfrm>
            <a:off x="533400" y="1981200"/>
            <a:ext cx="8229600" cy="4456113"/>
          </a:xfrm>
        </p:spPr>
        <p:txBody>
          <a:bodyPr/>
          <a:lstStyle/>
          <a:p>
            <a:pPr marL="107950" indent="0">
              <a:buFont typeface="Georgia" pitchFamily="18" charset="0"/>
              <a:buNone/>
            </a:pPr>
            <a:r>
              <a:rPr lang="en-US" altLang="en-US" sz="2400" b="1" smtClean="0"/>
              <a:t>The context </a:t>
            </a:r>
            <a:r>
              <a:rPr lang="en-US" altLang="en-US" sz="2400" smtClean="0"/>
              <a:t>is first and foremost Gehrig’s recent announcement of his illness (ALS) and his subsequent retirement, but as is often the case, the context goes beyond that. Gehrig is known as an Iron Horse, held the record for consecutive games played and was one of the greatest sluggers of all time. For such a durable and powerful athlete to fall victim to a disease that strips away strength and coordination seemed an especially cruel fate. Just a couple weeks earlier he was still playing ball; but by the time he gave this speech, he was so weak that his manager had to help him walk to the mound for the ceremony.</a:t>
            </a:r>
          </a:p>
        </p:txBody>
      </p:sp>
    </p:spTree>
  </p:cSld>
  <p:clrMapOvr>
    <a:masterClrMapping/>
  </p:clrMapOvr>
  <p:transition spd="med">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normAutofit fontScale="90000"/>
          </a:bodyPr>
          <a:lstStyle/>
          <a:p>
            <a:pPr eaLnBrk="1" fontAlgn="auto" hangingPunct="1">
              <a:spcAft>
                <a:spcPts val="0"/>
              </a:spcAft>
              <a:defRPr/>
            </a:pPr>
            <a:r>
              <a:rPr lang="en-US" sz="3800" smtClean="0">
                <a:ea typeface="+mj-ea"/>
              </a:rPr>
              <a:t>By the end of this lesson, you will be able to:</a:t>
            </a:r>
          </a:p>
        </p:txBody>
      </p:sp>
      <p:sp>
        <p:nvSpPr>
          <p:cNvPr id="4099" name="Content Placeholder 2"/>
          <p:cNvSpPr>
            <a:spLocks noGrp="1"/>
          </p:cNvSpPr>
          <p:nvPr>
            <p:ph idx="1"/>
          </p:nvPr>
        </p:nvSpPr>
        <p:spPr/>
        <p:txBody>
          <a:bodyPr/>
          <a:lstStyle/>
          <a:p>
            <a:pPr eaLnBrk="1" hangingPunct="1"/>
            <a:r>
              <a:rPr lang="en-US" altLang="en-US" smtClean="0"/>
              <a:t>Identify the rhetorical situation of a written or spoken argument;</a:t>
            </a:r>
          </a:p>
          <a:p>
            <a:pPr eaLnBrk="1" hangingPunct="1"/>
            <a:r>
              <a:rPr lang="en-US" altLang="en-US" smtClean="0"/>
              <a:t>Analyze the relationship between speaker, audience, and subject;</a:t>
            </a:r>
          </a:p>
          <a:p>
            <a:pPr eaLnBrk="1" hangingPunct="1"/>
            <a:r>
              <a:rPr lang="en-US" altLang="en-US" smtClean="0"/>
              <a:t>Discuss the rhetorical appeals made by a speaker; and</a:t>
            </a:r>
          </a:p>
          <a:p>
            <a:pPr eaLnBrk="1" hangingPunct="1"/>
            <a:r>
              <a:rPr lang="en-US" altLang="en-US" smtClean="0"/>
              <a:t>Create an argument through conscious and deep consideration of the rhetorical situation, audience, and rhetorical appeals.</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smtClean="0"/>
              <a:t>The Rhetorical Situation </a:t>
            </a:r>
            <a:r>
              <a:rPr lang="en-US" altLang="en-US" smtClean="0">
                <a:solidFill>
                  <a:schemeClr val="tx1"/>
                </a:solidFill>
              </a:rPr>
              <a:t>Surrounding</a:t>
            </a:r>
            <a:r>
              <a:rPr lang="en-US" altLang="en-US" smtClean="0"/>
              <a:t> Lou Gehrig’s Speech</a:t>
            </a:r>
            <a:r>
              <a:rPr lang="en-US" altLang="en-US" b="1" smtClean="0">
                <a:solidFill>
                  <a:srgbClr val="0070C0"/>
                </a:solidFill>
              </a:rPr>
              <a:t/>
            </a:r>
            <a:br>
              <a:rPr lang="en-US" altLang="en-US" b="1" smtClean="0">
                <a:solidFill>
                  <a:srgbClr val="0070C0"/>
                </a:solidFill>
              </a:rPr>
            </a:br>
            <a:r>
              <a:rPr lang="en-US" altLang="en-US" b="1" smtClean="0">
                <a:solidFill>
                  <a:srgbClr val="0070C0"/>
                </a:solidFill>
              </a:rPr>
              <a:t>Purpose… </a:t>
            </a:r>
            <a:endParaRPr lang="en-US" altLang="en-US" smtClean="0"/>
          </a:p>
        </p:txBody>
      </p:sp>
      <p:sp>
        <p:nvSpPr>
          <p:cNvPr id="24579" name="Content Placeholder 2"/>
          <p:cNvSpPr>
            <a:spLocks noGrp="1"/>
          </p:cNvSpPr>
          <p:nvPr>
            <p:ph idx="1"/>
          </p:nvPr>
        </p:nvSpPr>
        <p:spPr>
          <a:xfrm>
            <a:off x="381000" y="2743200"/>
            <a:ext cx="8229600" cy="3962400"/>
          </a:xfrm>
        </p:spPr>
        <p:txBody>
          <a:bodyPr/>
          <a:lstStyle/>
          <a:p>
            <a:pPr marL="107950" indent="0">
              <a:buFont typeface="Georgia" pitchFamily="18" charset="0"/>
              <a:buNone/>
            </a:pPr>
            <a:r>
              <a:rPr lang="en-US" altLang="en-US" sz="2400" smtClean="0"/>
              <a:t>One of Gehrig’s chief purpose in delivering this speech is to thank his fans and his teammates, but he also wants to demonstrate that he remains positive: he emphasizes his past luck and present optimism and downplays his illness. He makes a single reference to the diagnosis and does so in the strong, straightforward language of an athlete: he got a “bad break”. There is no blame, no self-pity, no plea for sympathy. Throughout, he maintains his focus: to thank his fans and teammates for their support and get on with watching the ballgame. </a:t>
            </a:r>
          </a:p>
        </p:txBody>
      </p:sp>
    </p:spTree>
  </p:cSld>
  <p:clrMapOvr>
    <a:masterClrMapping/>
  </p:clrMapOvr>
  <p:transition spd="med">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3"/>
          <p:cNvSpPr>
            <a:spLocks noGrp="1"/>
          </p:cNvSpPr>
          <p:nvPr>
            <p:ph type="title"/>
          </p:nvPr>
        </p:nvSpPr>
        <p:spPr>
          <a:xfrm>
            <a:off x="381000" y="533400"/>
            <a:ext cx="8229600" cy="1066800"/>
          </a:xfrm>
        </p:spPr>
        <p:txBody>
          <a:bodyPr/>
          <a:lstStyle/>
          <a:p>
            <a:pPr algn="ctr" eaLnBrk="1" hangingPunct="1"/>
            <a:r>
              <a:rPr lang="en-US" altLang="en-US" smtClean="0"/>
              <a:t>The Rhetorical Triangle aka Aristotelian Triangle </a:t>
            </a:r>
          </a:p>
        </p:txBody>
      </p:sp>
      <p:sp>
        <p:nvSpPr>
          <p:cNvPr id="10243" name="Content Placeholder 4"/>
          <p:cNvSpPr>
            <a:spLocks noGrp="1"/>
          </p:cNvSpPr>
          <p:nvPr>
            <p:ph idx="1"/>
          </p:nvPr>
        </p:nvSpPr>
        <p:spPr>
          <a:xfrm>
            <a:off x="609600" y="1828800"/>
            <a:ext cx="8229600" cy="4324350"/>
          </a:xfrm>
        </p:spPr>
        <p:txBody>
          <a:bodyPr/>
          <a:lstStyle/>
          <a:p>
            <a:pPr marL="0" indent="0" algn="ctr" eaLnBrk="1" hangingPunct="1">
              <a:buFontTx/>
              <a:buNone/>
            </a:pPr>
            <a:r>
              <a:rPr lang="en-US" altLang="en-US" smtClean="0"/>
              <a:t>Another important aspect of the rhetorical situation is the relationship among the </a:t>
            </a:r>
            <a:r>
              <a:rPr lang="en-US" altLang="en-US" b="1" smtClean="0"/>
              <a:t>speaker, audience, </a:t>
            </a:r>
            <a:r>
              <a:rPr lang="en-US" altLang="en-US" smtClean="0"/>
              <a:t>and</a:t>
            </a:r>
            <a:r>
              <a:rPr lang="en-US" altLang="en-US" b="1" smtClean="0"/>
              <a:t> subject.</a:t>
            </a:r>
          </a:p>
          <a:p>
            <a:pPr marL="0" indent="0" algn="ctr" eaLnBrk="1" hangingPunct="1">
              <a:buFontTx/>
              <a:buNone/>
            </a:pPr>
            <a:endParaRPr lang="en-US" altLang="en-US" smtClean="0"/>
          </a:p>
          <a:p>
            <a:pPr marL="0" indent="0" algn="ctr" eaLnBrk="1" hangingPunct="1">
              <a:buFontTx/>
              <a:buNone/>
            </a:pPr>
            <a:r>
              <a:rPr lang="en-US" altLang="en-US" smtClean="0"/>
              <a:t>Why are these elements important?</a:t>
            </a:r>
          </a:p>
          <a:p>
            <a:pPr marL="0" indent="0" algn="ctr" eaLnBrk="1" hangingPunct="1">
              <a:buFontTx/>
              <a:buNone/>
            </a:pPr>
            <a:r>
              <a:rPr lang="en-US" altLang="en-US" smtClean="0"/>
              <a:t>What is the relationship between these elements?</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barn(inVertical)">
                                      <p:cBhvr>
                                        <p:cTn id="7" dur="500"/>
                                        <p:tgtEl>
                                          <p:spTgt spid="102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10243">
                                            <p:txEl>
                                              <p:pRg st="2" end="2"/>
                                            </p:txEl>
                                          </p:spTgt>
                                        </p:tgtEl>
                                        <p:attrNameLst>
                                          <p:attrName>style.visibility</p:attrName>
                                        </p:attrNameLst>
                                      </p:cBhvr>
                                      <p:to>
                                        <p:strVal val="visible"/>
                                      </p:to>
                                    </p:set>
                                    <p:animEffect transition="in" filter="barn(inVertical)">
                                      <p:cBhvr>
                                        <p:cTn id="12" dur="500"/>
                                        <p:tgtEl>
                                          <p:spTgt spid="1024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nodeType="clickEffect">
                                  <p:stCondLst>
                                    <p:cond delay="0"/>
                                  </p:stCondLst>
                                  <p:childTnLst>
                                    <p:set>
                                      <p:cBhvr>
                                        <p:cTn id="16" dur="1" fill="hold">
                                          <p:stCondLst>
                                            <p:cond delay="0"/>
                                          </p:stCondLst>
                                        </p:cTn>
                                        <p:tgtEl>
                                          <p:spTgt spid="10243">
                                            <p:txEl>
                                              <p:pRg st="3" end="3"/>
                                            </p:txEl>
                                          </p:spTgt>
                                        </p:tgtEl>
                                        <p:attrNameLst>
                                          <p:attrName>style.visibility</p:attrName>
                                        </p:attrNameLst>
                                      </p:cBhvr>
                                      <p:to>
                                        <p:strVal val="visible"/>
                                      </p:to>
                                    </p:set>
                                    <p:animEffect transition="in" filter="barn(inVertical)">
                                      <p:cBhvr>
                                        <p:cTn id="17" dur="500"/>
                                        <p:tgtEl>
                                          <p:spTgt spid="102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3"/>
          <p:cNvSpPr>
            <a:spLocks noGrp="1"/>
          </p:cNvSpPr>
          <p:nvPr>
            <p:ph type="title"/>
          </p:nvPr>
        </p:nvSpPr>
        <p:spPr>
          <a:xfrm>
            <a:off x="228600" y="228600"/>
            <a:ext cx="8229600" cy="1066800"/>
          </a:xfrm>
        </p:spPr>
        <p:txBody>
          <a:bodyPr/>
          <a:lstStyle/>
          <a:p>
            <a:pPr eaLnBrk="1" hangingPunct="1"/>
            <a:r>
              <a:rPr lang="en-US" altLang="en-US" smtClean="0"/>
              <a:t>The Rhetorical Triangle</a:t>
            </a:r>
          </a:p>
        </p:txBody>
      </p:sp>
      <p:sp>
        <p:nvSpPr>
          <p:cNvPr id="11267" name="Isosceles Triangle 5"/>
          <p:cNvSpPr>
            <a:spLocks noChangeArrowheads="1"/>
          </p:cNvSpPr>
          <p:nvPr/>
        </p:nvSpPr>
        <p:spPr bwMode="auto">
          <a:xfrm>
            <a:off x="1981200" y="1828800"/>
            <a:ext cx="5029200" cy="4572000"/>
          </a:xfrm>
          <a:prstGeom prst="triangle">
            <a:avLst>
              <a:gd name="adj" fmla="val 50000"/>
            </a:avLst>
          </a:prstGeom>
          <a:noFill/>
          <a:ln w="762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300"/>
              </a:spcBef>
              <a:buClr>
                <a:srgbClr val="A04DA3"/>
              </a:buClr>
              <a:buFont typeface="Georgia" pitchFamily="18" charset="0"/>
              <a:buChar char="•"/>
              <a:defRPr sz="2800">
                <a:solidFill>
                  <a:schemeClr val="tx1"/>
                </a:solidFill>
                <a:latin typeface="Georgia" pitchFamily="18" charset="0"/>
                <a:ea typeface="MS PGothic" pitchFamily="34" charset="-128"/>
              </a:defRPr>
            </a:lvl1pPr>
            <a:lvl2pPr marL="742950" indent="-285750" eaLnBrk="0" hangingPunct="0">
              <a:spcBef>
                <a:spcPts val="300"/>
              </a:spcBef>
              <a:buClr>
                <a:schemeClr val="accent2"/>
              </a:buClr>
              <a:buFont typeface="Georgia" pitchFamily="18" charset="0"/>
              <a:buChar char="▫"/>
              <a:defRPr sz="2600">
                <a:solidFill>
                  <a:schemeClr val="accent2"/>
                </a:solidFill>
                <a:latin typeface="Georgia" pitchFamily="18" charset="0"/>
                <a:ea typeface="MS PGothic" pitchFamily="34" charset="-128"/>
              </a:defRPr>
            </a:lvl2pPr>
            <a:lvl3pPr marL="1143000" indent="-228600" eaLnBrk="0" hangingPunct="0">
              <a:spcBef>
                <a:spcPts val="300"/>
              </a:spcBef>
              <a:buClr>
                <a:schemeClr val="accent1"/>
              </a:buClr>
              <a:buFont typeface="Wingdings 2" pitchFamily="18" charset="2"/>
              <a:buChar char=""/>
              <a:defRPr sz="2400">
                <a:solidFill>
                  <a:schemeClr val="accent1"/>
                </a:solidFill>
                <a:latin typeface="Georgia" pitchFamily="18" charset="0"/>
                <a:ea typeface="MS PGothic" pitchFamily="34" charset="-128"/>
              </a:defRPr>
            </a:lvl3pPr>
            <a:lvl4pPr marL="1600200" indent="-228600" eaLnBrk="0" hangingPunct="0">
              <a:spcBef>
                <a:spcPts val="300"/>
              </a:spcBef>
              <a:buClr>
                <a:schemeClr val="accent1"/>
              </a:buClr>
              <a:buFont typeface="Wingdings 2" pitchFamily="18" charset="2"/>
              <a:buChar char=""/>
              <a:defRPr sz="2200">
                <a:solidFill>
                  <a:schemeClr val="accent1"/>
                </a:solidFill>
                <a:latin typeface="Georgia" pitchFamily="18" charset="0"/>
                <a:ea typeface="MS PGothic" pitchFamily="34" charset="-128"/>
              </a:defRPr>
            </a:lvl4pPr>
            <a:lvl5pPr marL="2057400" indent="-228600" eaLnBrk="0" hangingPunct="0">
              <a:spcBef>
                <a:spcPts val="300"/>
              </a:spcBef>
              <a:buClr>
                <a:srgbClr val="A04DA3"/>
              </a:buClr>
              <a:buFont typeface="Georgia" pitchFamily="18" charset="0"/>
              <a:buChar char="▫"/>
              <a:defRPr sz="2000">
                <a:solidFill>
                  <a:srgbClr val="A04DA3"/>
                </a:solidFill>
                <a:latin typeface="Georgia" pitchFamily="18" charset="0"/>
                <a:ea typeface="MS PGothic" pitchFamily="34" charset="-128"/>
              </a:defRPr>
            </a:lvl5pPr>
            <a:lvl6pPr marL="25146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6pPr>
            <a:lvl7pPr marL="29718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7pPr>
            <a:lvl8pPr marL="34290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8pPr>
            <a:lvl9pPr marL="38862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9pPr>
          </a:lstStyle>
          <a:p>
            <a:pPr>
              <a:spcBef>
                <a:spcPct val="0"/>
              </a:spcBef>
              <a:buClrTx/>
              <a:buFontTx/>
              <a:buNone/>
            </a:pPr>
            <a:endParaRPr lang="en-US" altLang="en-US" sz="1800">
              <a:latin typeface="Tahoma" pitchFamily="34" charset="0"/>
              <a:cs typeface="Arial" charset="0"/>
            </a:endParaRPr>
          </a:p>
        </p:txBody>
      </p:sp>
      <p:sp>
        <p:nvSpPr>
          <p:cNvPr id="11268" name="TextBox 6"/>
          <p:cNvSpPr txBox="1">
            <a:spLocks noChangeArrowheads="1"/>
          </p:cNvSpPr>
          <p:nvPr/>
        </p:nvSpPr>
        <p:spPr bwMode="auto">
          <a:xfrm>
            <a:off x="3657600" y="1066800"/>
            <a:ext cx="1828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300"/>
              </a:spcBef>
              <a:buClr>
                <a:srgbClr val="A04DA3"/>
              </a:buClr>
              <a:buFont typeface="Georgia" pitchFamily="18" charset="0"/>
              <a:buChar char="•"/>
              <a:defRPr sz="2800">
                <a:solidFill>
                  <a:schemeClr val="tx1"/>
                </a:solidFill>
                <a:latin typeface="Georgia" pitchFamily="18" charset="0"/>
                <a:ea typeface="MS PGothic" pitchFamily="34" charset="-128"/>
              </a:defRPr>
            </a:lvl1pPr>
            <a:lvl2pPr marL="742950" indent="-285750" eaLnBrk="0" hangingPunct="0">
              <a:spcBef>
                <a:spcPts val="300"/>
              </a:spcBef>
              <a:buClr>
                <a:schemeClr val="accent2"/>
              </a:buClr>
              <a:buFont typeface="Georgia" pitchFamily="18" charset="0"/>
              <a:buChar char="▫"/>
              <a:defRPr sz="2600">
                <a:solidFill>
                  <a:schemeClr val="accent2"/>
                </a:solidFill>
                <a:latin typeface="Georgia" pitchFamily="18" charset="0"/>
                <a:ea typeface="MS PGothic" pitchFamily="34" charset="-128"/>
              </a:defRPr>
            </a:lvl2pPr>
            <a:lvl3pPr marL="1143000" indent="-228600" eaLnBrk="0" hangingPunct="0">
              <a:spcBef>
                <a:spcPts val="300"/>
              </a:spcBef>
              <a:buClr>
                <a:schemeClr val="accent1"/>
              </a:buClr>
              <a:buFont typeface="Wingdings 2" pitchFamily="18" charset="2"/>
              <a:buChar char=""/>
              <a:defRPr sz="2400">
                <a:solidFill>
                  <a:schemeClr val="accent1"/>
                </a:solidFill>
                <a:latin typeface="Georgia" pitchFamily="18" charset="0"/>
                <a:ea typeface="MS PGothic" pitchFamily="34" charset="-128"/>
              </a:defRPr>
            </a:lvl3pPr>
            <a:lvl4pPr marL="1600200" indent="-228600" eaLnBrk="0" hangingPunct="0">
              <a:spcBef>
                <a:spcPts val="300"/>
              </a:spcBef>
              <a:buClr>
                <a:schemeClr val="accent1"/>
              </a:buClr>
              <a:buFont typeface="Wingdings 2" pitchFamily="18" charset="2"/>
              <a:buChar char=""/>
              <a:defRPr sz="2200">
                <a:solidFill>
                  <a:schemeClr val="accent1"/>
                </a:solidFill>
                <a:latin typeface="Georgia" pitchFamily="18" charset="0"/>
                <a:ea typeface="MS PGothic" pitchFamily="34" charset="-128"/>
              </a:defRPr>
            </a:lvl4pPr>
            <a:lvl5pPr marL="2057400" indent="-228600" eaLnBrk="0" hangingPunct="0">
              <a:spcBef>
                <a:spcPts val="300"/>
              </a:spcBef>
              <a:buClr>
                <a:srgbClr val="A04DA3"/>
              </a:buClr>
              <a:buFont typeface="Georgia" pitchFamily="18" charset="0"/>
              <a:buChar char="▫"/>
              <a:defRPr sz="2000">
                <a:solidFill>
                  <a:srgbClr val="A04DA3"/>
                </a:solidFill>
                <a:latin typeface="Georgia" pitchFamily="18" charset="0"/>
                <a:ea typeface="MS PGothic" pitchFamily="34" charset="-128"/>
              </a:defRPr>
            </a:lvl5pPr>
            <a:lvl6pPr marL="25146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6pPr>
            <a:lvl7pPr marL="29718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7pPr>
            <a:lvl8pPr marL="34290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8pPr>
            <a:lvl9pPr marL="38862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9pPr>
          </a:lstStyle>
          <a:p>
            <a:pPr algn="ctr">
              <a:spcBef>
                <a:spcPct val="0"/>
              </a:spcBef>
              <a:buClrTx/>
              <a:buFontTx/>
              <a:buNone/>
            </a:pPr>
            <a:r>
              <a:rPr lang="en-US" altLang="en-US" sz="1800" b="1">
                <a:latin typeface="Tahoma" pitchFamily="34" charset="0"/>
                <a:cs typeface="Arial" charset="0"/>
              </a:rPr>
              <a:t>SPEAKER</a:t>
            </a:r>
          </a:p>
        </p:txBody>
      </p:sp>
      <p:sp>
        <p:nvSpPr>
          <p:cNvPr id="11269" name="TextBox 7"/>
          <p:cNvSpPr txBox="1">
            <a:spLocks noChangeArrowheads="1"/>
          </p:cNvSpPr>
          <p:nvPr/>
        </p:nvSpPr>
        <p:spPr bwMode="auto">
          <a:xfrm>
            <a:off x="304800" y="6096000"/>
            <a:ext cx="1828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300"/>
              </a:spcBef>
              <a:buClr>
                <a:srgbClr val="A04DA3"/>
              </a:buClr>
              <a:buFont typeface="Georgia" pitchFamily="18" charset="0"/>
              <a:buChar char="•"/>
              <a:defRPr sz="2800">
                <a:solidFill>
                  <a:schemeClr val="tx1"/>
                </a:solidFill>
                <a:latin typeface="Georgia" pitchFamily="18" charset="0"/>
                <a:ea typeface="MS PGothic" pitchFamily="34" charset="-128"/>
              </a:defRPr>
            </a:lvl1pPr>
            <a:lvl2pPr marL="742950" indent="-285750" eaLnBrk="0" hangingPunct="0">
              <a:spcBef>
                <a:spcPts val="300"/>
              </a:spcBef>
              <a:buClr>
                <a:schemeClr val="accent2"/>
              </a:buClr>
              <a:buFont typeface="Georgia" pitchFamily="18" charset="0"/>
              <a:buChar char="▫"/>
              <a:defRPr sz="2600">
                <a:solidFill>
                  <a:schemeClr val="accent2"/>
                </a:solidFill>
                <a:latin typeface="Georgia" pitchFamily="18" charset="0"/>
                <a:ea typeface="MS PGothic" pitchFamily="34" charset="-128"/>
              </a:defRPr>
            </a:lvl2pPr>
            <a:lvl3pPr marL="1143000" indent="-228600" eaLnBrk="0" hangingPunct="0">
              <a:spcBef>
                <a:spcPts val="300"/>
              </a:spcBef>
              <a:buClr>
                <a:schemeClr val="accent1"/>
              </a:buClr>
              <a:buFont typeface="Wingdings 2" pitchFamily="18" charset="2"/>
              <a:buChar char=""/>
              <a:defRPr sz="2400">
                <a:solidFill>
                  <a:schemeClr val="accent1"/>
                </a:solidFill>
                <a:latin typeface="Georgia" pitchFamily="18" charset="0"/>
                <a:ea typeface="MS PGothic" pitchFamily="34" charset="-128"/>
              </a:defRPr>
            </a:lvl3pPr>
            <a:lvl4pPr marL="1600200" indent="-228600" eaLnBrk="0" hangingPunct="0">
              <a:spcBef>
                <a:spcPts val="300"/>
              </a:spcBef>
              <a:buClr>
                <a:schemeClr val="accent1"/>
              </a:buClr>
              <a:buFont typeface="Wingdings 2" pitchFamily="18" charset="2"/>
              <a:buChar char=""/>
              <a:defRPr sz="2200">
                <a:solidFill>
                  <a:schemeClr val="accent1"/>
                </a:solidFill>
                <a:latin typeface="Georgia" pitchFamily="18" charset="0"/>
                <a:ea typeface="MS PGothic" pitchFamily="34" charset="-128"/>
              </a:defRPr>
            </a:lvl4pPr>
            <a:lvl5pPr marL="2057400" indent="-228600" eaLnBrk="0" hangingPunct="0">
              <a:spcBef>
                <a:spcPts val="300"/>
              </a:spcBef>
              <a:buClr>
                <a:srgbClr val="A04DA3"/>
              </a:buClr>
              <a:buFont typeface="Georgia" pitchFamily="18" charset="0"/>
              <a:buChar char="▫"/>
              <a:defRPr sz="2000">
                <a:solidFill>
                  <a:srgbClr val="A04DA3"/>
                </a:solidFill>
                <a:latin typeface="Georgia" pitchFamily="18" charset="0"/>
                <a:ea typeface="MS PGothic" pitchFamily="34" charset="-128"/>
              </a:defRPr>
            </a:lvl5pPr>
            <a:lvl6pPr marL="25146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6pPr>
            <a:lvl7pPr marL="29718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7pPr>
            <a:lvl8pPr marL="34290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8pPr>
            <a:lvl9pPr marL="38862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9pPr>
          </a:lstStyle>
          <a:p>
            <a:pPr algn="ctr">
              <a:spcBef>
                <a:spcPct val="0"/>
              </a:spcBef>
              <a:buClrTx/>
              <a:buFontTx/>
              <a:buNone/>
            </a:pPr>
            <a:r>
              <a:rPr lang="en-US" altLang="en-US" sz="1800" b="1">
                <a:latin typeface="Tahoma" pitchFamily="34" charset="0"/>
                <a:cs typeface="Arial" charset="0"/>
              </a:rPr>
              <a:t>AUDIENCE</a:t>
            </a:r>
          </a:p>
        </p:txBody>
      </p:sp>
      <p:sp>
        <p:nvSpPr>
          <p:cNvPr id="11270" name="TextBox 8"/>
          <p:cNvSpPr txBox="1">
            <a:spLocks noChangeArrowheads="1"/>
          </p:cNvSpPr>
          <p:nvPr/>
        </p:nvSpPr>
        <p:spPr bwMode="auto">
          <a:xfrm>
            <a:off x="7010400" y="6172200"/>
            <a:ext cx="1828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300"/>
              </a:spcBef>
              <a:buClr>
                <a:srgbClr val="A04DA3"/>
              </a:buClr>
              <a:buFont typeface="Georgia" pitchFamily="18" charset="0"/>
              <a:buChar char="•"/>
              <a:defRPr sz="2800">
                <a:solidFill>
                  <a:schemeClr val="tx1"/>
                </a:solidFill>
                <a:latin typeface="Georgia" pitchFamily="18" charset="0"/>
                <a:ea typeface="MS PGothic" pitchFamily="34" charset="-128"/>
              </a:defRPr>
            </a:lvl1pPr>
            <a:lvl2pPr marL="742950" indent="-285750" eaLnBrk="0" hangingPunct="0">
              <a:spcBef>
                <a:spcPts val="300"/>
              </a:spcBef>
              <a:buClr>
                <a:schemeClr val="accent2"/>
              </a:buClr>
              <a:buFont typeface="Georgia" pitchFamily="18" charset="0"/>
              <a:buChar char="▫"/>
              <a:defRPr sz="2600">
                <a:solidFill>
                  <a:schemeClr val="accent2"/>
                </a:solidFill>
                <a:latin typeface="Georgia" pitchFamily="18" charset="0"/>
                <a:ea typeface="MS PGothic" pitchFamily="34" charset="-128"/>
              </a:defRPr>
            </a:lvl2pPr>
            <a:lvl3pPr marL="1143000" indent="-228600" eaLnBrk="0" hangingPunct="0">
              <a:spcBef>
                <a:spcPts val="300"/>
              </a:spcBef>
              <a:buClr>
                <a:schemeClr val="accent1"/>
              </a:buClr>
              <a:buFont typeface="Wingdings 2" pitchFamily="18" charset="2"/>
              <a:buChar char=""/>
              <a:defRPr sz="2400">
                <a:solidFill>
                  <a:schemeClr val="accent1"/>
                </a:solidFill>
                <a:latin typeface="Georgia" pitchFamily="18" charset="0"/>
                <a:ea typeface="MS PGothic" pitchFamily="34" charset="-128"/>
              </a:defRPr>
            </a:lvl3pPr>
            <a:lvl4pPr marL="1600200" indent="-228600" eaLnBrk="0" hangingPunct="0">
              <a:spcBef>
                <a:spcPts val="300"/>
              </a:spcBef>
              <a:buClr>
                <a:schemeClr val="accent1"/>
              </a:buClr>
              <a:buFont typeface="Wingdings 2" pitchFamily="18" charset="2"/>
              <a:buChar char=""/>
              <a:defRPr sz="2200">
                <a:solidFill>
                  <a:schemeClr val="accent1"/>
                </a:solidFill>
                <a:latin typeface="Georgia" pitchFamily="18" charset="0"/>
                <a:ea typeface="MS PGothic" pitchFamily="34" charset="-128"/>
              </a:defRPr>
            </a:lvl4pPr>
            <a:lvl5pPr marL="2057400" indent="-228600" eaLnBrk="0" hangingPunct="0">
              <a:spcBef>
                <a:spcPts val="300"/>
              </a:spcBef>
              <a:buClr>
                <a:srgbClr val="A04DA3"/>
              </a:buClr>
              <a:buFont typeface="Georgia" pitchFamily="18" charset="0"/>
              <a:buChar char="▫"/>
              <a:defRPr sz="2000">
                <a:solidFill>
                  <a:srgbClr val="A04DA3"/>
                </a:solidFill>
                <a:latin typeface="Georgia" pitchFamily="18" charset="0"/>
                <a:ea typeface="MS PGothic" pitchFamily="34" charset="-128"/>
              </a:defRPr>
            </a:lvl5pPr>
            <a:lvl6pPr marL="25146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6pPr>
            <a:lvl7pPr marL="29718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7pPr>
            <a:lvl8pPr marL="34290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8pPr>
            <a:lvl9pPr marL="38862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9pPr>
          </a:lstStyle>
          <a:p>
            <a:pPr algn="ctr">
              <a:spcBef>
                <a:spcPct val="0"/>
              </a:spcBef>
              <a:buClrTx/>
              <a:buFontTx/>
              <a:buNone/>
            </a:pPr>
            <a:r>
              <a:rPr lang="en-US" altLang="en-US" sz="1800" b="1">
                <a:latin typeface="Tahoma" pitchFamily="34" charset="0"/>
                <a:cs typeface="Arial" charset="0"/>
              </a:rPr>
              <a:t>SUBJECT</a:t>
            </a:r>
          </a:p>
        </p:txBody>
      </p:sp>
      <p:sp>
        <p:nvSpPr>
          <p:cNvPr id="11271" name="TextBox 9"/>
          <p:cNvSpPr txBox="1">
            <a:spLocks noChangeArrowheads="1"/>
          </p:cNvSpPr>
          <p:nvPr/>
        </p:nvSpPr>
        <p:spPr bwMode="auto">
          <a:xfrm>
            <a:off x="3676650" y="3962400"/>
            <a:ext cx="1828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300"/>
              </a:spcBef>
              <a:buClr>
                <a:srgbClr val="A04DA3"/>
              </a:buClr>
              <a:buFont typeface="Georgia" pitchFamily="18" charset="0"/>
              <a:buChar char="•"/>
              <a:defRPr sz="2800">
                <a:solidFill>
                  <a:schemeClr val="tx1"/>
                </a:solidFill>
                <a:latin typeface="Georgia" pitchFamily="18" charset="0"/>
                <a:ea typeface="MS PGothic" pitchFamily="34" charset="-128"/>
              </a:defRPr>
            </a:lvl1pPr>
            <a:lvl2pPr marL="742950" indent="-285750" eaLnBrk="0" hangingPunct="0">
              <a:spcBef>
                <a:spcPts val="300"/>
              </a:spcBef>
              <a:buClr>
                <a:schemeClr val="accent2"/>
              </a:buClr>
              <a:buFont typeface="Georgia" pitchFamily="18" charset="0"/>
              <a:buChar char="▫"/>
              <a:defRPr sz="2600">
                <a:solidFill>
                  <a:schemeClr val="accent2"/>
                </a:solidFill>
                <a:latin typeface="Georgia" pitchFamily="18" charset="0"/>
                <a:ea typeface="MS PGothic" pitchFamily="34" charset="-128"/>
              </a:defRPr>
            </a:lvl2pPr>
            <a:lvl3pPr marL="1143000" indent="-228600" eaLnBrk="0" hangingPunct="0">
              <a:spcBef>
                <a:spcPts val="300"/>
              </a:spcBef>
              <a:buClr>
                <a:schemeClr val="accent1"/>
              </a:buClr>
              <a:buFont typeface="Wingdings 2" pitchFamily="18" charset="2"/>
              <a:buChar char=""/>
              <a:defRPr sz="2400">
                <a:solidFill>
                  <a:schemeClr val="accent1"/>
                </a:solidFill>
                <a:latin typeface="Georgia" pitchFamily="18" charset="0"/>
                <a:ea typeface="MS PGothic" pitchFamily="34" charset="-128"/>
              </a:defRPr>
            </a:lvl3pPr>
            <a:lvl4pPr marL="1600200" indent="-228600" eaLnBrk="0" hangingPunct="0">
              <a:spcBef>
                <a:spcPts val="300"/>
              </a:spcBef>
              <a:buClr>
                <a:schemeClr val="accent1"/>
              </a:buClr>
              <a:buFont typeface="Wingdings 2" pitchFamily="18" charset="2"/>
              <a:buChar char=""/>
              <a:defRPr sz="2200">
                <a:solidFill>
                  <a:schemeClr val="accent1"/>
                </a:solidFill>
                <a:latin typeface="Georgia" pitchFamily="18" charset="0"/>
                <a:ea typeface="MS PGothic" pitchFamily="34" charset="-128"/>
              </a:defRPr>
            </a:lvl4pPr>
            <a:lvl5pPr marL="2057400" indent="-228600" eaLnBrk="0" hangingPunct="0">
              <a:spcBef>
                <a:spcPts val="300"/>
              </a:spcBef>
              <a:buClr>
                <a:srgbClr val="A04DA3"/>
              </a:buClr>
              <a:buFont typeface="Georgia" pitchFamily="18" charset="0"/>
              <a:buChar char="▫"/>
              <a:defRPr sz="2000">
                <a:solidFill>
                  <a:srgbClr val="A04DA3"/>
                </a:solidFill>
                <a:latin typeface="Georgia" pitchFamily="18" charset="0"/>
                <a:ea typeface="MS PGothic" pitchFamily="34" charset="-128"/>
              </a:defRPr>
            </a:lvl5pPr>
            <a:lvl6pPr marL="25146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6pPr>
            <a:lvl7pPr marL="29718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7pPr>
            <a:lvl8pPr marL="34290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8pPr>
            <a:lvl9pPr marL="38862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9pPr>
          </a:lstStyle>
          <a:p>
            <a:pPr algn="ctr">
              <a:spcBef>
                <a:spcPct val="0"/>
              </a:spcBef>
              <a:buClrTx/>
              <a:buFontTx/>
              <a:buNone/>
            </a:pPr>
            <a:r>
              <a:rPr lang="en-US" altLang="en-US" sz="1800" b="1">
                <a:latin typeface="Tahoma" pitchFamily="34" charset="0"/>
                <a:cs typeface="Arial" charset="0"/>
              </a:rPr>
              <a:t>TEXT</a:t>
            </a:r>
          </a:p>
        </p:txBody>
      </p:sp>
      <p:cxnSp>
        <p:nvCxnSpPr>
          <p:cNvPr id="11272" name="Straight Arrow Connector 11"/>
          <p:cNvCxnSpPr>
            <a:cxnSpLocks noChangeShapeType="1"/>
          </p:cNvCxnSpPr>
          <p:nvPr/>
        </p:nvCxnSpPr>
        <p:spPr bwMode="auto">
          <a:xfrm flipH="1">
            <a:off x="1600200" y="1447800"/>
            <a:ext cx="2590800" cy="4724400"/>
          </a:xfrm>
          <a:prstGeom prst="straightConnector1">
            <a:avLst/>
          </a:prstGeom>
          <a:noFill/>
          <a:ln w="38100">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11273" name="Straight Arrow Connector 15"/>
          <p:cNvCxnSpPr>
            <a:cxnSpLocks noChangeShapeType="1"/>
          </p:cNvCxnSpPr>
          <p:nvPr/>
        </p:nvCxnSpPr>
        <p:spPr bwMode="auto">
          <a:xfrm>
            <a:off x="4876800" y="1447800"/>
            <a:ext cx="2667000" cy="4724400"/>
          </a:xfrm>
          <a:prstGeom prst="straightConnector1">
            <a:avLst/>
          </a:prstGeom>
          <a:noFill/>
          <a:ln w="38100">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11274" name="Straight Arrow Connector 17"/>
          <p:cNvCxnSpPr>
            <a:cxnSpLocks noChangeShapeType="1"/>
          </p:cNvCxnSpPr>
          <p:nvPr/>
        </p:nvCxnSpPr>
        <p:spPr bwMode="auto">
          <a:xfrm>
            <a:off x="2514600" y="6362700"/>
            <a:ext cx="4114800" cy="0"/>
          </a:xfrm>
          <a:prstGeom prst="straightConnector1">
            <a:avLst/>
          </a:prstGeom>
          <a:noFill/>
          <a:ln w="38100">
            <a:solidFill>
              <a:schemeClr val="tx1"/>
            </a:solidFill>
            <a:round/>
            <a:headEnd type="arrow" w="med" len="med"/>
            <a:tailEnd type="arrow" w="med" len="med"/>
          </a:ln>
          <a:extLst>
            <a:ext uri="{909E8E84-426E-40DD-AFC4-6F175D3DCCD1}">
              <a14:hiddenFill xmlns:a14="http://schemas.microsoft.com/office/drawing/2010/main">
                <a:noFill/>
              </a14:hiddenFill>
            </a:ext>
          </a:extLst>
        </p:spPr>
      </p:cxn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wipe(down)">
                                      <p:cBhvr>
                                        <p:cTn id="7" dur="500"/>
                                        <p:tgtEl>
                                          <p:spTgt spid="112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1267"/>
                                        </p:tgtEl>
                                        <p:attrNameLst>
                                          <p:attrName>style.visibility</p:attrName>
                                        </p:attrNameLst>
                                      </p:cBhvr>
                                      <p:to>
                                        <p:strVal val="visible"/>
                                      </p:to>
                                    </p:set>
                                    <p:animEffect transition="in" filter="wipe(down)">
                                      <p:cBhvr>
                                        <p:cTn id="12" dur="500"/>
                                        <p:tgtEl>
                                          <p:spTgt spid="1126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11271">
                                            <p:txEl>
                                              <p:pRg st="0" end="0"/>
                                            </p:txEl>
                                          </p:spTgt>
                                        </p:tgtEl>
                                        <p:attrNameLst>
                                          <p:attrName>style.visibility</p:attrName>
                                        </p:attrNameLst>
                                      </p:cBhvr>
                                      <p:to>
                                        <p:strVal val="visible"/>
                                      </p:to>
                                    </p:set>
                                    <p:animEffect transition="in" filter="wipe(down)">
                                      <p:cBhvr>
                                        <p:cTn id="17" dur="500"/>
                                        <p:tgtEl>
                                          <p:spTgt spid="11271">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11268">
                                            <p:txEl>
                                              <p:pRg st="0" end="0"/>
                                            </p:txEl>
                                          </p:spTgt>
                                        </p:tgtEl>
                                        <p:attrNameLst>
                                          <p:attrName>style.visibility</p:attrName>
                                        </p:attrNameLst>
                                      </p:cBhvr>
                                      <p:to>
                                        <p:strVal val="visible"/>
                                      </p:to>
                                    </p:set>
                                    <p:animEffect transition="in" filter="wipe(down)">
                                      <p:cBhvr>
                                        <p:cTn id="22" dur="500"/>
                                        <p:tgtEl>
                                          <p:spTgt spid="11268">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nodeType="clickEffect">
                                  <p:stCondLst>
                                    <p:cond delay="0"/>
                                  </p:stCondLst>
                                  <p:childTnLst>
                                    <p:set>
                                      <p:cBhvr>
                                        <p:cTn id="26" dur="1" fill="hold">
                                          <p:stCondLst>
                                            <p:cond delay="0"/>
                                          </p:stCondLst>
                                        </p:cTn>
                                        <p:tgtEl>
                                          <p:spTgt spid="11269">
                                            <p:txEl>
                                              <p:pRg st="0" end="0"/>
                                            </p:txEl>
                                          </p:spTgt>
                                        </p:tgtEl>
                                        <p:attrNameLst>
                                          <p:attrName>style.visibility</p:attrName>
                                        </p:attrNameLst>
                                      </p:cBhvr>
                                      <p:to>
                                        <p:strVal val="visible"/>
                                      </p:to>
                                    </p:set>
                                    <p:animEffect transition="in" filter="wipe(down)">
                                      <p:cBhvr>
                                        <p:cTn id="27" dur="500"/>
                                        <p:tgtEl>
                                          <p:spTgt spid="11269">
                                            <p:txEl>
                                              <p:pRg st="0" end="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nodeType="clickEffect">
                                  <p:stCondLst>
                                    <p:cond delay="0"/>
                                  </p:stCondLst>
                                  <p:childTnLst>
                                    <p:set>
                                      <p:cBhvr>
                                        <p:cTn id="31" dur="1" fill="hold">
                                          <p:stCondLst>
                                            <p:cond delay="0"/>
                                          </p:stCondLst>
                                        </p:cTn>
                                        <p:tgtEl>
                                          <p:spTgt spid="11270">
                                            <p:txEl>
                                              <p:pRg st="0" end="0"/>
                                            </p:txEl>
                                          </p:spTgt>
                                        </p:tgtEl>
                                        <p:attrNameLst>
                                          <p:attrName>style.visibility</p:attrName>
                                        </p:attrNameLst>
                                      </p:cBhvr>
                                      <p:to>
                                        <p:strVal val="visible"/>
                                      </p:to>
                                    </p:set>
                                    <p:animEffect transition="in" filter="wipe(down)">
                                      <p:cBhvr>
                                        <p:cTn id="32" dur="500"/>
                                        <p:tgtEl>
                                          <p:spTgt spid="11270">
                                            <p:txEl>
                                              <p:pRg st="0" end="0"/>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4" fill="hold" nodeType="clickEffect">
                                  <p:stCondLst>
                                    <p:cond delay="0"/>
                                  </p:stCondLst>
                                  <p:childTnLst>
                                    <p:set>
                                      <p:cBhvr>
                                        <p:cTn id="36" dur="1" fill="hold">
                                          <p:stCondLst>
                                            <p:cond delay="0"/>
                                          </p:stCondLst>
                                        </p:cTn>
                                        <p:tgtEl>
                                          <p:spTgt spid="11272"/>
                                        </p:tgtEl>
                                        <p:attrNameLst>
                                          <p:attrName>style.visibility</p:attrName>
                                        </p:attrNameLst>
                                      </p:cBhvr>
                                      <p:to>
                                        <p:strVal val="visible"/>
                                      </p:to>
                                    </p:set>
                                    <p:animEffect transition="in" filter="wipe(down)">
                                      <p:cBhvr>
                                        <p:cTn id="37" dur="500"/>
                                        <p:tgtEl>
                                          <p:spTgt spid="1127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4" fill="hold" nodeType="clickEffect">
                                  <p:stCondLst>
                                    <p:cond delay="0"/>
                                  </p:stCondLst>
                                  <p:childTnLst>
                                    <p:set>
                                      <p:cBhvr>
                                        <p:cTn id="41" dur="1" fill="hold">
                                          <p:stCondLst>
                                            <p:cond delay="0"/>
                                          </p:stCondLst>
                                        </p:cTn>
                                        <p:tgtEl>
                                          <p:spTgt spid="11273"/>
                                        </p:tgtEl>
                                        <p:attrNameLst>
                                          <p:attrName>style.visibility</p:attrName>
                                        </p:attrNameLst>
                                      </p:cBhvr>
                                      <p:to>
                                        <p:strVal val="visible"/>
                                      </p:to>
                                    </p:set>
                                    <p:animEffect transition="in" filter="wipe(down)">
                                      <p:cBhvr>
                                        <p:cTn id="42" dur="500"/>
                                        <p:tgtEl>
                                          <p:spTgt spid="1127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4" fill="hold" nodeType="clickEffect">
                                  <p:stCondLst>
                                    <p:cond delay="0"/>
                                  </p:stCondLst>
                                  <p:childTnLst>
                                    <p:set>
                                      <p:cBhvr>
                                        <p:cTn id="46" dur="1" fill="hold">
                                          <p:stCondLst>
                                            <p:cond delay="0"/>
                                          </p:stCondLst>
                                        </p:cTn>
                                        <p:tgtEl>
                                          <p:spTgt spid="11274"/>
                                        </p:tgtEl>
                                        <p:attrNameLst>
                                          <p:attrName>style.visibility</p:attrName>
                                        </p:attrNameLst>
                                      </p:cBhvr>
                                      <p:to>
                                        <p:strVal val="visible"/>
                                      </p:to>
                                    </p:set>
                                    <p:animEffect transition="in" filter="wipe(down)">
                                      <p:cBhvr>
                                        <p:cTn id="47" dur="500"/>
                                        <p:tgtEl>
                                          <p:spTgt spid="112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altLang="en-US" smtClean="0"/>
              <a:t>Rhetorical Triangle </a:t>
            </a:r>
          </a:p>
        </p:txBody>
      </p:sp>
      <p:sp>
        <p:nvSpPr>
          <p:cNvPr id="12291" name="Content Placeholder 2"/>
          <p:cNvSpPr>
            <a:spLocks noGrp="1"/>
          </p:cNvSpPr>
          <p:nvPr>
            <p:ph idx="1"/>
          </p:nvPr>
        </p:nvSpPr>
        <p:spPr/>
        <p:txBody>
          <a:bodyPr/>
          <a:lstStyle/>
          <a:p>
            <a:pPr eaLnBrk="1" hangingPunct="1"/>
            <a:r>
              <a:rPr lang="en-US" altLang="en-US" sz="2600" smtClean="0"/>
              <a:t>The </a:t>
            </a:r>
            <a:r>
              <a:rPr lang="en-US" altLang="en-US" sz="2600" i="1" u="sng" smtClean="0"/>
              <a:t>speaker</a:t>
            </a:r>
            <a:r>
              <a:rPr lang="en-US" altLang="en-US" sz="2600" smtClean="0"/>
              <a:t> is the person or group who creates a text.  It is important to not only think of the speaker as a name, but to consider the description of the speaker.  Who is the speaker of the farewell speech?</a:t>
            </a:r>
          </a:p>
          <a:p>
            <a:pPr eaLnBrk="1" hangingPunct="1"/>
            <a:r>
              <a:rPr lang="en-US" altLang="en-US" sz="2600" smtClean="0"/>
              <a:t>The </a:t>
            </a:r>
            <a:r>
              <a:rPr lang="en-US" altLang="en-US" sz="2600" i="1" u="sng" smtClean="0"/>
              <a:t>audience</a:t>
            </a:r>
            <a:r>
              <a:rPr lang="en-US" altLang="en-US" sz="2600" smtClean="0"/>
              <a:t> is the listener, viewer, or reader of a text or performance, but it is important to note that there may be multiple audiences.  Who is Lou Gehrig</a:t>
            </a:r>
            <a:r>
              <a:rPr lang="ja-JP" altLang="en-US" sz="2600" smtClean="0"/>
              <a:t>’</a:t>
            </a:r>
            <a:r>
              <a:rPr lang="en-US" altLang="ja-JP" sz="2600" smtClean="0"/>
              <a:t>s audience?</a:t>
            </a:r>
          </a:p>
          <a:p>
            <a:pPr eaLnBrk="1" hangingPunct="1"/>
            <a:r>
              <a:rPr lang="en-US" altLang="en-US" sz="2600" smtClean="0"/>
              <a:t>The </a:t>
            </a:r>
            <a:r>
              <a:rPr lang="en-US" altLang="en-US" sz="2600" i="1" u="sng" smtClean="0"/>
              <a:t>subject</a:t>
            </a:r>
            <a:r>
              <a:rPr lang="en-US" altLang="en-US" sz="2600" smtClean="0"/>
              <a:t> is the topic.  What is the subject of Gehrig</a:t>
            </a:r>
            <a:r>
              <a:rPr lang="ja-JP" altLang="en-US" sz="2600" smtClean="0"/>
              <a:t>’</a:t>
            </a:r>
            <a:r>
              <a:rPr lang="en-US" altLang="ja-JP" sz="2600" smtClean="0"/>
              <a:t>s speech?</a:t>
            </a:r>
          </a:p>
          <a:p>
            <a:pPr eaLnBrk="1" hangingPunct="1"/>
            <a:endParaRPr lang="en-US" altLang="en-US" sz="2600" smtClean="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wipe(down)">
                                      <p:cBhvr>
                                        <p:cTn id="7" dur="500"/>
                                        <p:tgtEl>
                                          <p:spTgt spid="122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12291">
                                            <p:txEl>
                                              <p:pRg st="1" end="1"/>
                                            </p:txEl>
                                          </p:spTgt>
                                        </p:tgtEl>
                                        <p:attrNameLst>
                                          <p:attrName>style.visibility</p:attrName>
                                        </p:attrNameLst>
                                      </p:cBhvr>
                                      <p:to>
                                        <p:strVal val="visible"/>
                                      </p:to>
                                    </p:set>
                                    <p:animEffect transition="in" filter="wipe(down)">
                                      <p:cBhvr>
                                        <p:cTn id="12" dur="500"/>
                                        <p:tgtEl>
                                          <p:spTgt spid="1229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12291">
                                            <p:txEl>
                                              <p:pRg st="2" end="2"/>
                                            </p:txEl>
                                          </p:spTgt>
                                        </p:tgtEl>
                                        <p:attrNameLst>
                                          <p:attrName>style.visibility</p:attrName>
                                        </p:attrNameLst>
                                      </p:cBhvr>
                                      <p:to>
                                        <p:strVal val="visible"/>
                                      </p:to>
                                    </p:set>
                                    <p:animEffect transition="in" filter="wipe(down)">
                                      <p:cBhvr>
                                        <p:cTn id="17" dur="500"/>
                                        <p:tgtEl>
                                          <p:spTgt spid="122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533400" y="685800"/>
            <a:ext cx="8229600" cy="1066800"/>
          </a:xfrm>
        </p:spPr>
        <p:txBody>
          <a:bodyPr/>
          <a:lstStyle/>
          <a:p>
            <a:pPr algn="ctr" eaLnBrk="1" hangingPunct="1"/>
            <a:r>
              <a:rPr lang="en-US" altLang="en-US" sz="3600" smtClean="0"/>
              <a:t>Rhetorical Triangle to Analyze Gehrig</a:t>
            </a:r>
            <a:r>
              <a:rPr lang="ja-JP" altLang="en-US" sz="3600" smtClean="0"/>
              <a:t>’</a:t>
            </a:r>
            <a:r>
              <a:rPr lang="en-US" altLang="ja-JP" sz="3600" smtClean="0"/>
              <a:t>s Speech</a:t>
            </a:r>
            <a:endParaRPr lang="en-US" altLang="en-US" sz="3600" smtClean="0"/>
          </a:p>
        </p:txBody>
      </p:sp>
      <p:sp>
        <p:nvSpPr>
          <p:cNvPr id="28675" name="Content Placeholder 2"/>
          <p:cNvSpPr>
            <a:spLocks noGrp="1"/>
          </p:cNvSpPr>
          <p:nvPr>
            <p:ph idx="1"/>
          </p:nvPr>
        </p:nvSpPr>
        <p:spPr>
          <a:xfrm>
            <a:off x="533400" y="1828800"/>
            <a:ext cx="8229600" cy="4324350"/>
          </a:xfrm>
        </p:spPr>
        <p:txBody>
          <a:bodyPr/>
          <a:lstStyle/>
          <a:p>
            <a:pPr eaLnBrk="1" hangingPunct="1"/>
            <a:r>
              <a:rPr lang="en-US" altLang="en-US" b="1" smtClean="0"/>
              <a:t>Speaker: </a:t>
            </a:r>
            <a:r>
              <a:rPr lang="en-US" altLang="en-US" smtClean="0"/>
              <a:t>baseball hero and ALS victim, Lou Gehrig</a:t>
            </a:r>
          </a:p>
          <a:p>
            <a:pPr eaLnBrk="1" hangingPunct="1"/>
            <a:endParaRPr lang="en-US" altLang="en-US" smtClean="0"/>
          </a:p>
          <a:p>
            <a:pPr eaLnBrk="1" hangingPunct="1"/>
            <a:r>
              <a:rPr lang="en-US" altLang="en-US" b="1" smtClean="0"/>
              <a:t>Audience: </a:t>
            </a:r>
            <a:r>
              <a:rPr lang="en-US" altLang="en-US" smtClean="0"/>
              <a:t>his teammates, fans in the stadium, fans listening on the radio, and also the teams he played against. </a:t>
            </a:r>
          </a:p>
          <a:p>
            <a:pPr eaLnBrk="1" hangingPunct="1"/>
            <a:endParaRPr lang="en-US" altLang="en-US" smtClean="0"/>
          </a:p>
          <a:p>
            <a:pPr eaLnBrk="1" hangingPunct="1"/>
            <a:r>
              <a:rPr lang="en-US" altLang="en-US" b="1" smtClean="0"/>
              <a:t>Subject: </a:t>
            </a:r>
            <a:r>
              <a:rPr lang="en-US" altLang="en-US" smtClean="0"/>
              <a:t>the lucky breaks that preceded his diagnosis.  </a:t>
            </a:r>
          </a:p>
          <a:p>
            <a:pPr eaLnBrk="1" hangingPunct="1"/>
            <a:endParaRPr lang="en-US" altLang="en-US" smtClean="0"/>
          </a:p>
        </p:txBody>
      </p:sp>
    </p:spTree>
  </p:cSld>
  <p:clrMapOvr>
    <a:masterClrMapping/>
  </p:clrMapOvr>
  <p:transition spd="med">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2"/>
          <p:cNvSpPr>
            <a:spLocks noGrp="1"/>
          </p:cNvSpPr>
          <p:nvPr>
            <p:ph idx="1"/>
          </p:nvPr>
        </p:nvSpPr>
        <p:spPr>
          <a:xfrm>
            <a:off x="304800" y="381000"/>
            <a:ext cx="8382000" cy="6192838"/>
          </a:xfrm>
        </p:spPr>
        <p:txBody>
          <a:bodyPr/>
          <a:lstStyle/>
          <a:p>
            <a:pPr eaLnBrk="1" hangingPunct="1">
              <a:buFont typeface="Georgia" pitchFamily="18" charset="0"/>
              <a:buNone/>
            </a:pPr>
            <a:endParaRPr lang="en-US" altLang="en-US" smtClean="0"/>
          </a:p>
        </p:txBody>
      </p:sp>
      <p:sp>
        <p:nvSpPr>
          <p:cNvPr id="4" name="Isosceles Triangle 5"/>
          <p:cNvSpPr>
            <a:spLocks noChangeArrowheads="1"/>
          </p:cNvSpPr>
          <p:nvPr/>
        </p:nvSpPr>
        <p:spPr bwMode="auto">
          <a:xfrm>
            <a:off x="2514600" y="1524000"/>
            <a:ext cx="4114800" cy="3581400"/>
          </a:xfrm>
          <a:prstGeom prst="triangle">
            <a:avLst>
              <a:gd name="adj" fmla="val 50000"/>
            </a:avLst>
          </a:prstGeom>
          <a:noFill/>
          <a:ln w="762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300"/>
              </a:spcBef>
              <a:buClr>
                <a:srgbClr val="A04DA3"/>
              </a:buClr>
              <a:buFont typeface="Georgia" pitchFamily="18" charset="0"/>
              <a:buChar char="•"/>
              <a:defRPr sz="2800">
                <a:solidFill>
                  <a:schemeClr val="tx1"/>
                </a:solidFill>
                <a:latin typeface="Georgia" pitchFamily="18" charset="0"/>
                <a:ea typeface="MS PGothic" pitchFamily="34" charset="-128"/>
              </a:defRPr>
            </a:lvl1pPr>
            <a:lvl2pPr marL="742950" indent="-285750" eaLnBrk="0" hangingPunct="0">
              <a:spcBef>
                <a:spcPts val="300"/>
              </a:spcBef>
              <a:buClr>
                <a:schemeClr val="accent2"/>
              </a:buClr>
              <a:buFont typeface="Georgia" pitchFamily="18" charset="0"/>
              <a:buChar char="▫"/>
              <a:defRPr sz="2600">
                <a:solidFill>
                  <a:schemeClr val="accent2"/>
                </a:solidFill>
                <a:latin typeface="Georgia" pitchFamily="18" charset="0"/>
                <a:ea typeface="MS PGothic" pitchFamily="34" charset="-128"/>
              </a:defRPr>
            </a:lvl2pPr>
            <a:lvl3pPr marL="1143000" indent="-228600" eaLnBrk="0" hangingPunct="0">
              <a:spcBef>
                <a:spcPts val="300"/>
              </a:spcBef>
              <a:buClr>
                <a:schemeClr val="accent1"/>
              </a:buClr>
              <a:buFont typeface="Wingdings 2" pitchFamily="18" charset="2"/>
              <a:buChar char=""/>
              <a:defRPr sz="2400">
                <a:solidFill>
                  <a:schemeClr val="accent1"/>
                </a:solidFill>
                <a:latin typeface="Georgia" pitchFamily="18" charset="0"/>
                <a:ea typeface="MS PGothic" pitchFamily="34" charset="-128"/>
              </a:defRPr>
            </a:lvl3pPr>
            <a:lvl4pPr marL="1600200" indent="-228600" eaLnBrk="0" hangingPunct="0">
              <a:spcBef>
                <a:spcPts val="300"/>
              </a:spcBef>
              <a:buClr>
                <a:schemeClr val="accent1"/>
              </a:buClr>
              <a:buFont typeface="Wingdings 2" pitchFamily="18" charset="2"/>
              <a:buChar char=""/>
              <a:defRPr sz="2200">
                <a:solidFill>
                  <a:schemeClr val="accent1"/>
                </a:solidFill>
                <a:latin typeface="Georgia" pitchFamily="18" charset="0"/>
                <a:ea typeface="MS PGothic" pitchFamily="34" charset="-128"/>
              </a:defRPr>
            </a:lvl4pPr>
            <a:lvl5pPr marL="2057400" indent="-228600" eaLnBrk="0" hangingPunct="0">
              <a:spcBef>
                <a:spcPts val="300"/>
              </a:spcBef>
              <a:buClr>
                <a:srgbClr val="A04DA3"/>
              </a:buClr>
              <a:buFont typeface="Georgia" pitchFamily="18" charset="0"/>
              <a:buChar char="▫"/>
              <a:defRPr sz="2000">
                <a:solidFill>
                  <a:srgbClr val="A04DA3"/>
                </a:solidFill>
                <a:latin typeface="Georgia" pitchFamily="18" charset="0"/>
                <a:ea typeface="MS PGothic" pitchFamily="34" charset="-128"/>
              </a:defRPr>
            </a:lvl5pPr>
            <a:lvl6pPr marL="25146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6pPr>
            <a:lvl7pPr marL="29718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7pPr>
            <a:lvl8pPr marL="34290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8pPr>
            <a:lvl9pPr marL="38862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9pPr>
          </a:lstStyle>
          <a:p>
            <a:pPr>
              <a:spcBef>
                <a:spcPct val="0"/>
              </a:spcBef>
              <a:buClrTx/>
              <a:buFontTx/>
              <a:buNone/>
            </a:pPr>
            <a:endParaRPr lang="en-US" altLang="en-US" sz="1800">
              <a:latin typeface="Tahoma" pitchFamily="34" charset="0"/>
              <a:cs typeface="Arial" charset="0"/>
            </a:endParaRPr>
          </a:p>
        </p:txBody>
      </p:sp>
      <p:sp>
        <p:nvSpPr>
          <p:cNvPr id="5" name="TextBox 6"/>
          <p:cNvSpPr txBox="1">
            <a:spLocks noChangeArrowheads="1"/>
          </p:cNvSpPr>
          <p:nvPr/>
        </p:nvSpPr>
        <p:spPr bwMode="auto">
          <a:xfrm>
            <a:off x="2590800" y="762000"/>
            <a:ext cx="426720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300"/>
              </a:spcBef>
              <a:buClr>
                <a:srgbClr val="A04DA3"/>
              </a:buClr>
              <a:buFont typeface="Georgia" pitchFamily="18" charset="0"/>
              <a:buChar char="•"/>
              <a:defRPr sz="2800">
                <a:solidFill>
                  <a:schemeClr val="tx1"/>
                </a:solidFill>
                <a:latin typeface="Georgia" pitchFamily="18" charset="0"/>
                <a:ea typeface="MS PGothic" pitchFamily="34" charset="-128"/>
              </a:defRPr>
            </a:lvl1pPr>
            <a:lvl2pPr marL="742950" indent="-285750" eaLnBrk="0" hangingPunct="0">
              <a:spcBef>
                <a:spcPts val="300"/>
              </a:spcBef>
              <a:buClr>
                <a:schemeClr val="accent2"/>
              </a:buClr>
              <a:buFont typeface="Georgia" pitchFamily="18" charset="0"/>
              <a:buChar char="▫"/>
              <a:defRPr sz="2600">
                <a:solidFill>
                  <a:schemeClr val="accent2"/>
                </a:solidFill>
                <a:latin typeface="Georgia" pitchFamily="18" charset="0"/>
                <a:ea typeface="MS PGothic" pitchFamily="34" charset="-128"/>
              </a:defRPr>
            </a:lvl2pPr>
            <a:lvl3pPr marL="1143000" indent="-228600" eaLnBrk="0" hangingPunct="0">
              <a:spcBef>
                <a:spcPts val="300"/>
              </a:spcBef>
              <a:buClr>
                <a:schemeClr val="accent1"/>
              </a:buClr>
              <a:buFont typeface="Wingdings 2" pitchFamily="18" charset="2"/>
              <a:buChar char=""/>
              <a:defRPr sz="2400">
                <a:solidFill>
                  <a:schemeClr val="accent1"/>
                </a:solidFill>
                <a:latin typeface="Georgia" pitchFamily="18" charset="0"/>
                <a:ea typeface="MS PGothic" pitchFamily="34" charset="-128"/>
              </a:defRPr>
            </a:lvl3pPr>
            <a:lvl4pPr marL="1600200" indent="-228600" eaLnBrk="0" hangingPunct="0">
              <a:spcBef>
                <a:spcPts val="300"/>
              </a:spcBef>
              <a:buClr>
                <a:schemeClr val="accent1"/>
              </a:buClr>
              <a:buFont typeface="Wingdings 2" pitchFamily="18" charset="2"/>
              <a:buChar char=""/>
              <a:defRPr sz="2200">
                <a:solidFill>
                  <a:schemeClr val="accent1"/>
                </a:solidFill>
                <a:latin typeface="Georgia" pitchFamily="18" charset="0"/>
                <a:ea typeface="MS PGothic" pitchFamily="34" charset="-128"/>
              </a:defRPr>
            </a:lvl4pPr>
            <a:lvl5pPr marL="2057400" indent="-228600" eaLnBrk="0" hangingPunct="0">
              <a:spcBef>
                <a:spcPts val="300"/>
              </a:spcBef>
              <a:buClr>
                <a:srgbClr val="A04DA3"/>
              </a:buClr>
              <a:buFont typeface="Georgia" pitchFamily="18" charset="0"/>
              <a:buChar char="▫"/>
              <a:defRPr sz="2000">
                <a:solidFill>
                  <a:srgbClr val="A04DA3"/>
                </a:solidFill>
                <a:latin typeface="Georgia" pitchFamily="18" charset="0"/>
                <a:ea typeface="MS PGothic" pitchFamily="34" charset="-128"/>
              </a:defRPr>
            </a:lvl5pPr>
            <a:lvl6pPr marL="25146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6pPr>
            <a:lvl7pPr marL="29718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7pPr>
            <a:lvl8pPr marL="34290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8pPr>
            <a:lvl9pPr marL="38862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9pPr>
          </a:lstStyle>
          <a:p>
            <a:pPr algn="ctr">
              <a:spcBef>
                <a:spcPct val="0"/>
              </a:spcBef>
              <a:buClrTx/>
              <a:buFontTx/>
              <a:buNone/>
            </a:pPr>
            <a:r>
              <a:rPr lang="en-US" altLang="en-US" sz="1800" b="1">
                <a:latin typeface="Tahoma" pitchFamily="34" charset="0"/>
                <a:cs typeface="Arial" charset="0"/>
              </a:rPr>
              <a:t>SPEAKER:</a:t>
            </a:r>
            <a:r>
              <a:rPr lang="en-US" altLang="en-US" sz="1800">
                <a:latin typeface="Tahoma" pitchFamily="34" charset="0"/>
                <a:cs typeface="Arial" charset="0"/>
              </a:rPr>
              <a:t> </a:t>
            </a:r>
            <a:r>
              <a:rPr lang="en-US" altLang="en-US" sz="1600">
                <a:latin typeface="Tahoma" pitchFamily="34" charset="0"/>
                <a:cs typeface="Arial" charset="0"/>
              </a:rPr>
              <a:t>baseball hero and ALS victim, Lou Gehrig</a:t>
            </a:r>
            <a:endParaRPr lang="en-US" altLang="en-US" sz="1600" b="1">
              <a:latin typeface="Tahoma" pitchFamily="34" charset="0"/>
              <a:cs typeface="Arial" charset="0"/>
            </a:endParaRPr>
          </a:p>
        </p:txBody>
      </p:sp>
      <p:sp>
        <p:nvSpPr>
          <p:cNvPr id="6" name="TextBox 7"/>
          <p:cNvSpPr txBox="1">
            <a:spLocks noChangeArrowheads="1"/>
          </p:cNvSpPr>
          <p:nvPr/>
        </p:nvSpPr>
        <p:spPr bwMode="auto">
          <a:xfrm>
            <a:off x="0" y="5334000"/>
            <a:ext cx="426720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300"/>
              </a:spcBef>
              <a:buClr>
                <a:srgbClr val="A04DA3"/>
              </a:buClr>
              <a:buFont typeface="Georgia" pitchFamily="18" charset="0"/>
              <a:buChar char="•"/>
              <a:defRPr sz="2800">
                <a:solidFill>
                  <a:schemeClr val="tx1"/>
                </a:solidFill>
                <a:latin typeface="Georgia" pitchFamily="18" charset="0"/>
                <a:ea typeface="MS PGothic" pitchFamily="34" charset="-128"/>
              </a:defRPr>
            </a:lvl1pPr>
            <a:lvl2pPr marL="742950" indent="-285750" eaLnBrk="0" hangingPunct="0">
              <a:spcBef>
                <a:spcPts val="300"/>
              </a:spcBef>
              <a:buClr>
                <a:schemeClr val="accent2"/>
              </a:buClr>
              <a:buFont typeface="Georgia" pitchFamily="18" charset="0"/>
              <a:buChar char="▫"/>
              <a:defRPr sz="2600">
                <a:solidFill>
                  <a:schemeClr val="accent2"/>
                </a:solidFill>
                <a:latin typeface="Georgia" pitchFamily="18" charset="0"/>
                <a:ea typeface="MS PGothic" pitchFamily="34" charset="-128"/>
              </a:defRPr>
            </a:lvl2pPr>
            <a:lvl3pPr marL="1143000" indent="-228600" eaLnBrk="0" hangingPunct="0">
              <a:spcBef>
                <a:spcPts val="300"/>
              </a:spcBef>
              <a:buClr>
                <a:schemeClr val="accent1"/>
              </a:buClr>
              <a:buFont typeface="Wingdings 2" pitchFamily="18" charset="2"/>
              <a:buChar char=""/>
              <a:defRPr sz="2400">
                <a:solidFill>
                  <a:schemeClr val="accent1"/>
                </a:solidFill>
                <a:latin typeface="Georgia" pitchFamily="18" charset="0"/>
                <a:ea typeface="MS PGothic" pitchFamily="34" charset="-128"/>
              </a:defRPr>
            </a:lvl3pPr>
            <a:lvl4pPr marL="1600200" indent="-228600" eaLnBrk="0" hangingPunct="0">
              <a:spcBef>
                <a:spcPts val="300"/>
              </a:spcBef>
              <a:buClr>
                <a:schemeClr val="accent1"/>
              </a:buClr>
              <a:buFont typeface="Wingdings 2" pitchFamily="18" charset="2"/>
              <a:buChar char=""/>
              <a:defRPr sz="2200">
                <a:solidFill>
                  <a:schemeClr val="accent1"/>
                </a:solidFill>
                <a:latin typeface="Georgia" pitchFamily="18" charset="0"/>
                <a:ea typeface="MS PGothic" pitchFamily="34" charset="-128"/>
              </a:defRPr>
            </a:lvl4pPr>
            <a:lvl5pPr marL="2057400" indent="-228600" eaLnBrk="0" hangingPunct="0">
              <a:spcBef>
                <a:spcPts val="300"/>
              </a:spcBef>
              <a:buClr>
                <a:srgbClr val="A04DA3"/>
              </a:buClr>
              <a:buFont typeface="Georgia" pitchFamily="18" charset="0"/>
              <a:buChar char="▫"/>
              <a:defRPr sz="2000">
                <a:solidFill>
                  <a:srgbClr val="A04DA3"/>
                </a:solidFill>
                <a:latin typeface="Georgia" pitchFamily="18" charset="0"/>
                <a:ea typeface="MS PGothic" pitchFamily="34" charset="-128"/>
              </a:defRPr>
            </a:lvl5pPr>
            <a:lvl6pPr marL="25146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6pPr>
            <a:lvl7pPr marL="29718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7pPr>
            <a:lvl8pPr marL="34290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8pPr>
            <a:lvl9pPr marL="38862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9pPr>
          </a:lstStyle>
          <a:p>
            <a:pPr algn="ctr">
              <a:spcBef>
                <a:spcPct val="0"/>
              </a:spcBef>
              <a:buClrTx/>
              <a:buFontTx/>
              <a:buNone/>
            </a:pPr>
            <a:r>
              <a:rPr lang="en-US" altLang="en-US" sz="1800" b="1">
                <a:latin typeface="Tahoma" pitchFamily="34" charset="0"/>
                <a:cs typeface="Arial" charset="0"/>
              </a:rPr>
              <a:t>AUDIENCE: </a:t>
            </a:r>
            <a:r>
              <a:rPr lang="en-US" altLang="en-US" sz="1600" b="1">
                <a:latin typeface="Tahoma" pitchFamily="34" charset="0"/>
                <a:cs typeface="Arial" charset="0"/>
              </a:rPr>
              <a:t>: </a:t>
            </a:r>
            <a:r>
              <a:rPr lang="en-US" altLang="en-US" sz="1600">
                <a:latin typeface="Tahoma" pitchFamily="34" charset="0"/>
                <a:cs typeface="Arial" charset="0"/>
              </a:rPr>
              <a:t>his teammates, fans in the stadium, fans listening on the radio, and also the teams he played against. </a:t>
            </a:r>
            <a:endParaRPr lang="en-US" altLang="en-US" sz="1600" b="1">
              <a:latin typeface="Tahoma" pitchFamily="34" charset="0"/>
              <a:cs typeface="Arial" charset="0"/>
            </a:endParaRPr>
          </a:p>
        </p:txBody>
      </p:sp>
      <p:sp>
        <p:nvSpPr>
          <p:cNvPr id="7" name="TextBox 8"/>
          <p:cNvSpPr txBox="1">
            <a:spLocks noChangeArrowheads="1"/>
          </p:cNvSpPr>
          <p:nvPr/>
        </p:nvSpPr>
        <p:spPr bwMode="auto">
          <a:xfrm>
            <a:off x="4800600" y="5257800"/>
            <a:ext cx="388620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300"/>
              </a:spcBef>
              <a:buClr>
                <a:srgbClr val="A04DA3"/>
              </a:buClr>
              <a:buFont typeface="Georgia" pitchFamily="18" charset="0"/>
              <a:buChar char="•"/>
              <a:defRPr sz="2800">
                <a:solidFill>
                  <a:schemeClr val="tx1"/>
                </a:solidFill>
                <a:latin typeface="Georgia" pitchFamily="18" charset="0"/>
                <a:ea typeface="MS PGothic" pitchFamily="34" charset="-128"/>
              </a:defRPr>
            </a:lvl1pPr>
            <a:lvl2pPr marL="742950" indent="-285750" eaLnBrk="0" hangingPunct="0">
              <a:spcBef>
                <a:spcPts val="300"/>
              </a:spcBef>
              <a:buClr>
                <a:schemeClr val="accent2"/>
              </a:buClr>
              <a:buFont typeface="Georgia" pitchFamily="18" charset="0"/>
              <a:buChar char="▫"/>
              <a:defRPr sz="2600">
                <a:solidFill>
                  <a:schemeClr val="accent2"/>
                </a:solidFill>
                <a:latin typeface="Georgia" pitchFamily="18" charset="0"/>
                <a:ea typeface="MS PGothic" pitchFamily="34" charset="-128"/>
              </a:defRPr>
            </a:lvl2pPr>
            <a:lvl3pPr marL="1143000" indent="-228600" eaLnBrk="0" hangingPunct="0">
              <a:spcBef>
                <a:spcPts val="300"/>
              </a:spcBef>
              <a:buClr>
                <a:schemeClr val="accent1"/>
              </a:buClr>
              <a:buFont typeface="Wingdings 2" pitchFamily="18" charset="2"/>
              <a:buChar char=""/>
              <a:defRPr sz="2400">
                <a:solidFill>
                  <a:schemeClr val="accent1"/>
                </a:solidFill>
                <a:latin typeface="Georgia" pitchFamily="18" charset="0"/>
                <a:ea typeface="MS PGothic" pitchFamily="34" charset="-128"/>
              </a:defRPr>
            </a:lvl3pPr>
            <a:lvl4pPr marL="1600200" indent="-228600" eaLnBrk="0" hangingPunct="0">
              <a:spcBef>
                <a:spcPts val="300"/>
              </a:spcBef>
              <a:buClr>
                <a:schemeClr val="accent1"/>
              </a:buClr>
              <a:buFont typeface="Wingdings 2" pitchFamily="18" charset="2"/>
              <a:buChar char=""/>
              <a:defRPr sz="2200">
                <a:solidFill>
                  <a:schemeClr val="accent1"/>
                </a:solidFill>
                <a:latin typeface="Georgia" pitchFamily="18" charset="0"/>
                <a:ea typeface="MS PGothic" pitchFamily="34" charset="-128"/>
              </a:defRPr>
            </a:lvl4pPr>
            <a:lvl5pPr marL="2057400" indent="-228600" eaLnBrk="0" hangingPunct="0">
              <a:spcBef>
                <a:spcPts val="300"/>
              </a:spcBef>
              <a:buClr>
                <a:srgbClr val="A04DA3"/>
              </a:buClr>
              <a:buFont typeface="Georgia" pitchFamily="18" charset="0"/>
              <a:buChar char="▫"/>
              <a:defRPr sz="2000">
                <a:solidFill>
                  <a:srgbClr val="A04DA3"/>
                </a:solidFill>
                <a:latin typeface="Georgia" pitchFamily="18" charset="0"/>
                <a:ea typeface="MS PGothic" pitchFamily="34" charset="-128"/>
              </a:defRPr>
            </a:lvl5pPr>
            <a:lvl6pPr marL="25146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6pPr>
            <a:lvl7pPr marL="29718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7pPr>
            <a:lvl8pPr marL="34290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8pPr>
            <a:lvl9pPr marL="38862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9pPr>
          </a:lstStyle>
          <a:p>
            <a:pPr algn="ctr">
              <a:spcBef>
                <a:spcPct val="0"/>
              </a:spcBef>
              <a:buClrTx/>
              <a:buFontTx/>
              <a:buNone/>
            </a:pPr>
            <a:r>
              <a:rPr lang="en-US" altLang="en-US" sz="1800" b="1">
                <a:latin typeface="Tahoma" pitchFamily="34" charset="0"/>
                <a:cs typeface="Arial" charset="0"/>
              </a:rPr>
              <a:t>SUBJECT:</a:t>
            </a:r>
            <a:r>
              <a:rPr lang="en-US" altLang="en-US" sz="1600">
                <a:latin typeface="Tahoma" pitchFamily="34" charset="0"/>
                <a:cs typeface="Arial" charset="0"/>
              </a:rPr>
              <a:t> the lucky breaks that preceded his diagnosis.  </a:t>
            </a:r>
          </a:p>
          <a:p>
            <a:pPr algn="ctr">
              <a:spcBef>
                <a:spcPct val="0"/>
              </a:spcBef>
              <a:buClrTx/>
              <a:buFontTx/>
              <a:buNone/>
            </a:pPr>
            <a:endParaRPr lang="en-US" altLang="en-US" sz="1800" b="1">
              <a:latin typeface="Tahoma" pitchFamily="34" charset="0"/>
              <a:cs typeface="Arial" charset="0"/>
            </a:endParaRPr>
          </a:p>
        </p:txBody>
      </p:sp>
      <p:sp>
        <p:nvSpPr>
          <p:cNvPr id="8" name="TextBox 9"/>
          <p:cNvSpPr txBox="1">
            <a:spLocks noChangeArrowheads="1"/>
          </p:cNvSpPr>
          <p:nvPr/>
        </p:nvSpPr>
        <p:spPr bwMode="auto">
          <a:xfrm>
            <a:off x="3276600" y="3886200"/>
            <a:ext cx="2590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300"/>
              </a:spcBef>
              <a:buClr>
                <a:srgbClr val="A04DA3"/>
              </a:buClr>
              <a:buFont typeface="Georgia" pitchFamily="18" charset="0"/>
              <a:buChar char="•"/>
              <a:defRPr sz="2800">
                <a:solidFill>
                  <a:schemeClr val="tx1"/>
                </a:solidFill>
                <a:latin typeface="Georgia" pitchFamily="18" charset="0"/>
                <a:ea typeface="MS PGothic" pitchFamily="34" charset="-128"/>
              </a:defRPr>
            </a:lvl1pPr>
            <a:lvl2pPr marL="742950" indent="-285750" eaLnBrk="0" hangingPunct="0">
              <a:spcBef>
                <a:spcPts val="300"/>
              </a:spcBef>
              <a:buClr>
                <a:schemeClr val="accent2"/>
              </a:buClr>
              <a:buFont typeface="Georgia" pitchFamily="18" charset="0"/>
              <a:buChar char="▫"/>
              <a:defRPr sz="2600">
                <a:solidFill>
                  <a:schemeClr val="accent2"/>
                </a:solidFill>
                <a:latin typeface="Georgia" pitchFamily="18" charset="0"/>
                <a:ea typeface="MS PGothic" pitchFamily="34" charset="-128"/>
              </a:defRPr>
            </a:lvl2pPr>
            <a:lvl3pPr marL="1143000" indent="-228600" eaLnBrk="0" hangingPunct="0">
              <a:spcBef>
                <a:spcPts val="300"/>
              </a:spcBef>
              <a:buClr>
                <a:schemeClr val="accent1"/>
              </a:buClr>
              <a:buFont typeface="Wingdings 2" pitchFamily="18" charset="2"/>
              <a:buChar char=""/>
              <a:defRPr sz="2400">
                <a:solidFill>
                  <a:schemeClr val="accent1"/>
                </a:solidFill>
                <a:latin typeface="Georgia" pitchFamily="18" charset="0"/>
                <a:ea typeface="MS PGothic" pitchFamily="34" charset="-128"/>
              </a:defRPr>
            </a:lvl3pPr>
            <a:lvl4pPr marL="1600200" indent="-228600" eaLnBrk="0" hangingPunct="0">
              <a:spcBef>
                <a:spcPts val="300"/>
              </a:spcBef>
              <a:buClr>
                <a:schemeClr val="accent1"/>
              </a:buClr>
              <a:buFont typeface="Wingdings 2" pitchFamily="18" charset="2"/>
              <a:buChar char=""/>
              <a:defRPr sz="2200">
                <a:solidFill>
                  <a:schemeClr val="accent1"/>
                </a:solidFill>
                <a:latin typeface="Georgia" pitchFamily="18" charset="0"/>
                <a:ea typeface="MS PGothic" pitchFamily="34" charset="-128"/>
              </a:defRPr>
            </a:lvl4pPr>
            <a:lvl5pPr marL="2057400" indent="-228600" eaLnBrk="0" hangingPunct="0">
              <a:spcBef>
                <a:spcPts val="300"/>
              </a:spcBef>
              <a:buClr>
                <a:srgbClr val="A04DA3"/>
              </a:buClr>
              <a:buFont typeface="Georgia" pitchFamily="18" charset="0"/>
              <a:buChar char="▫"/>
              <a:defRPr sz="2000">
                <a:solidFill>
                  <a:srgbClr val="A04DA3"/>
                </a:solidFill>
                <a:latin typeface="Georgia" pitchFamily="18" charset="0"/>
                <a:ea typeface="MS PGothic" pitchFamily="34" charset="-128"/>
              </a:defRPr>
            </a:lvl5pPr>
            <a:lvl6pPr marL="25146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6pPr>
            <a:lvl7pPr marL="29718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7pPr>
            <a:lvl8pPr marL="34290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8pPr>
            <a:lvl9pPr marL="38862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9pPr>
          </a:lstStyle>
          <a:p>
            <a:pPr algn="ctr">
              <a:spcBef>
                <a:spcPct val="0"/>
              </a:spcBef>
              <a:buClrTx/>
              <a:buFontTx/>
              <a:buNone/>
            </a:pPr>
            <a:r>
              <a:rPr lang="en-US" altLang="en-US" sz="1800" b="1">
                <a:latin typeface="Tahoma" pitchFamily="34" charset="0"/>
                <a:cs typeface="Arial" charset="0"/>
              </a:rPr>
              <a:t>TEXT: Lou Gehrig</a:t>
            </a:r>
            <a:r>
              <a:rPr lang="ja-JP" altLang="en-US" sz="1800" b="1">
                <a:latin typeface="Tahoma" pitchFamily="34" charset="0"/>
                <a:cs typeface="Arial" charset="0"/>
              </a:rPr>
              <a:t>’</a:t>
            </a:r>
            <a:r>
              <a:rPr lang="en-US" altLang="ja-JP" sz="1800" b="1">
                <a:latin typeface="Tahoma" pitchFamily="34" charset="0"/>
                <a:cs typeface="Arial" charset="0"/>
              </a:rPr>
              <a:t>s Farewell Speech</a:t>
            </a:r>
            <a:endParaRPr lang="en-US" altLang="en-US" sz="1800" b="1">
              <a:latin typeface="Tahoma" pitchFamily="34" charset="0"/>
              <a:cs typeface="Arial" charset="0"/>
            </a:endParaRPr>
          </a:p>
        </p:txBody>
      </p:sp>
      <p:cxnSp>
        <p:nvCxnSpPr>
          <p:cNvPr id="9" name="Straight Arrow Connector 11"/>
          <p:cNvCxnSpPr>
            <a:cxnSpLocks noChangeShapeType="1"/>
          </p:cNvCxnSpPr>
          <p:nvPr/>
        </p:nvCxnSpPr>
        <p:spPr bwMode="auto">
          <a:xfrm flipH="1">
            <a:off x="2286000" y="1447800"/>
            <a:ext cx="2057400" cy="3733800"/>
          </a:xfrm>
          <a:prstGeom prst="straightConnector1">
            <a:avLst/>
          </a:prstGeom>
          <a:noFill/>
          <a:ln w="38100">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10" name="Straight Arrow Connector 15"/>
          <p:cNvCxnSpPr>
            <a:cxnSpLocks noChangeShapeType="1"/>
          </p:cNvCxnSpPr>
          <p:nvPr/>
        </p:nvCxnSpPr>
        <p:spPr bwMode="auto">
          <a:xfrm>
            <a:off x="4800600" y="1447800"/>
            <a:ext cx="2133600" cy="3810000"/>
          </a:xfrm>
          <a:prstGeom prst="straightConnector1">
            <a:avLst/>
          </a:prstGeom>
          <a:noFill/>
          <a:ln w="38100">
            <a:solidFill>
              <a:schemeClr val="tx1"/>
            </a:solidFill>
            <a:round/>
            <a:headEnd type="arrow" w="med" len="med"/>
            <a:tailEnd type="arrow" w="med" len="med"/>
          </a:ln>
          <a:extLst>
            <a:ext uri="{909E8E84-426E-40DD-AFC4-6F175D3DCCD1}">
              <a14:hiddenFill xmlns:a14="http://schemas.microsoft.com/office/drawing/2010/main">
                <a:noFill/>
              </a14:hiddenFill>
            </a:ext>
          </a:extLst>
        </p:spPr>
      </p:cxn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wipe(down)">
                                      <p:cBhvr>
                                        <p:cTn id="12" dur="500"/>
                                        <p:tgtEl>
                                          <p:spTgt spid="8">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down)">
                                      <p:cBhvr>
                                        <p:cTn id="17" dur="500"/>
                                        <p:tgtEl>
                                          <p:spTgt spid="5">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down)">
                                      <p:cBhvr>
                                        <p:cTn id="22" dur="500"/>
                                        <p:tgtEl>
                                          <p:spTgt spid="6">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nodeType="clickEffect">
                                  <p:stCondLst>
                                    <p:cond delay="0"/>
                                  </p:stCondLst>
                                  <p:childTnLst>
                                    <p:set>
                                      <p:cBhvr>
                                        <p:cTn id="26" dur="1" fill="hold">
                                          <p:stCondLst>
                                            <p:cond delay="0"/>
                                          </p:stCondLst>
                                        </p:cTn>
                                        <p:tgtEl>
                                          <p:spTgt spid="7">
                                            <p:txEl>
                                              <p:pRg st="0" end="0"/>
                                            </p:txEl>
                                          </p:spTgt>
                                        </p:tgtEl>
                                        <p:attrNameLst>
                                          <p:attrName>style.visibility</p:attrName>
                                        </p:attrNameLst>
                                      </p:cBhvr>
                                      <p:to>
                                        <p:strVal val="visible"/>
                                      </p:to>
                                    </p:set>
                                    <p:animEffect transition="in" filter="wipe(down)">
                                      <p:cBhvr>
                                        <p:cTn id="27" dur="500"/>
                                        <p:tgtEl>
                                          <p:spTgt spid="7">
                                            <p:txEl>
                                              <p:pRg st="0" end="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down)">
                                      <p:cBhvr>
                                        <p:cTn id="32" dur="500"/>
                                        <p:tgtEl>
                                          <p:spTgt spid="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4" fill="hold"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wipe(down)">
                                      <p:cBhvr>
                                        <p:cTn id="3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685800" y="381000"/>
            <a:ext cx="8229600" cy="1066800"/>
          </a:xfrm>
        </p:spPr>
        <p:txBody>
          <a:bodyPr/>
          <a:lstStyle/>
          <a:p>
            <a:pPr eaLnBrk="1" hangingPunct="1"/>
            <a:r>
              <a:rPr lang="en-US" altLang="en-US" smtClean="0"/>
              <a:t>Let</a:t>
            </a:r>
            <a:r>
              <a:rPr lang="ja-JP" altLang="en-US" smtClean="0"/>
              <a:t>’</a:t>
            </a:r>
            <a:r>
              <a:rPr lang="en-US" altLang="ja-JP" smtClean="0"/>
              <a:t>s Practice!</a:t>
            </a:r>
            <a:endParaRPr lang="en-US" altLang="en-US" smtClean="0"/>
          </a:p>
        </p:txBody>
      </p:sp>
      <p:sp>
        <p:nvSpPr>
          <p:cNvPr id="3" name="Content Placeholder 2"/>
          <p:cNvSpPr>
            <a:spLocks noGrp="1"/>
          </p:cNvSpPr>
          <p:nvPr>
            <p:ph idx="1"/>
          </p:nvPr>
        </p:nvSpPr>
        <p:spPr>
          <a:xfrm>
            <a:off x="228600" y="1371600"/>
            <a:ext cx="8915400" cy="4572000"/>
          </a:xfrm>
        </p:spPr>
        <p:txBody>
          <a:bodyPr>
            <a:normAutofit fontScale="85000" lnSpcReduction="20000"/>
          </a:bodyPr>
          <a:lstStyle/>
          <a:p>
            <a:pPr marL="0" indent="0" eaLnBrk="1" fontAlgn="auto" hangingPunct="1">
              <a:spcAft>
                <a:spcPts val="0"/>
              </a:spcAft>
              <a:buClr>
                <a:schemeClr val="accent3"/>
              </a:buClr>
              <a:buFontTx/>
              <a:buNone/>
              <a:defRPr/>
            </a:pPr>
            <a:r>
              <a:rPr lang="en-US" sz="4700" b="1" dirty="0" smtClean="0">
                <a:ea typeface="+mn-ea"/>
              </a:rPr>
              <a:t>Activity 2: </a:t>
            </a:r>
            <a:r>
              <a:rPr lang="en-US" sz="3300" dirty="0" smtClean="0">
                <a:ea typeface="+mn-ea"/>
              </a:rPr>
              <a:t>(page 4)</a:t>
            </a:r>
          </a:p>
          <a:p>
            <a:pPr marL="0" indent="0" eaLnBrk="1" fontAlgn="auto" hangingPunct="1">
              <a:spcAft>
                <a:spcPts val="0"/>
              </a:spcAft>
              <a:buClr>
                <a:schemeClr val="accent3"/>
              </a:buClr>
              <a:buFontTx/>
              <a:buNone/>
              <a:defRPr/>
            </a:pPr>
            <a:endParaRPr lang="en-US" sz="4700" dirty="0" smtClean="0">
              <a:ea typeface="+mn-ea"/>
            </a:endParaRPr>
          </a:p>
          <a:p>
            <a:pPr marL="0" indent="0" eaLnBrk="1" fontAlgn="auto" hangingPunct="1">
              <a:spcAft>
                <a:spcPts val="0"/>
              </a:spcAft>
              <a:buClr>
                <a:schemeClr val="accent3"/>
              </a:buClr>
              <a:buFontTx/>
              <a:buNone/>
              <a:defRPr/>
            </a:pPr>
            <a:r>
              <a:rPr lang="en-US" sz="3000" dirty="0" smtClean="0">
                <a:ea typeface="+mn-ea"/>
              </a:rPr>
              <a:t>Construct &amp; analyze a rhetorical situation for writing a review of a movie, video game, or concert.  Be very specific in your analysis:  </a:t>
            </a:r>
          </a:p>
          <a:p>
            <a:pPr marL="365760" indent="-256032" eaLnBrk="1" fontAlgn="auto" hangingPunct="1">
              <a:spcAft>
                <a:spcPts val="0"/>
              </a:spcAft>
              <a:buClr>
                <a:schemeClr val="accent3"/>
              </a:buClr>
              <a:buFont typeface="Georgia"/>
              <a:buChar char="•"/>
              <a:defRPr/>
            </a:pPr>
            <a:r>
              <a:rPr lang="en-US" sz="3000" dirty="0" smtClean="0">
                <a:ea typeface="+mn-ea"/>
              </a:rPr>
              <a:t>What is your subject?  </a:t>
            </a:r>
          </a:p>
          <a:p>
            <a:pPr marL="365760" indent="-256032" eaLnBrk="1" fontAlgn="auto" hangingPunct="1">
              <a:spcAft>
                <a:spcPts val="0"/>
              </a:spcAft>
              <a:buClr>
                <a:schemeClr val="accent3"/>
              </a:buClr>
              <a:buFont typeface="Georgia"/>
              <a:buChar char="•"/>
              <a:defRPr/>
            </a:pPr>
            <a:r>
              <a:rPr lang="en-US" sz="3000" dirty="0" smtClean="0">
                <a:ea typeface="+mn-ea"/>
              </a:rPr>
              <a:t>What is your purpose?  </a:t>
            </a:r>
          </a:p>
          <a:p>
            <a:pPr marL="365760" indent="-256032" eaLnBrk="1" fontAlgn="auto" hangingPunct="1">
              <a:spcAft>
                <a:spcPts val="0"/>
              </a:spcAft>
              <a:buClr>
                <a:schemeClr val="accent3"/>
              </a:buClr>
              <a:buFont typeface="Georgia"/>
              <a:buChar char="•"/>
              <a:defRPr/>
            </a:pPr>
            <a:r>
              <a:rPr lang="en-US" sz="3000" dirty="0" smtClean="0">
                <a:ea typeface="+mn-ea"/>
              </a:rPr>
              <a:t>Who is your audience?  </a:t>
            </a:r>
          </a:p>
          <a:p>
            <a:pPr marL="365760" indent="-256032" eaLnBrk="1" fontAlgn="auto" hangingPunct="1">
              <a:spcAft>
                <a:spcPts val="0"/>
              </a:spcAft>
              <a:buClr>
                <a:schemeClr val="accent3"/>
              </a:buClr>
              <a:buFont typeface="Georgia"/>
              <a:buChar char="•"/>
              <a:defRPr/>
            </a:pPr>
            <a:r>
              <a:rPr lang="en-US" sz="3000" dirty="0" smtClean="0">
                <a:ea typeface="+mn-ea"/>
              </a:rPr>
              <a:t>What is your relationship to the audience?</a:t>
            </a:r>
          </a:p>
          <a:p>
            <a:pPr marL="0" indent="0" algn="ctr" eaLnBrk="1" fontAlgn="auto" hangingPunct="1">
              <a:spcAft>
                <a:spcPts val="0"/>
              </a:spcAft>
              <a:buClr>
                <a:schemeClr val="accent3"/>
              </a:buClr>
              <a:buFontTx/>
              <a:buNone/>
              <a:defRPr/>
            </a:pPr>
            <a:endParaRPr lang="en-US" sz="3000" dirty="0" smtClean="0">
              <a:ea typeface="+mn-ea"/>
            </a:endParaRPr>
          </a:p>
          <a:p>
            <a:pPr marL="0" indent="0" algn="ctr" eaLnBrk="1" fontAlgn="auto" hangingPunct="1">
              <a:spcAft>
                <a:spcPts val="0"/>
              </a:spcAft>
              <a:buClr>
                <a:schemeClr val="accent3"/>
              </a:buClr>
              <a:buFontTx/>
              <a:buNone/>
              <a:defRPr/>
            </a:pPr>
            <a:r>
              <a:rPr lang="en-US" sz="3000" dirty="0" smtClean="0">
                <a:ea typeface="+mn-ea"/>
              </a:rPr>
              <a:t>Remember, you need not write a full essay; just analyze the rhetorical situation.</a:t>
            </a:r>
          </a:p>
        </p:txBody>
      </p:sp>
    </p:spTree>
  </p:cSld>
  <p:clrMapOvr>
    <a:masterClrMapping/>
  </p:clrMapOvr>
  <p:transition spd="med">
    <p:fade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533400"/>
            <a:ext cx="8229600" cy="1066800"/>
          </a:xfrm>
        </p:spPr>
        <p:txBody>
          <a:bodyPr/>
          <a:lstStyle/>
          <a:p>
            <a:pPr eaLnBrk="1" hangingPunct="1"/>
            <a:r>
              <a:rPr lang="en-US" altLang="en-US" sz="3600" b="1" smtClean="0"/>
              <a:t>Activity 2 Examples: </a:t>
            </a:r>
            <a:r>
              <a:rPr lang="en-US" altLang="en-US" smtClean="0"/>
              <a:t>	</a:t>
            </a:r>
          </a:p>
        </p:txBody>
      </p:sp>
      <p:sp>
        <p:nvSpPr>
          <p:cNvPr id="31747" name="Content Placeholder 2"/>
          <p:cNvSpPr>
            <a:spLocks noGrp="1"/>
          </p:cNvSpPr>
          <p:nvPr>
            <p:ph idx="1"/>
          </p:nvPr>
        </p:nvSpPr>
        <p:spPr/>
        <p:txBody>
          <a:bodyPr/>
          <a:lstStyle/>
          <a:p>
            <a:pPr algn="just" eaLnBrk="1" hangingPunct="1">
              <a:buFont typeface="Georgia" pitchFamily="18" charset="0"/>
              <a:buNone/>
            </a:pPr>
            <a:r>
              <a:rPr lang="en-US" altLang="en-US" sz="2000" smtClean="0"/>
              <a:t>	1. 	My review will be on the movie Breakfast at Tiffany's. The purpose is to convince my friends that Breakfast at Tiffany's is a movie worth watching. The audience is my friends. The relationship between the audience and myself is they are my friends therefore increasing my credibility.</a:t>
            </a:r>
          </a:p>
          <a:p>
            <a:pPr algn="just" eaLnBrk="1" hangingPunct="1">
              <a:buFont typeface="Georgia" pitchFamily="18" charset="0"/>
              <a:buNone/>
            </a:pPr>
            <a:endParaRPr lang="en-US" altLang="en-US" sz="2000" smtClean="0"/>
          </a:p>
          <a:p>
            <a:pPr algn="just" eaLnBrk="1" hangingPunct="1">
              <a:buFont typeface="Georgia" pitchFamily="18" charset="0"/>
              <a:buNone/>
            </a:pPr>
            <a:r>
              <a:rPr lang="en-US" altLang="en-US" sz="2000" smtClean="0"/>
              <a:t>	2.	The subject of my rhetorical situation is the movie Mean Girls. My purpose is to convince people that it is a funny movie. My Audience is primarily teenage girls in high school. The relationship between my audience and I is that we are both teenage girls in high school.</a:t>
            </a:r>
          </a:p>
        </p:txBody>
      </p:sp>
    </p:spTree>
  </p:cSld>
  <p:clrMapOvr>
    <a:masterClrMapping/>
  </p:clrMapOvr>
  <p:transition spd="med">
    <p:fade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r>
              <a:rPr lang="en-US" altLang="en-US" smtClean="0"/>
              <a:t>Continued…</a:t>
            </a:r>
          </a:p>
        </p:txBody>
      </p:sp>
      <p:sp>
        <p:nvSpPr>
          <p:cNvPr id="32771" name="Content Placeholder 2"/>
          <p:cNvSpPr>
            <a:spLocks noGrp="1"/>
          </p:cNvSpPr>
          <p:nvPr>
            <p:ph idx="1"/>
          </p:nvPr>
        </p:nvSpPr>
        <p:spPr/>
        <p:txBody>
          <a:bodyPr/>
          <a:lstStyle/>
          <a:p>
            <a:pPr eaLnBrk="1" hangingPunct="1">
              <a:buFont typeface="Georgia" pitchFamily="18" charset="0"/>
              <a:buNone/>
            </a:pPr>
            <a:r>
              <a:rPr lang="en-US" altLang="en-US" sz="2400" b="1" smtClean="0"/>
              <a:t>3. Subject-</a:t>
            </a:r>
            <a:r>
              <a:rPr lang="en-US" altLang="en-US" sz="2400" smtClean="0"/>
              <a:t> My Sister's Keeper</a:t>
            </a:r>
            <a:br>
              <a:rPr lang="en-US" altLang="en-US" sz="2400" smtClean="0"/>
            </a:br>
            <a:r>
              <a:rPr lang="en-US" altLang="en-US" sz="2400" b="1" smtClean="0"/>
              <a:t>Purpose-</a:t>
            </a:r>
            <a:r>
              <a:rPr lang="en-US" altLang="en-US" sz="2400" smtClean="0"/>
              <a:t> To convince my best friend that a dramatic movie is entertaining and heart warming. </a:t>
            </a:r>
            <a:br>
              <a:rPr lang="en-US" altLang="en-US" sz="2400" smtClean="0"/>
            </a:br>
            <a:r>
              <a:rPr lang="en-US" altLang="en-US" sz="2400" b="1" smtClean="0"/>
              <a:t>Audience-</a:t>
            </a:r>
            <a:r>
              <a:rPr lang="en-US" altLang="en-US" sz="2400" smtClean="0"/>
              <a:t> My audience is my best friend, because I want her to like "chick flicks" and enjoy a movie with emotion. She usually doesn’</a:t>
            </a:r>
            <a:r>
              <a:rPr lang="en-US" altLang="ja-JP" sz="2400" smtClean="0"/>
              <a:t>t  like </a:t>
            </a:r>
            <a:r>
              <a:rPr lang="ja-JP" altLang="en-US" sz="2400" smtClean="0"/>
              <a:t>“</a:t>
            </a:r>
            <a:r>
              <a:rPr lang="en-US" altLang="ja-JP" sz="2400" smtClean="0"/>
              <a:t>chick flicks.</a:t>
            </a:r>
            <a:r>
              <a:rPr lang="ja-JP" altLang="en-US" sz="2400" smtClean="0"/>
              <a:t>”</a:t>
            </a:r>
            <a:r>
              <a:rPr lang="en-US" altLang="ja-JP" sz="2400" smtClean="0"/>
              <a:t> </a:t>
            </a:r>
            <a:br>
              <a:rPr lang="en-US" altLang="ja-JP" sz="2400" smtClean="0"/>
            </a:br>
            <a:r>
              <a:rPr lang="en-US" altLang="ja-JP" sz="2400" smtClean="0"/>
              <a:t>	</a:t>
            </a:r>
            <a:r>
              <a:rPr lang="en-US" altLang="ja-JP" sz="2400" b="1" smtClean="0"/>
              <a:t>Relationship</a:t>
            </a:r>
            <a:r>
              <a:rPr lang="en-US" altLang="ja-JP" sz="2400" smtClean="0"/>
              <a:t>- The relationship with my best friend is strong, and she can trust me because no one knows her better than me. </a:t>
            </a:r>
            <a:endParaRPr lang="en-US" altLang="en-US" sz="2400" smtClean="0"/>
          </a:p>
        </p:txBody>
      </p:sp>
    </p:spTree>
  </p:cSld>
  <p:clrMapOvr>
    <a:masterClrMapping/>
  </p:clrMapOvr>
  <p:transition spd="med">
    <p:fade thruBlk="1"/>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hangingPunct="1"/>
            <a:r>
              <a:rPr lang="en-US" altLang="en-US" smtClean="0"/>
              <a:t>Let</a:t>
            </a:r>
            <a:r>
              <a:rPr lang="ja-JP" altLang="en-US" smtClean="0"/>
              <a:t>’</a:t>
            </a:r>
            <a:r>
              <a:rPr lang="en-US" altLang="ja-JP" smtClean="0"/>
              <a:t>s Review!</a:t>
            </a:r>
            <a:endParaRPr lang="en-US" altLang="en-US" smtClean="0"/>
          </a:p>
        </p:txBody>
      </p:sp>
      <p:sp>
        <p:nvSpPr>
          <p:cNvPr id="3" name="Content Placeholder 2"/>
          <p:cNvSpPr>
            <a:spLocks noGrp="1"/>
          </p:cNvSpPr>
          <p:nvPr>
            <p:ph idx="1"/>
          </p:nvPr>
        </p:nvSpPr>
        <p:spPr/>
        <p:txBody>
          <a:bodyPr/>
          <a:lstStyle/>
          <a:p>
            <a:pPr eaLnBrk="1" hangingPunct="1"/>
            <a:r>
              <a:rPr lang="en-US" altLang="en-US" smtClean="0"/>
              <a:t>What is rhetoric?</a:t>
            </a:r>
          </a:p>
          <a:p>
            <a:pPr eaLnBrk="1" hangingPunct="1"/>
            <a:r>
              <a:rPr lang="en-US" altLang="en-US" smtClean="0"/>
              <a:t>What are the components of the rhetorical situation?</a:t>
            </a:r>
          </a:p>
          <a:p>
            <a:pPr eaLnBrk="1" hangingPunct="1"/>
            <a:r>
              <a:rPr lang="en-US" altLang="en-US" smtClean="0"/>
              <a:t>What is the relationship between subject, speaker, and audience?</a:t>
            </a:r>
          </a:p>
          <a:p>
            <a:pPr eaLnBrk="1" hangingPunct="1"/>
            <a:r>
              <a:rPr lang="en-US" altLang="en-US" smtClean="0"/>
              <a:t>Why is it important to identify the purpose of a text?</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altLang="en-US" smtClean="0"/>
              <a:t>Important Terms</a:t>
            </a:r>
          </a:p>
        </p:txBody>
      </p:sp>
      <p:sp>
        <p:nvSpPr>
          <p:cNvPr id="5123" name="Content Placeholder 3"/>
          <p:cNvSpPr>
            <a:spLocks noGrp="1"/>
          </p:cNvSpPr>
          <p:nvPr>
            <p:ph sz="half" idx="1"/>
          </p:nvPr>
        </p:nvSpPr>
        <p:spPr>
          <a:xfrm>
            <a:off x="457200" y="2249488"/>
            <a:ext cx="4038600" cy="4525962"/>
          </a:xfrm>
        </p:spPr>
        <p:txBody>
          <a:bodyPr/>
          <a:lstStyle/>
          <a:p>
            <a:pPr eaLnBrk="1" hangingPunct="1"/>
            <a:r>
              <a:rPr lang="en-US" altLang="en-US" smtClean="0"/>
              <a:t>Rhetoric</a:t>
            </a:r>
          </a:p>
          <a:p>
            <a:pPr eaLnBrk="1" hangingPunct="1"/>
            <a:r>
              <a:rPr lang="en-US" altLang="en-US" smtClean="0"/>
              <a:t>Rhetorical Situation</a:t>
            </a:r>
          </a:p>
          <a:p>
            <a:pPr eaLnBrk="1" hangingPunct="1"/>
            <a:r>
              <a:rPr lang="en-US" altLang="en-US" smtClean="0"/>
              <a:t>Subject</a:t>
            </a:r>
          </a:p>
          <a:p>
            <a:pPr eaLnBrk="1" hangingPunct="1"/>
            <a:r>
              <a:rPr lang="en-US" altLang="en-US" smtClean="0"/>
              <a:t>Speaker</a:t>
            </a:r>
          </a:p>
          <a:p>
            <a:pPr eaLnBrk="1" hangingPunct="1"/>
            <a:r>
              <a:rPr lang="en-US" altLang="en-US" smtClean="0"/>
              <a:t>Audience</a:t>
            </a:r>
          </a:p>
          <a:p>
            <a:pPr eaLnBrk="1" hangingPunct="1"/>
            <a:r>
              <a:rPr lang="en-US" altLang="en-US" smtClean="0"/>
              <a:t>Occasion</a:t>
            </a:r>
          </a:p>
          <a:p>
            <a:pPr eaLnBrk="1" hangingPunct="1"/>
            <a:r>
              <a:rPr lang="en-US" altLang="en-US" smtClean="0"/>
              <a:t>Purpose</a:t>
            </a:r>
          </a:p>
          <a:p>
            <a:pPr eaLnBrk="1" hangingPunct="1"/>
            <a:r>
              <a:rPr lang="en-US" altLang="en-US" smtClean="0"/>
              <a:t>Aristotelian (Rhetorical) Triangle</a:t>
            </a:r>
          </a:p>
          <a:p>
            <a:pPr eaLnBrk="1" hangingPunct="1"/>
            <a:r>
              <a:rPr lang="en-US" altLang="en-US" smtClean="0"/>
              <a:t>Context</a:t>
            </a:r>
          </a:p>
          <a:p>
            <a:pPr eaLnBrk="1" hangingPunct="1"/>
            <a:endParaRPr lang="en-US" altLang="en-US" smtClean="0"/>
          </a:p>
        </p:txBody>
      </p:sp>
      <p:sp>
        <p:nvSpPr>
          <p:cNvPr id="5124" name="Content Placeholder 4"/>
          <p:cNvSpPr>
            <a:spLocks noGrp="1"/>
          </p:cNvSpPr>
          <p:nvPr>
            <p:ph sz="half" idx="2"/>
          </p:nvPr>
        </p:nvSpPr>
        <p:spPr>
          <a:xfrm>
            <a:off x="4648200" y="2249488"/>
            <a:ext cx="4038600" cy="4525962"/>
          </a:xfrm>
        </p:spPr>
        <p:txBody>
          <a:bodyPr/>
          <a:lstStyle/>
          <a:p>
            <a:pPr eaLnBrk="1" hangingPunct="1"/>
            <a:r>
              <a:rPr lang="en-US" altLang="en-US" smtClean="0"/>
              <a:t>Rhetorical Appeals</a:t>
            </a:r>
          </a:p>
          <a:p>
            <a:pPr eaLnBrk="1" hangingPunct="1"/>
            <a:r>
              <a:rPr lang="en-US" altLang="en-US" smtClean="0"/>
              <a:t>Ethos</a:t>
            </a:r>
          </a:p>
          <a:p>
            <a:pPr eaLnBrk="1" hangingPunct="1"/>
            <a:r>
              <a:rPr lang="en-US" altLang="en-US" smtClean="0"/>
              <a:t>Pathos</a:t>
            </a:r>
          </a:p>
          <a:p>
            <a:pPr eaLnBrk="1" hangingPunct="1"/>
            <a:r>
              <a:rPr lang="en-US" altLang="en-US" smtClean="0"/>
              <a:t>Logos</a:t>
            </a:r>
          </a:p>
          <a:p>
            <a:pPr eaLnBrk="1" hangingPunct="1"/>
            <a:r>
              <a:rPr lang="en-US" altLang="en-US" smtClean="0"/>
              <a:t>Concede</a:t>
            </a:r>
          </a:p>
          <a:p>
            <a:pPr eaLnBrk="1" hangingPunct="1"/>
            <a:r>
              <a:rPr lang="en-US" altLang="en-US" smtClean="0"/>
              <a:t>Refute</a:t>
            </a:r>
          </a:p>
          <a:p>
            <a:pPr eaLnBrk="1" hangingPunct="1"/>
            <a:r>
              <a:rPr lang="en-US" altLang="en-US" smtClean="0"/>
              <a:t>Counterargument</a:t>
            </a:r>
          </a:p>
          <a:p>
            <a:pPr eaLnBrk="1" hangingPunct="1"/>
            <a:r>
              <a:rPr lang="en-US" altLang="en-US" smtClean="0"/>
              <a:t>Persona </a:t>
            </a:r>
          </a:p>
        </p:txBody>
      </p:sp>
      <p:sp>
        <p:nvSpPr>
          <p:cNvPr id="7173" name="Rectangle 1"/>
          <p:cNvSpPr>
            <a:spLocks noChangeArrowheads="1"/>
          </p:cNvSpPr>
          <p:nvPr/>
        </p:nvSpPr>
        <p:spPr bwMode="auto">
          <a:xfrm>
            <a:off x="4443413" y="3244850"/>
            <a:ext cx="2571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300"/>
              </a:spcBef>
              <a:buClr>
                <a:srgbClr val="A04DA3"/>
              </a:buClr>
              <a:buFont typeface="Georgia" pitchFamily="18" charset="0"/>
              <a:buChar char="•"/>
              <a:defRPr sz="2800">
                <a:solidFill>
                  <a:schemeClr val="tx1"/>
                </a:solidFill>
                <a:latin typeface="Georgia" pitchFamily="18" charset="0"/>
                <a:ea typeface="MS PGothic" pitchFamily="34" charset="-128"/>
              </a:defRPr>
            </a:lvl1pPr>
            <a:lvl2pPr marL="742950" indent="-285750" eaLnBrk="0" hangingPunct="0">
              <a:spcBef>
                <a:spcPts val="300"/>
              </a:spcBef>
              <a:buClr>
                <a:schemeClr val="accent2"/>
              </a:buClr>
              <a:buFont typeface="Georgia" pitchFamily="18" charset="0"/>
              <a:buChar char="▫"/>
              <a:defRPr sz="2600">
                <a:solidFill>
                  <a:schemeClr val="accent2"/>
                </a:solidFill>
                <a:latin typeface="Georgia" pitchFamily="18" charset="0"/>
                <a:ea typeface="MS PGothic" pitchFamily="34" charset="-128"/>
              </a:defRPr>
            </a:lvl2pPr>
            <a:lvl3pPr marL="1143000" indent="-228600" eaLnBrk="0" hangingPunct="0">
              <a:spcBef>
                <a:spcPts val="300"/>
              </a:spcBef>
              <a:buClr>
                <a:schemeClr val="accent1"/>
              </a:buClr>
              <a:buFont typeface="Wingdings 2" pitchFamily="18" charset="2"/>
              <a:buChar char=""/>
              <a:defRPr sz="2400">
                <a:solidFill>
                  <a:schemeClr val="accent1"/>
                </a:solidFill>
                <a:latin typeface="Georgia" pitchFamily="18" charset="0"/>
                <a:ea typeface="MS PGothic" pitchFamily="34" charset="-128"/>
              </a:defRPr>
            </a:lvl3pPr>
            <a:lvl4pPr marL="1600200" indent="-228600" eaLnBrk="0" hangingPunct="0">
              <a:spcBef>
                <a:spcPts val="300"/>
              </a:spcBef>
              <a:buClr>
                <a:schemeClr val="accent1"/>
              </a:buClr>
              <a:buFont typeface="Wingdings 2" pitchFamily="18" charset="2"/>
              <a:buChar char=""/>
              <a:defRPr sz="2200">
                <a:solidFill>
                  <a:schemeClr val="accent1"/>
                </a:solidFill>
                <a:latin typeface="Georgia" pitchFamily="18" charset="0"/>
                <a:ea typeface="MS PGothic" pitchFamily="34" charset="-128"/>
              </a:defRPr>
            </a:lvl4pPr>
            <a:lvl5pPr marL="2057400" indent="-228600" eaLnBrk="0" hangingPunct="0">
              <a:spcBef>
                <a:spcPts val="300"/>
              </a:spcBef>
              <a:buClr>
                <a:srgbClr val="A04DA3"/>
              </a:buClr>
              <a:buFont typeface="Georgia" pitchFamily="18" charset="0"/>
              <a:buChar char="▫"/>
              <a:defRPr sz="2000">
                <a:solidFill>
                  <a:srgbClr val="A04DA3"/>
                </a:solidFill>
                <a:latin typeface="Georgia" pitchFamily="18" charset="0"/>
                <a:ea typeface="MS PGothic" pitchFamily="34" charset="-128"/>
              </a:defRPr>
            </a:lvl5pPr>
            <a:lvl6pPr marL="25146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6pPr>
            <a:lvl7pPr marL="29718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7pPr>
            <a:lvl8pPr marL="34290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8pPr>
            <a:lvl9pPr marL="38862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9pPr>
          </a:lstStyle>
          <a:p>
            <a:pPr eaLnBrk="1" hangingPunct="1">
              <a:spcBef>
                <a:spcPct val="0"/>
              </a:spcBef>
              <a:buClrTx/>
              <a:buFontTx/>
              <a:buNone/>
            </a:pPr>
            <a:r>
              <a:rPr lang="en-US" altLang="en-US" sz="1800">
                <a:latin typeface="Tahoma" pitchFamily="34" charset="0"/>
                <a:cs typeface="Arial" charset="0"/>
              </a:rPr>
              <a:t> </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5123">
                                            <p:txEl>
                                              <p:pRg st="0" end="0"/>
                                            </p:txEl>
                                          </p:spTgt>
                                        </p:tgtEl>
                                        <p:attrNameLst>
                                          <p:attrName>style.visibility</p:attrName>
                                        </p:attrNameLst>
                                      </p:cBhvr>
                                      <p:to>
                                        <p:strVal val="visible"/>
                                      </p:to>
                                    </p:set>
                                    <p:animEffect transition="in" filter="fade">
                                      <p:cBhvr>
                                        <p:cTn id="11" dur="500"/>
                                        <p:tgtEl>
                                          <p:spTgt spid="5123">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123">
                                            <p:txEl>
                                              <p:pRg st="1" end="1"/>
                                            </p:txEl>
                                          </p:spTgt>
                                        </p:tgtEl>
                                        <p:attrNameLst>
                                          <p:attrName>style.visibility</p:attrName>
                                        </p:attrNameLst>
                                      </p:cBhvr>
                                      <p:to>
                                        <p:strVal val="visible"/>
                                      </p:to>
                                    </p:set>
                                    <p:animEffect transition="in" filter="fade">
                                      <p:cBhvr>
                                        <p:cTn id="16" dur="500"/>
                                        <p:tgtEl>
                                          <p:spTgt spid="5123">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5123">
                                            <p:txEl>
                                              <p:pRg st="2" end="2"/>
                                            </p:txEl>
                                          </p:spTgt>
                                        </p:tgtEl>
                                        <p:attrNameLst>
                                          <p:attrName>style.visibility</p:attrName>
                                        </p:attrNameLst>
                                      </p:cBhvr>
                                      <p:to>
                                        <p:strVal val="visible"/>
                                      </p:to>
                                    </p:set>
                                    <p:animEffect transition="in" filter="fade">
                                      <p:cBhvr>
                                        <p:cTn id="21" dur="500"/>
                                        <p:tgtEl>
                                          <p:spTgt spid="5123">
                                            <p:txEl>
                                              <p:pRg st="2" end="2"/>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5123">
                                            <p:txEl>
                                              <p:pRg st="3" end="3"/>
                                            </p:txEl>
                                          </p:spTgt>
                                        </p:tgtEl>
                                        <p:attrNameLst>
                                          <p:attrName>style.visibility</p:attrName>
                                        </p:attrNameLst>
                                      </p:cBhvr>
                                      <p:to>
                                        <p:strVal val="visible"/>
                                      </p:to>
                                    </p:set>
                                    <p:animEffect transition="in" filter="fade">
                                      <p:cBhvr>
                                        <p:cTn id="26" dur="500"/>
                                        <p:tgtEl>
                                          <p:spTgt spid="5123">
                                            <p:txEl>
                                              <p:pRg st="3" end="3"/>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5123">
                                            <p:txEl>
                                              <p:pRg st="4" end="4"/>
                                            </p:txEl>
                                          </p:spTgt>
                                        </p:tgtEl>
                                        <p:attrNameLst>
                                          <p:attrName>style.visibility</p:attrName>
                                        </p:attrNameLst>
                                      </p:cBhvr>
                                      <p:to>
                                        <p:strVal val="visible"/>
                                      </p:to>
                                    </p:set>
                                    <p:animEffect transition="in" filter="fade">
                                      <p:cBhvr>
                                        <p:cTn id="31" dur="500"/>
                                        <p:tgtEl>
                                          <p:spTgt spid="5123">
                                            <p:txEl>
                                              <p:pRg st="4" end="4"/>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5123">
                                            <p:txEl>
                                              <p:pRg st="5" end="5"/>
                                            </p:txEl>
                                          </p:spTgt>
                                        </p:tgtEl>
                                        <p:attrNameLst>
                                          <p:attrName>style.visibility</p:attrName>
                                        </p:attrNameLst>
                                      </p:cBhvr>
                                      <p:to>
                                        <p:strVal val="visible"/>
                                      </p:to>
                                    </p:set>
                                    <p:animEffect transition="in" filter="fade">
                                      <p:cBhvr>
                                        <p:cTn id="36" dur="500"/>
                                        <p:tgtEl>
                                          <p:spTgt spid="5123">
                                            <p:txEl>
                                              <p:pRg st="5" end="5"/>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5123">
                                            <p:txEl>
                                              <p:pRg st="6" end="6"/>
                                            </p:txEl>
                                          </p:spTgt>
                                        </p:tgtEl>
                                        <p:attrNameLst>
                                          <p:attrName>style.visibility</p:attrName>
                                        </p:attrNameLst>
                                      </p:cBhvr>
                                      <p:to>
                                        <p:strVal val="visible"/>
                                      </p:to>
                                    </p:set>
                                    <p:animEffect transition="in" filter="fade">
                                      <p:cBhvr>
                                        <p:cTn id="41" dur="500"/>
                                        <p:tgtEl>
                                          <p:spTgt spid="5123">
                                            <p:txEl>
                                              <p:pRg st="6" end="6"/>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5123">
                                            <p:txEl>
                                              <p:pRg st="7" end="7"/>
                                            </p:txEl>
                                          </p:spTgt>
                                        </p:tgtEl>
                                        <p:attrNameLst>
                                          <p:attrName>style.visibility</p:attrName>
                                        </p:attrNameLst>
                                      </p:cBhvr>
                                      <p:to>
                                        <p:strVal val="visible"/>
                                      </p:to>
                                    </p:set>
                                    <p:animEffect transition="in" filter="fade">
                                      <p:cBhvr>
                                        <p:cTn id="46" dur="500"/>
                                        <p:tgtEl>
                                          <p:spTgt spid="5123">
                                            <p:txEl>
                                              <p:pRg st="7" end="7"/>
                                            </p:txEl>
                                          </p:spTgt>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5123">
                                            <p:txEl>
                                              <p:pRg st="8" end="8"/>
                                            </p:txEl>
                                          </p:spTgt>
                                        </p:tgtEl>
                                        <p:attrNameLst>
                                          <p:attrName>style.visibility</p:attrName>
                                        </p:attrNameLst>
                                      </p:cBhvr>
                                      <p:to>
                                        <p:strVal val="visible"/>
                                      </p:to>
                                    </p:set>
                                    <p:animEffect transition="in" filter="fade">
                                      <p:cBhvr>
                                        <p:cTn id="51" dur="500"/>
                                        <p:tgtEl>
                                          <p:spTgt spid="5123">
                                            <p:txEl>
                                              <p:pRg st="8" end="8"/>
                                            </p:txEl>
                                          </p:spTgt>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5124">
                                            <p:txEl>
                                              <p:pRg st="0" end="0"/>
                                            </p:txEl>
                                          </p:spTgt>
                                        </p:tgtEl>
                                        <p:attrNameLst>
                                          <p:attrName>style.visibility</p:attrName>
                                        </p:attrNameLst>
                                      </p:cBhvr>
                                      <p:to>
                                        <p:strVal val="visible"/>
                                      </p:to>
                                    </p:set>
                                    <p:animEffect transition="in" filter="fade">
                                      <p:cBhvr>
                                        <p:cTn id="56" dur="500"/>
                                        <p:tgtEl>
                                          <p:spTgt spid="5124">
                                            <p:txEl>
                                              <p:pRg st="0" end="0"/>
                                            </p:txEl>
                                          </p:spTgt>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5124">
                                            <p:txEl>
                                              <p:pRg st="1" end="1"/>
                                            </p:txEl>
                                          </p:spTgt>
                                        </p:tgtEl>
                                        <p:attrNameLst>
                                          <p:attrName>style.visibility</p:attrName>
                                        </p:attrNameLst>
                                      </p:cBhvr>
                                      <p:to>
                                        <p:strVal val="visible"/>
                                      </p:to>
                                    </p:set>
                                    <p:animEffect transition="in" filter="fade">
                                      <p:cBhvr>
                                        <p:cTn id="61" dur="500"/>
                                        <p:tgtEl>
                                          <p:spTgt spid="5124">
                                            <p:txEl>
                                              <p:pRg st="1" end="1"/>
                                            </p:txEl>
                                          </p:spTgt>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5124">
                                            <p:txEl>
                                              <p:pRg st="2" end="2"/>
                                            </p:txEl>
                                          </p:spTgt>
                                        </p:tgtEl>
                                        <p:attrNameLst>
                                          <p:attrName>style.visibility</p:attrName>
                                        </p:attrNameLst>
                                      </p:cBhvr>
                                      <p:to>
                                        <p:strVal val="visible"/>
                                      </p:to>
                                    </p:set>
                                    <p:animEffect transition="in" filter="fade">
                                      <p:cBhvr>
                                        <p:cTn id="66" dur="500"/>
                                        <p:tgtEl>
                                          <p:spTgt spid="5124">
                                            <p:txEl>
                                              <p:pRg st="2" end="2"/>
                                            </p:txEl>
                                          </p:spTgt>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5124">
                                            <p:txEl>
                                              <p:pRg st="3" end="3"/>
                                            </p:txEl>
                                          </p:spTgt>
                                        </p:tgtEl>
                                        <p:attrNameLst>
                                          <p:attrName>style.visibility</p:attrName>
                                        </p:attrNameLst>
                                      </p:cBhvr>
                                      <p:to>
                                        <p:strVal val="visible"/>
                                      </p:to>
                                    </p:set>
                                    <p:animEffect transition="in" filter="fade">
                                      <p:cBhvr>
                                        <p:cTn id="71" dur="500"/>
                                        <p:tgtEl>
                                          <p:spTgt spid="5124">
                                            <p:txEl>
                                              <p:pRg st="3" end="3"/>
                                            </p:txEl>
                                          </p:spTgt>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5124">
                                            <p:txEl>
                                              <p:pRg st="4" end="4"/>
                                            </p:txEl>
                                          </p:spTgt>
                                        </p:tgtEl>
                                        <p:attrNameLst>
                                          <p:attrName>style.visibility</p:attrName>
                                        </p:attrNameLst>
                                      </p:cBhvr>
                                      <p:to>
                                        <p:strVal val="visible"/>
                                      </p:to>
                                    </p:set>
                                    <p:animEffect transition="in" filter="fade">
                                      <p:cBhvr>
                                        <p:cTn id="76" dur="500"/>
                                        <p:tgtEl>
                                          <p:spTgt spid="5124">
                                            <p:txEl>
                                              <p:pRg st="4" end="4"/>
                                            </p:txEl>
                                          </p:spTgt>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10" presetClass="entr" presetSubtype="0" fill="hold" grpId="0" nodeType="clickEffect">
                                  <p:stCondLst>
                                    <p:cond delay="0"/>
                                  </p:stCondLst>
                                  <p:childTnLst>
                                    <p:set>
                                      <p:cBhvr>
                                        <p:cTn id="80" dur="1" fill="hold">
                                          <p:stCondLst>
                                            <p:cond delay="0"/>
                                          </p:stCondLst>
                                        </p:cTn>
                                        <p:tgtEl>
                                          <p:spTgt spid="5124">
                                            <p:txEl>
                                              <p:pRg st="5" end="5"/>
                                            </p:txEl>
                                          </p:spTgt>
                                        </p:tgtEl>
                                        <p:attrNameLst>
                                          <p:attrName>style.visibility</p:attrName>
                                        </p:attrNameLst>
                                      </p:cBhvr>
                                      <p:to>
                                        <p:strVal val="visible"/>
                                      </p:to>
                                    </p:set>
                                    <p:animEffect transition="in" filter="fade">
                                      <p:cBhvr>
                                        <p:cTn id="81" dur="500"/>
                                        <p:tgtEl>
                                          <p:spTgt spid="5124">
                                            <p:txEl>
                                              <p:pRg st="5" end="5"/>
                                            </p:txEl>
                                          </p:spTgt>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10" presetClass="entr" presetSubtype="0" fill="hold" grpId="0" nodeType="clickEffect">
                                  <p:stCondLst>
                                    <p:cond delay="0"/>
                                  </p:stCondLst>
                                  <p:childTnLst>
                                    <p:set>
                                      <p:cBhvr>
                                        <p:cTn id="85" dur="1" fill="hold">
                                          <p:stCondLst>
                                            <p:cond delay="0"/>
                                          </p:stCondLst>
                                        </p:cTn>
                                        <p:tgtEl>
                                          <p:spTgt spid="5124">
                                            <p:txEl>
                                              <p:pRg st="6" end="6"/>
                                            </p:txEl>
                                          </p:spTgt>
                                        </p:tgtEl>
                                        <p:attrNameLst>
                                          <p:attrName>style.visibility</p:attrName>
                                        </p:attrNameLst>
                                      </p:cBhvr>
                                      <p:to>
                                        <p:strVal val="visible"/>
                                      </p:to>
                                    </p:set>
                                    <p:animEffect transition="in" filter="fade">
                                      <p:cBhvr>
                                        <p:cTn id="86" dur="500"/>
                                        <p:tgtEl>
                                          <p:spTgt spid="5124">
                                            <p:txEl>
                                              <p:pRg st="6" end="6"/>
                                            </p:txEl>
                                          </p:spTgt>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10" presetClass="entr" presetSubtype="0" fill="hold" grpId="0" nodeType="clickEffect">
                                  <p:stCondLst>
                                    <p:cond delay="0"/>
                                  </p:stCondLst>
                                  <p:childTnLst>
                                    <p:set>
                                      <p:cBhvr>
                                        <p:cTn id="90" dur="1" fill="hold">
                                          <p:stCondLst>
                                            <p:cond delay="0"/>
                                          </p:stCondLst>
                                        </p:cTn>
                                        <p:tgtEl>
                                          <p:spTgt spid="5124">
                                            <p:txEl>
                                              <p:pRg st="7" end="7"/>
                                            </p:txEl>
                                          </p:spTgt>
                                        </p:tgtEl>
                                        <p:attrNameLst>
                                          <p:attrName>style.visibility</p:attrName>
                                        </p:attrNameLst>
                                      </p:cBhvr>
                                      <p:to>
                                        <p:strVal val="visible"/>
                                      </p:to>
                                    </p:set>
                                    <p:animEffect transition="in" filter="fade">
                                      <p:cBhvr>
                                        <p:cTn id="91" dur="500"/>
                                        <p:tgtEl>
                                          <p:spTgt spid="512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build="p"/>
      <p:bldP spid="5124"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altLang="en-US" smtClean="0"/>
              <a:t>SOAPS</a:t>
            </a:r>
          </a:p>
        </p:txBody>
      </p:sp>
      <p:sp>
        <p:nvSpPr>
          <p:cNvPr id="13315" name="Content Placeholder 2"/>
          <p:cNvSpPr>
            <a:spLocks noGrp="1"/>
          </p:cNvSpPr>
          <p:nvPr>
            <p:ph idx="1"/>
          </p:nvPr>
        </p:nvSpPr>
        <p:spPr/>
        <p:txBody>
          <a:bodyPr/>
          <a:lstStyle/>
          <a:p>
            <a:pPr marL="0" indent="0" eaLnBrk="1" hangingPunct="1">
              <a:buFontTx/>
              <a:buNone/>
            </a:pPr>
            <a:r>
              <a:rPr lang="en-US" altLang="en-US" smtClean="0"/>
              <a:t>When analyzing the rhetorical situation of a piece, just remember:</a:t>
            </a:r>
          </a:p>
          <a:p>
            <a:pPr marL="0" indent="0" eaLnBrk="1" hangingPunct="1">
              <a:buFontTx/>
              <a:buNone/>
            </a:pPr>
            <a:endParaRPr lang="en-US" altLang="en-US" smtClean="0"/>
          </a:p>
          <a:p>
            <a:pPr marL="3203575" lvl="2" indent="0" eaLnBrk="1" hangingPunct="1">
              <a:buFontTx/>
              <a:buNone/>
            </a:pPr>
            <a:r>
              <a:rPr lang="en-US" altLang="en-US" sz="3200" smtClean="0"/>
              <a:t>S  ubject</a:t>
            </a:r>
          </a:p>
          <a:p>
            <a:pPr marL="3203575" lvl="2" indent="0" eaLnBrk="1" hangingPunct="1">
              <a:buFontTx/>
              <a:buNone/>
            </a:pPr>
            <a:r>
              <a:rPr lang="en-US" altLang="en-US" sz="3200" smtClean="0"/>
              <a:t>O  ccasion</a:t>
            </a:r>
          </a:p>
          <a:p>
            <a:pPr marL="3203575" lvl="2" indent="0" eaLnBrk="1" hangingPunct="1">
              <a:buFontTx/>
              <a:buNone/>
            </a:pPr>
            <a:r>
              <a:rPr lang="en-US" altLang="en-US" sz="3200" smtClean="0"/>
              <a:t>A  udience</a:t>
            </a:r>
          </a:p>
          <a:p>
            <a:pPr marL="3203575" lvl="2" indent="0" eaLnBrk="1" hangingPunct="1">
              <a:buFontTx/>
              <a:buNone/>
            </a:pPr>
            <a:r>
              <a:rPr lang="en-US" altLang="en-US" sz="3200" smtClean="0"/>
              <a:t>P  urpose</a:t>
            </a:r>
          </a:p>
          <a:p>
            <a:pPr marL="3203575" lvl="2" indent="0" eaLnBrk="1" hangingPunct="1">
              <a:buFontTx/>
              <a:buNone/>
            </a:pPr>
            <a:r>
              <a:rPr lang="en-US" altLang="en-US" sz="3200" smtClean="0"/>
              <a:t>S  peaker</a:t>
            </a:r>
          </a:p>
        </p:txBody>
      </p:sp>
      <p:sp>
        <p:nvSpPr>
          <p:cNvPr id="13316" name="Rectangle 1"/>
          <p:cNvSpPr>
            <a:spLocks noChangeArrowheads="1"/>
          </p:cNvSpPr>
          <p:nvPr/>
        </p:nvSpPr>
        <p:spPr bwMode="auto">
          <a:xfrm>
            <a:off x="3657600" y="2971800"/>
            <a:ext cx="457200" cy="3352800"/>
          </a:xfrm>
          <a:prstGeom prst="rect">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300"/>
              </a:spcBef>
              <a:buClr>
                <a:srgbClr val="A04DA3"/>
              </a:buClr>
              <a:buFont typeface="Georgia" pitchFamily="18" charset="0"/>
              <a:buChar char="•"/>
              <a:defRPr sz="2800">
                <a:solidFill>
                  <a:schemeClr val="tx1"/>
                </a:solidFill>
                <a:latin typeface="Georgia" pitchFamily="18" charset="0"/>
                <a:ea typeface="MS PGothic" pitchFamily="34" charset="-128"/>
              </a:defRPr>
            </a:lvl1pPr>
            <a:lvl2pPr marL="742950" indent="-285750" eaLnBrk="0" hangingPunct="0">
              <a:spcBef>
                <a:spcPts val="300"/>
              </a:spcBef>
              <a:buClr>
                <a:schemeClr val="accent2"/>
              </a:buClr>
              <a:buFont typeface="Georgia" pitchFamily="18" charset="0"/>
              <a:buChar char="▫"/>
              <a:defRPr sz="2600">
                <a:solidFill>
                  <a:schemeClr val="accent2"/>
                </a:solidFill>
                <a:latin typeface="Georgia" pitchFamily="18" charset="0"/>
                <a:ea typeface="MS PGothic" pitchFamily="34" charset="-128"/>
              </a:defRPr>
            </a:lvl2pPr>
            <a:lvl3pPr marL="1143000" indent="-228600" eaLnBrk="0" hangingPunct="0">
              <a:spcBef>
                <a:spcPts val="300"/>
              </a:spcBef>
              <a:buClr>
                <a:schemeClr val="accent1"/>
              </a:buClr>
              <a:buFont typeface="Wingdings 2" pitchFamily="18" charset="2"/>
              <a:buChar char=""/>
              <a:defRPr sz="2400">
                <a:solidFill>
                  <a:schemeClr val="accent1"/>
                </a:solidFill>
                <a:latin typeface="Georgia" pitchFamily="18" charset="0"/>
                <a:ea typeface="MS PGothic" pitchFamily="34" charset="-128"/>
              </a:defRPr>
            </a:lvl3pPr>
            <a:lvl4pPr marL="1600200" indent="-228600" eaLnBrk="0" hangingPunct="0">
              <a:spcBef>
                <a:spcPts val="300"/>
              </a:spcBef>
              <a:buClr>
                <a:schemeClr val="accent1"/>
              </a:buClr>
              <a:buFont typeface="Wingdings 2" pitchFamily="18" charset="2"/>
              <a:buChar char=""/>
              <a:defRPr sz="2200">
                <a:solidFill>
                  <a:schemeClr val="accent1"/>
                </a:solidFill>
                <a:latin typeface="Georgia" pitchFamily="18" charset="0"/>
                <a:ea typeface="MS PGothic" pitchFamily="34" charset="-128"/>
              </a:defRPr>
            </a:lvl4pPr>
            <a:lvl5pPr marL="2057400" indent="-228600" eaLnBrk="0" hangingPunct="0">
              <a:spcBef>
                <a:spcPts val="300"/>
              </a:spcBef>
              <a:buClr>
                <a:srgbClr val="A04DA3"/>
              </a:buClr>
              <a:buFont typeface="Georgia" pitchFamily="18" charset="0"/>
              <a:buChar char="▫"/>
              <a:defRPr sz="2000">
                <a:solidFill>
                  <a:srgbClr val="A04DA3"/>
                </a:solidFill>
                <a:latin typeface="Georgia" pitchFamily="18" charset="0"/>
                <a:ea typeface="MS PGothic" pitchFamily="34" charset="-128"/>
              </a:defRPr>
            </a:lvl5pPr>
            <a:lvl6pPr marL="25146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6pPr>
            <a:lvl7pPr marL="29718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7pPr>
            <a:lvl8pPr marL="34290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8pPr>
            <a:lvl9pPr marL="38862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9pPr>
          </a:lstStyle>
          <a:p>
            <a:pPr>
              <a:spcBef>
                <a:spcPct val="0"/>
              </a:spcBef>
              <a:buClrTx/>
              <a:buFontTx/>
              <a:buNone/>
            </a:pPr>
            <a:endParaRPr lang="en-US" altLang="en-US" sz="1800">
              <a:latin typeface="Tahoma" pitchFamily="34" charset="0"/>
              <a:cs typeface="Arial" charset="0"/>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circle(in)">
                                      <p:cBhvr>
                                        <p:cTn id="7" dur="2000"/>
                                        <p:tgtEl>
                                          <p:spTgt spid="133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13315">
                                            <p:txEl>
                                              <p:pRg st="0" end="0"/>
                                            </p:txEl>
                                          </p:spTgt>
                                        </p:tgtEl>
                                        <p:attrNameLst>
                                          <p:attrName>style.visibility</p:attrName>
                                        </p:attrNameLst>
                                      </p:cBhvr>
                                      <p:to>
                                        <p:strVal val="visible"/>
                                      </p:to>
                                    </p:set>
                                    <p:animEffect transition="in" filter="circle(in)">
                                      <p:cBhvr>
                                        <p:cTn id="12" dur="2000"/>
                                        <p:tgtEl>
                                          <p:spTgt spid="1331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nodeType="clickEffect">
                                  <p:stCondLst>
                                    <p:cond delay="0"/>
                                  </p:stCondLst>
                                  <p:childTnLst>
                                    <p:set>
                                      <p:cBhvr>
                                        <p:cTn id="16" dur="1" fill="hold">
                                          <p:stCondLst>
                                            <p:cond delay="0"/>
                                          </p:stCondLst>
                                        </p:cTn>
                                        <p:tgtEl>
                                          <p:spTgt spid="13315">
                                            <p:txEl>
                                              <p:pRg st="2" end="2"/>
                                            </p:txEl>
                                          </p:spTgt>
                                        </p:tgtEl>
                                        <p:attrNameLst>
                                          <p:attrName>style.visibility</p:attrName>
                                        </p:attrNameLst>
                                      </p:cBhvr>
                                      <p:to>
                                        <p:strVal val="visible"/>
                                      </p:to>
                                    </p:set>
                                    <p:animEffect transition="in" filter="circle(in)">
                                      <p:cBhvr>
                                        <p:cTn id="17" dur="2000"/>
                                        <p:tgtEl>
                                          <p:spTgt spid="1331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6" presetClass="entr" presetSubtype="16" fill="hold" nodeType="clickEffect">
                                  <p:stCondLst>
                                    <p:cond delay="0"/>
                                  </p:stCondLst>
                                  <p:childTnLst>
                                    <p:set>
                                      <p:cBhvr>
                                        <p:cTn id="21" dur="1" fill="hold">
                                          <p:stCondLst>
                                            <p:cond delay="0"/>
                                          </p:stCondLst>
                                        </p:cTn>
                                        <p:tgtEl>
                                          <p:spTgt spid="13315">
                                            <p:txEl>
                                              <p:pRg st="3" end="3"/>
                                            </p:txEl>
                                          </p:spTgt>
                                        </p:tgtEl>
                                        <p:attrNameLst>
                                          <p:attrName>style.visibility</p:attrName>
                                        </p:attrNameLst>
                                      </p:cBhvr>
                                      <p:to>
                                        <p:strVal val="visible"/>
                                      </p:to>
                                    </p:set>
                                    <p:animEffect transition="in" filter="circle(in)">
                                      <p:cBhvr>
                                        <p:cTn id="22" dur="2000"/>
                                        <p:tgtEl>
                                          <p:spTgt spid="1331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6" presetClass="entr" presetSubtype="16" fill="hold" nodeType="clickEffect">
                                  <p:stCondLst>
                                    <p:cond delay="0"/>
                                  </p:stCondLst>
                                  <p:childTnLst>
                                    <p:set>
                                      <p:cBhvr>
                                        <p:cTn id="26" dur="1" fill="hold">
                                          <p:stCondLst>
                                            <p:cond delay="0"/>
                                          </p:stCondLst>
                                        </p:cTn>
                                        <p:tgtEl>
                                          <p:spTgt spid="13315">
                                            <p:txEl>
                                              <p:pRg st="4" end="4"/>
                                            </p:txEl>
                                          </p:spTgt>
                                        </p:tgtEl>
                                        <p:attrNameLst>
                                          <p:attrName>style.visibility</p:attrName>
                                        </p:attrNameLst>
                                      </p:cBhvr>
                                      <p:to>
                                        <p:strVal val="visible"/>
                                      </p:to>
                                    </p:set>
                                    <p:animEffect transition="in" filter="circle(in)">
                                      <p:cBhvr>
                                        <p:cTn id="27" dur="2000"/>
                                        <p:tgtEl>
                                          <p:spTgt spid="1331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6" presetClass="entr" presetSubtype="16" fill="hold" nodeType="clickEffect">
                                  <p:stCondLst>
                                    <p:cond delay="0"/>
                                  </p:stCondLst>
                                  <p:childTnLst>
                                    <p:set>
                                      <p:cBhvr>
                                        <p:cTn id="31" dur="1" fill="hold">
                                          <p:stCondLst>
                                            <p:cond delay="0"/>
                                          </p:stCondLst>
                                        </p:cTn>
                                        <p:tgtEl>
                                          <p:spTgt spid="13315">
                                            <p:txEl>
                                              <p:pRg st="5" end="5"/>
                                            </p:txEl>
                                          </p:spTgt>
                                        </p:tgtEl>
                                        <p:attrNameLst>
                                          <p:attrName>style.visibility</p:attrName>
                                        </p:attrNameLst>
                                      </p:cBhvr>
                                      <p:to>
                                        <p:strVal val="visible"/>
                                      </p:to>
                                    </p:set>
                                    <p:animEffect transition="in" filter="circle(in)">
                                      <p:cBhvr>
                                        <p:cTn id="32" dur="2000"/>
                                        <p:tgtEl>
                                          <p:spTgt spid="13315">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6" presetClass="entr" presetSubtype="16" fill="hold" nodeType="clickEffect">
                                  <p:stCondLst>
                                    <p:cond delay="0"/>
                                  </p:stCondLst>
                                  <p:childTnLst>
                                    <p:set>
                                      <p:cBhvr>
                                        <p:cTn id="36" dur="1" fill="hold">
                                          <p:stCondLst>
                                            <p:cond delay="0"/>
                                          </p:stCondLst>
                                        </p:cTn>
                                        <p:tgtEl>
                                          <p:spTgt spid="13315">
                                            <p:txEl>
                                              <p:pRg st="6" end="6"/>
                                            </p:txEl>
                                          </p:spTgt>
                                        </p:tgtEl>
                                        <p:attrNameLst>
                                          <p:attrName>style.visibility</p:attrName>
                                        </p:attrNameLst>
                                      </p:cBhvr>
                                      <p:to>
                                        <p:strVal val="visible"/>
                                      </p:to>
                                    </p:set>
                                    <p:animEffect transition="in" filter="circle(in)">
                                      <p:cBhvr>
                                        <p:cTn id="37" dur="2000"/>
                                        <p:tgtEl>
                                          <p:spTgt spid="13315">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13316"/>
                                        </p:tgtEl>
                                        <p:attrNameLst>
                                          <p:attrName>style.visibility</p:attrName>
                                        </p:attrNameLst>
                                      </p:cBhvr>
                                      <p:to>
                                        <p:strVal val="visible"/>
                                      </p:to>
                                    </p:set>
                                    <p:animEffect transition="in" filter="circle(in)">
                                      <p:cBhvr>
                                        <p:cTn id="42" dur="2000"/>
                                        <p:tgtEl>
                                          <p:spTgt spid="133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en-US" altLang="en-US" smtClean="0"/>
              <a:t>Let</a:t>
            </a:r>
            <a:r>
              <a:rPr lang="ja-JP" altLang="en-US" smtClean="0"/>
              <a:t>’</a:t>
            </a:r>
            <a:r>
              <a:rPr lang="en-US" altLang="ja-JP" smtClean="0"/>
              <a:t>s Practice!</a:t>
            </a:r>
            <a:endParaRPr lang="en-US" altLang="en-US" smtClean="0"/>
          </a:p>
        </p:txBody>
      </p:sp>
      <p:sp>
        <p:nvSpPr>
          <p:cNvPr id="35843" name="Content Placeholder 2"/>
          <p:cNvSpPr>
            <a:spLocks noGrp="1"/>
          </p:cNvSpPr>
          <p:nvPr>
            <p:ph idx="1"/>
          </p:nvPr>
        </p:nvSpPr>
        <p:spPr/>
        <p:txBody>
          <a:bodyPr/>
          <a:lstStyle/>
          <a:p>
            <a:pPr marL="0" indent="0" algn="ctr" eaLnBrk="1" hangingPunct="1">
              <a:buFontTx/>
              <a:buNone/>
            </a:pPr>
            <a:r>
              <a:rPr lang="en-US" altLang="en-US" smtClean="0"/>
              <a:t>Read the letter from Albert Einstein to Phyllis Wright.  </a:t>
            </a:r>
          </a:p>
          <a:p>
            <a:pPr marL="0" indent="0" algn="ctr" eaLnBrk="1" hangingPunct="1">
              <a:buFontTx/>
              <a:buNone/>
            </a:pPr>
            <a:endParaRPr lang="en-US" altLang="en-US" smtClean="0"/>
          </a:p>
          <a:p>
            <a:pPr marL="0" indent="0" algn="ctr" eaLnBrk="1" hangingPunct="1">
              <a:buFontTx/>
              <a:buNone/>
            </a:pPr>
            <a:r>
              <a:rPr lang="en-US" altLang="en-US" smtClean="0"/>
              <a:t>As you read, identify SOAPS.</a:t>
            </a:r>
          </a:p>
          <a:p>
            <a:pPr marL="0" indent="0" algn="ctr" eaLnBrk="1" hangingPunct="1">
              <a:buFontTx/>
              <a:buNone/>
            </a:pPr>
            <a:endParaRPr lang="en-US" altLang="en-US" smtClean="0"/>
          </a:p>
        </p:txBody>
      </p:sp>
    </p:spTree>
  </p:cSld>
  <p:clrMapOvr>
    <a:masterClrMapping/>
  </p:clrMapOvr>
  <p:transition spd="med">
    <p:fade thruBlk="1"/>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533400" y="639763"/>
          <a:ext cx="8077200" cy="6218237"/>
        </p:xfrm>
        <a:graphic>
          <a:graphicData uri="http://schemas.openxmlformats.org/drawingml/2006/table">
            <a:tbl>
              <a:tblPr/>
              <a:tblGrid>
                <a:gridCol w="2019300"/>
                <a:gridCol w="6057900"/>
              </a:tblGrid>
              <a:tr h="914448">
                <a:tc>
                  <a:txBody>
                    <a:bodyPr/>
                    <a:lstStyle>
                      <a:lvl1pPr eaLnBrk="0" hangingPunct="0">
                        <a:spcBef>
                          <a:spcPts val="300"/>
                        </a:spcBef>
                        <a:buClr>
                          <a:srgbClr val="A04DA3"/>
                        </a:buClr>
                        <a:buFont typeface="Georgia" pitchFamily="18" charset="0"/>
                        <a:defRPr sz="2400">
                          <a:solidFill>
                            <a:schemeClr val="tx1"/>
                          </a:solidFill>
                          <a:latin typeface="Georgia" pitchFamily="18" charset="0"/>
                          <a:ea typeface="MS PGothic" pitchFamily="34" charset="-128"/>
                        </a:defRPr>
                      </a:lvl1pPr>
                      <a:lvl2pPr marL="742950" indent="-285750" eaLnBrk="0" hangingPunct="0">
                        <a:spcBef>
                          <a:spcPts val="300"/>
                        </a:spcBef>
                        <a:buClr>
                          <a:schemeClr val="accent2"/>
                        </a:buClr>
                        <a:buFont typeface="Georgia" pitchFamily="18" charset="0"/>
                        <a:defRPr sz="2200">
                          <a:solidFill>
                            <a:schemeClr val="accent2"/>
                          </a:solidFill>
                          <a:latin typeface="Georgia" pitchFamily="18" charset="0"/>
                          <a:ea typeface="MS PGothic" pitchFamily="34" charset="-128"/>
                        </a:defRPr>
                      </a:lvl2pPr>
                      <a:lvl3pPr marL="1143000" indent="-228600" eaLnBrk="0" hangingPunct="0">
                        <a:spcBef>
                          <a:spcPts val="300"/>
                        </a:spcBef>
                        <a:buClr>
                          <a:schemeClr val="accent1"/>
                        </a:buClr>
                        <a:buFont typeface="Wingdings 2" pitchFamily="18" charset="2"/>
                        <a:defRPr sz="2000">
                          <a:solidFill>
                            <a:schemeClr val="accent1"/>
                          </a:solidFill>
                          <a:latin typeface="Georgia" pitchFamily="18" charset="0"/>
                          <a:ea typeface="MS PGothic" pitchFamily="34" charset="-128"/>
                        </a:defRPr>
                      </a:lvl3pPr>
                      <a:lvl4pPr marL="1600200" indent="-228600" eaLnBrk="0" hangingPunct="0">
                        <a:spcBef>
                          <a:spcPts val="300"/>
                        </a:spcBef>
                        <a:buClr>
                          <a:schemeClr val="accent1"/>
                        </a:buClr>
                        <a:buFont typeface="Wingdings 2" pitchFamily="18" charset="2"/>
                        <a:defRPr sz="2000">
                          <a:solidFill>
                            <a:schemeClr val="accent1"/>
                          </a:solidFill>
                          <a:latin typeface="Georgia" pitchFamily="18" charset="0"/>
                          <a:ea typeface="MS PGothic" pitchFamily="34" charset="-128"/>
                        </a:defRPr>
                      </a:lvl4pPr>
                      <a:lvl5pPr marL="2057400" indent="-228600" eaLnBrk="0" hangingPunct="0">
                        <a:spcBef>
                          <a:spcPts val="300"/>
                        </a:spcBef>
                        <a:buClr>
                          <a:srgbClr val="A04DA3"/>
                        </a:buClr>
                        <a:buFont typeface="Georgia" pitchFamily="18" charset="0"/>
                        <a:defRPr>
                          <a:solidFill>
                            <a:srgbClr val="A04DA3"/>
                          </a:solidFill>
                          <a:latin typeface="Georgia" pitchFamily="18" charset="0"/>
                          <a:ea typeface="MS PGothic" pitchFamily="34" charset="-128"/>
                        </a:defRPr>
                      </a:lvl5pPr>
                      <a:lvl6pPr marL="2514600" indent="-228600" eaLnBrk="0" fontAlgn="base" hangingPunct="0">
                        <a:spcBef>
                          <a:spcPts val="300"/>
                        </a:spcBef>
                        <a:spcAft>
                          <a:spcPct val="0"/>
                        </a:spcAft>
                        <a:buClr>
                          <a:srgbClr val="A04DA3"/>
                        </a:buClr>
                        <a:buFont typeface="Georgia" pitchFamily="18" charset="0"/>
                        <a:defRPr>
                          <a:solidFill>
                            <a:srgbClr val="A04DA3"/>
                          </a:solidFill>
                          <a:latin typeface="Georgia" pitchFamily="18" charset="0"/>
                          <a:ea typeface="MS PGothic" pitchFamily="34" charset="-128"/>
                        </a:defRPr>
                      </a:lvl6pPr>
                      <a:lvl7pPr marL="2971800" indent="-228600" eaLnBrk="0" fontAlgn="base" hangingPunct="0">
                        <a:spcBef>
                          <a:spcPts val="300"/>
                        </a:spcBef>
                        <a:spcAft>
                          <a:spcPct val="0"/>
                        </a:spcAft>
                        <a:buClr>
                          <a:srgbClr val="A04DA3"/>
                        </a:buClr>
                        <a:buFont typeface="Georgia" pitchFamily="18" charset="0"/>
                        <a:defRPr>
                          <a:solidFill>
                            <a:srgbClr val="A04DA3"/>
                          </a:solidFill>
                          <a:latin typeface="Georgia" pitchFamily="18" charset="0"/>
                          <a:ea typeface="MS PGothic" pitchFamily="34" charset="-128"/>
                        </a:defRPr>
                      </a:lvl7pPr>
                      <a:lvl8pPr marL="3429000" indent="-228600" eaLnBrk="0" fontAlgn="base" hangingPunct="0">
                        <a:spcBef>
                          <a:spcPts val="300"/>
                        </a:spcBef>
                        <a:spcAft>
                          <a:spcPct val="0"/>
                        </a:spcAft>
                        <a:buClr>
                          <a:srgbClr val="A04DA3"/>
                        </a:buClr>
                        <a:buFont typeface="Georgia" pitchFamily="18" charset="0"/>
                        <a:defRPr>
                          <a:solidFill>
                            <a:srgbClr val="A04DA3"/>
                          </a:solidFill>
                          <a:latin typeface="Georgia" pitchFamily="18" charset="0"/>
                          <a:ea typeface="MS PGothic" pitchFamily="34" charset="-128"/>
                        </a:defRPr>
                      </a:lvl8pPr>
                      <a:lvl9pPr marL="3886200" indent="-228600" eaLnBrk="0" fontAlgn="base" hangingPunct="0">
                        <a:spcBef>
                          <a:spcPts val="300"/>
                        </a:spcBef>
                        <a:spcAft>
                          <a:spcPct val="0"/>
                        </a:spcAft>
                        <a:buClr>
                          <a:srgbClr val="A04DA3"/>
                        </a:buClr>
                        <a:buFont typeface="Georgia" pitchFamily="18" charset="0"/>
                        <a:defRPr>
                          <a:solidFill>
                            <a:srgbClr val="A04DA3"/>
                          </a:solidFill>
                          <a:latin typeface="Georgia" pitchFamily="18" charset="0"/>
                          <a:ea typeface="MS PGothic"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Georgia" pitchFamily="18" charset="0"/>
                          <a:ea typeface="MS PGothic" pitchFamily="34" charset="-128"/>
                        </a:rPr>
                        <a:t>SUBJECT</a:t>
                      </a:r>
                    </a:p>
                  </a:txBody>
                  <a:tcPr marT="45724" marB="45724"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ts val="300"/>
                        </a:spcBef>
                        <a:buClr>
                          <a:srgbClr val="A04DA3"/>
                        </a:buClr>
                        <a:buFont typeface="Georgia" pitchFamily="18" charset="0"/>
                        <a:defRPr sz="2400">
                          <a:solidFill>
                            <a:schemeClr val="tx1"/>
                          </a:solidFill>
                          <a:latin typeface="Georgia" pitchFamily="18" charset="0"/>
                          <a:ea typeface="MS PGothic" pitchFamily="34" charset="-128"/>
                        </a:defRPr>
                      </a:lvl1pPr>
                      <a:lvl2pPr marL="742950" indent="-285750" eaLnBrk="0" hangingPunct="0">
                        <a:spcBef>
                          <a:spcPts val="300"/>
                        </a:spcBef>
                        <a:buClr>
                          <a:schemeClr val="accent2"/>
                        </a:buClr>
                        <a:buFont typeface="Georgia" pitchFamily="18" charset="0"/>
                        <a:defRPr sz="2200">
                          <a:solidFill>
                            <a:schemeClr val="accent2"/>
                          </a:solidFill>
                          <a:latin typeface="Georgia" pitchFamily="18" charset="0"/>
                          <a:ea typeface="MS PGothic" pitchFamily="34" charset="-128"/>
                        </a:defRPr>
                      </a:lvl2pPr>
                      <a:lvl3pPr marL="1143000" indent="-228600" eaLnBrk="0" hangingPunct="0">
                        <a:spcBef>
                          <a:spcPts val="300"/>
                        </a:spcBef>
                        <a:buClr>
                          <a:schemeClr val="accent1"/>
                        </a:buClr>
                        <a:buFont typeface="Wingdings 2" pitchFamily="18" charset="2"/>
                        <a:defRPr sz="2000">
                          <a:solidFill>
                            <a:schemeClr val="accent1"/>
                          </a:solidFill>
                          <a:latin typeface="Georgia" pitchFamily="18" charset="0"/>
                          <a:ea typeface="MS PGothic" pitchFamily="34" charset="-128"/>
                        </a:defRPr>
                      </a:lvl3pPr>
                      <a:lvl4pPr marL="1600200" indent="-228600" eaLnBrk="0" hangingPunct="0">
                        <a:spcBef>
                          <a:spcPts val="300"/>
                        </a:spcBef>
                        <a:buClr>
                          <a:schemeClr val="accent1"/>
                        </a:buClr>
                        <a:buFont typeface="Wingdings 2" pitchFamily="18" charset="2"/>
                        <a:defRPr sz="2000">
                          <a:solidFill>
                            <a:schemeClr val="accent1"/>
                          </a:solidFill>
                          <a:latin typeface="Georgia" pitchFamily="18" charset="0"/>
                          <a:ea typeface="MS PGothic" pitchFamily="34" charset="-128"/>
                        </a:defRPr>
                      </a:lvl4pPr>
                      <a:lvl5pPr marL="2057400" indent="-228600" eaLnBrk="0" hangingPunct="0">
                        <a:spcBef>
                          <a:spcPts val="300"/>
                        </a:spcBef>
                        <a:buClr>
                          <a:srgbClr val="A04DA3"/>
                        </a:buClr>
                        <a:buFont typeface="Georgia" pitchFamily="18" charset="0"/>
                        <a:defRPr>
                          <a:solidFill>
                            <a:srgbClr val="A04DA3"/>
                          </a:solidFill>
                          <a:latin typeface="Georgia" pitchFamily="18" charset="0"/>
                          <a:ea typeface="MS PGothic" pitchFamily="34" charset="-128"/>
                        </a:defRPr>
                      </a:lvl5pPr>
                      <a:lvl6pPr marL="2514600" indent="-228600" eaLnBrk="0" fontAlgn="base" hangingPunct="0">
                        <a:spcBef>
                          <a:spcPts val="300"/>
                        </a:spcBef>
                        <a:spcAft>
                          <a:spcPct val="0"/>
                        </a:spcAft>
                        <a:buClr>
                          <a:srgbClr val="A04DA3"/>
                        </a:buClr>
                        <a:buFont typeface="Georgia" pitchFamily="18" charset="0"/>
                        <a:defRPr>
                          <a:solidFill>
                            <a:srgbClr val="A04DA3"/>
                          </a:solidFill>
                          <a:latin typeface="Georgia" pitchFamily="18" charset="0"/>
                          <a:ea typeface="MS PGothic" pitchFamily="34" charset="-128"/>
                        </a:defRPr>
                      </a:lvl6pPr>
                      <a:lvl7pPr marL="2971800" indent="-228600" eaLnBrk="0" fontAlgn="base" hangingPunct="0">
                        <a:spcBef>
                          <a:spcPts val="300"/>
                        </a:spcBef>
                        <a:spcAft>
                          <a:spcPct val="0"/>
                        </a:spcAft>
                        <a:buClr>
                          <a:srgbClr val="A04DA3"/>
                        </a:buClr>
                        <a:buFont typeface="Georgia" pitchFamily="18" charset="0"/>
                        <a:defRPr>
                          <a:solidFill>
                            <a:srgbClr val="A04DA3"/>
                          </a:solidFill>
                          <a:latin typeface="Georgia" pitchFamily="18" charset="0"/>
                          <a:ea typeface="MS PGothic" pitchFamily="34" charset="-128"/>
                        </a:defRPr>
                      </a:lvl7pPr>
                      <a:lvl8pPr marL="3429000" indent="-228600" eaLnBrk="0" fontAlgn="base" hangingPunct="0">
                        <a:spcBef>
                          <a:spcPts val="300"/>
                        </a:spcBef>
                        <a:spcAft>
                          <a:spcPct val="0"/>
                        </a:spcAft>
                        <a:buClr>
                          <a:srgbClr val="A04DA3"/>
                        </a:buClr>
                        <a:buFont typeface="Georgia" pitchFamily="18" charset="0"/>
                        <a:defRPr>
                          <a:solidFill>
                            <a:srgbClr val="A04DA3"/>
                          </a:solidFill>
                          <a:latin typeface="Georgia" pitchFamily="18" charset="0"/>
                          <a:ea typeface="MS PGothic" pitchFamily="34" charset="-128"/>
                        </a:defRPr>
                      </a:lvl8pPr>
                      <a:lvl9pPr marL="3886200" indent="-228600" eaLnBrk="0" fontAlgn="base" hangingPunct="0">
                        <a:spcBef>
                          <a:spcPts val="300"/>
                        </a:spcBef>
                        <a:spcAft>
                          <a:spcPct val="0"/>
                        </a:spcAft>
                        <a:buClr>
                          <a:srgbClr val="A04DA3"/>
                        </a:buClr>
                        <a:buFont typeface="Georgia" pitchFamily="18" charset="0"/>
                        <a:defRPr>
                          <a:solidFill>
                            <a:srgbClr val="A04DA3"/>
                          </a:solidFill>
                          <a:latin typeface="Georgia" pitchFamily="18" charset="0"/>
                          <a:ea typeface="MS PGothic"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Georgia" pitchFamily="18" charset="0"/>
                          <a:ea typeface="MS PGothic" pitchFamily="34" charset="-128"/>
                        </a:rPr>
                        <a:t>The explicit subject here is whether scientists pray and, if so, what they pray for.  Implicitly, the subject is the nature of faith.</a:t>
                      </a:r>
                    </a:p>
                  </a:txBody>
                  <a:tcPr marT="45724" marB="45724"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115">
                <a:tc>
                  <a:txBody>
                    <a:bodyPr/>
                    <a:lstStyle>
                      <a:lvl1pPr eaLnBrk="0" hangingPunct="0">
                        <a:spcBef>
                          <a:spcPts val="300"/>
                        </a:spcBef>
                        <a:buClr>
                          <a:srgbClr val="A04DA3"/>
                        </a:buClr>
                        <a:buFont typeface="Georgia" pitchFamily="18" charset="0"/>
                        <a:defRPr sz="2400">
                          <a:solidFill>
                            <a:schemeClr val="tx1"/>
                          </a:solidFill>
                          <a:latin typeface="Georgia" pitchFamily="18" charset="0"/>
                          <a:ea typeface="MS PGothic" pitchFamily="34" charset="-128"/>
                        </a:defRPr>
                      </a:lvl1pPr>
                      <a:lvl2pPr marL="742950" indent="-285750" eaLnBrk="0" hangingPunct="0">
                        <a:spcBef>
                          <a:spcPts val="300"/>
                        </a:spcBef>
                        <a:buClr>
                          <a:schemeClr val="accent2"/>
                        </a:buClr>
                        <a:buFont typeface="Georgia" pitchFamily="18" charset="0"/>
                        <a:defRPr sz="2200">
                          <a:solidFill>
                            <a:schemeClr val="accent2"/>
                          </a:solidFill>
                          <a:latin typeface="Georgia" pitchFamily="18" charset="0"/>
                          <a:ea typeface="MS PGothic" pitchFamily="34" charset="-128"/>
                        </a:defRPr>
                      </a:lvl2pPr>
                      <a:lvl3pPr marL="1143000" indent="-228600" eaLnBrk="0" hangingPunct="0">
                        <a:spcBef>
                          <a:spcPts val="300"/>
                        </a:spcBef>
                        <a:buClr>
                          <a:schemeClr val="accent1"/>
                        </a:buClr>
                        <a:buFont typeface="Wingdings 2" pitchFamily="18" charset="2"/>
                        <a:defRPr sz="2000">
                          <a:solidFill>
                            <a:schemeClr val="accent1"/>
                          </a:solidFill>
                          <a:latin typeface="Georgia" pitchFamily="18" charset="0"/>
                          <a:ea typeface="MS PGothic" pitchFamily="34" charset="-128"/>
                        </a:defRPr>
                      </a:lvl3pPr>
                      <a:lvl4pPr marL="1600200" indent="-228600" eaLnBrk="0" hangingPunct="0">
                        <a:spcBef>
                          <a:spcPts val="300"/>
                        </a:spcBef>
                        <a:buClr>
                          <a:schemeClr val="accent1"/>
                        </a:buClr>
                        <a:buFont typeface="Wingdings 2" pitchFamily="18" charset="2"/>
                        <a:defRPr sz="2000">
                          <a:solidFill>
                            <a:schemeClr val="accent1"/>
                          </a:solidFill>
                          <a:latin typeface="Georgia" pitchFamily="18" charset="0"/>
                          <a:ea typeface="MS PGothic" pitchFamily="34" charset="-128"/>
                        </a:defRPr>
                      </a:lvl4pPr>
                      <a:lvl5pPr marL="2057400" indent="-228600" eaLnBrk="0" hangingPunct="0">
                        <a:spcBef>
                          <a:spcPts val="300"/>
                        </a:spcBef>
                        <a:buClr>
                          <a:srgbClr val="A04DA3"/>
                        </a:buClr>
                        <a:buFont typeface="Georgia" pitchFamily="18" charset="0"/>
                        <a:defRPr>
                          <a:solidFill>
                            <a:srgbClr val="A04DA3"/>
                          </a:solidFill>
                          <a:latin typeface="Georgia" pitchFamily="18" charset="0"/>
                          <a:ea typeface="MS PGothic" pitchFamily="34" charset="-128"/>
                        </a:defRPr>
                      </a:lvl5pPr>
                      <a:lvl6pPr marL="2514600" indent="-228600" eaLnBrk="0" fontAlgn="base" hangingPunct="0">
                        <a:spcBef>
                          <a:spcPts val="300"/>
                        </a:spcBef>
                        <a:spcAft>
                          <a:spcPct val="0"/>
                        </a:spcAft>
                        <a:buClr>
                          <a:srgbClr val="A04DA3"/>
                        </a:buClr>
                        <a:buFont typeface="Georgia" pitchFamily="18" charset="0"/>
                        <a:defRPr>
                          <a:solidFill>
                            <a:srgbClr val="A04DA3"/>
                          </a:solidFill>
                          <a:latin typeface="Georgia" pitchFamily="18" charset="0"/>
                          <a:ea typeface="MS PGothic" pitchFamily="34" charset="-128"/>
                        </a:defRPr>
                      </a:lvl6pPr>
                      <a:lvl7pPr marL="2971800" indent="-228600" eaLnBrk="0" fontAlgn="base" hangingPunct="0">
                        <a:spcBef>
                          <a:spcPts val="300"/>
                        </a:spcBef>
                        <a:spcAft>
                          <a:spcPct val="0"/>
                        </a:spcAft>
                        <a:buClr>
                          <a:srgbClr val="A04DA3"/>
                        </a:buClr>
                        <a:buFont typeface="Georgia" pitchFamily="18" charset="0"/>
                        <a:defRPr>
                          <a:solidFill>
                            <a:srgbClr val="A04DA3"/>
                          </a:solidFill>
                          <a:latin typeface="Georgia" pitchFamily="18" charset="0"/>
                          <a:ea typeface="MS PGothic" pitchFamily="34" charset="-128"/>
                        </a:defRPr>
                      </a:lvl7pPr>
                      <a:lvl8pPr marL="3429000" indent="-228600" eaLnBrk="0" fontAlgn="base" hangingPunct="0">
                        <a:spcBef>
                          <a:spcPts val="300"/>
                        </a:spcBef>
                        <a:spcAft>
                          <a:spcPct val="0"/>
                        </a:spcAft>
                        <a:buClr>
                          <a:srgbClr val="A04DA3"/>
                        </a:buClr>
                        <a:buFont typeface="Georgia" pitchFamily="18" charset="0"/>
                        <a:defRPr>
                          <a:solidFill>
                            <a:srgbClr val="A04DA3"/>
                          </a:solidFill>
                          <a:latin typeface="Georgia" pitchFamily="18" charset="0"/>
                          <a:ea typeface="MS PGothic" pitchFamily="34" charset="-128"/>
                        </a:defRPr>
                      </a:lvl8pPr>
                      <a:lvl9pPr marL="3886200" indent="-228600" eaLnBrk="0" fontAlgn="base" hangingPunct="0">
                        <a:spcBef>
                          <a:spcPts val="300"/>
                        </a:spcBef>
                        <a:spcAft>
                          <a:spcPct val="0"/>
                        </a:spcAft>
                        <a:buClr>
                          <a:srgbClr val="A04DA3"/>
                        </a:buClr>
                        <a:buFont typeface="Georgia" pitchFamily="18" charset="0"/>
                        <a:defRPr>
                          <a:solidFill>
                            <a:srgbClr val="A04DA3"/>
                          </a:solidFill>
                          <a:latin typeface="Georgia" pitchFamily="18" charset="0"/>
                          <a:ea typeface="MS PGothic"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Georgia" pitchFamily="18" charset="0"/>
                          <a:ea typeface="MS PGothic" pitchFamily="34" charset="-128"/>
                        </a:rPr>
                        <a:t>OCCASION</a:t>
                      </a:r>
                    </a:p>
                  </a:txBody>
                  <a:tcPr marT="45724" marB="45724"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ts val="300"/>
                        </a:spcBef>
                        <a:buClr>
                          <a:srgbClr val="A04DA3"/>
                        </a:buClr>
                        <a:buFont typeface="Georgia" pitchFamily="18" charset="0"/>
                        <a:defRPr sz="2400">
                          <a:solidFill>
                            <a:schemeClr val="tx1"/>
                          </a:solidFill>
                          <a:latin typeface="Georgia" pitchFamily="18" charset="0"/>
                          <a:ea typeface="MS PGothic" pitchFamily="34" charset="-128"/>
                        </a:defRPr>
                      </a:lvl1pPr>
                      <a:lvl2pPr marL="742950" indent="-285750" eaLnBrk="0" hangingPunct="0">
                        <a:spcBef>
                          <a:spcPts val="300"/>
                        </a:spcBef>
                        <a:buClr>
                          <a:schemeClr val="accent2"/>
                        </a:buClr>
                        <a:buFont typeface="Georgia" pitchFamily="18" charset="0"/>
                        <a:defRPr sz="2200">
                          <a:solidFill>
                            <a:schemeClr val="accent2"/>
                          </a:solidFill>
                          <a:latin typeface="Georgia" pitchFamily="18" charset="0"/>
                          <a:ea typeface="MS PGothic" pitchFamily="34" charset="-128"/>
                        </a:defRPr>
                      </a:lvl2pPr>
                      <a:lvl3pPr marL="1143000" indent="-228600" eaLnBrk="0" hangingPunct="0">
                        <a:spcBef>
                          <a:spcPts val="300"/>
                        </a:spcBef>
                        <a:buClr>
                          <a:schemeClr val="accent1"/>
                        </a:buClr>
                        <a:buFont typeface="Wingdings 2" pitchFamily="18" charset="2"/>
                        <a:defRPr sz="2000">
                          <a:solidFill>
                            <a:schemeClr val="accent1"/>
                          </a:solidFill>
                          <a:latin typeface="Georgia" pitchFamily="18" charset="0"/>
                          <a:ea typeface="MS PGothic" pitchFamily="34" charset="-128"/>
                        </a:defRPr>
                      </a:lvl3pPr>
                      <a:lvl4pPr marL="1600200" indent="-228600" eaLnBrk="0" hangingPunct="0">
                        <a:spcBef>
                          <a:spcPts val="300"/>
                        </a:spcBef>
                        <a:buClr>
                          <a:schemeClr val="accent1"/>
                        </a:buClr>
                        <a:buFont typeface="Wingdings 2" pitchFamily="18" charset="2"/>
                        <a:defRPr sz="2000">
                          <a:solidFill>
                            <a:schemeClr val="accent1"/>
                          </a:solidFill>
                          <a:latin typeface="Georgia" pitchFamily="18" charset="0"/>
                          <a:ea typeface="MS PGothic" pitchFamily="34" charset="-128"/>
                        </a:defRPr>
                      </a:lvl4pPr>
                      <a:lvl5pPr marL="2057400" indent="-228600" eaLnBrk="0" hangingPunct="0">
                        <a:spcBef>
                          <a:spcPts val="300"/>
                        </a:spcBef>
                        <a:buClr>
                          <a:srgbClr val="A04DA3"/>
                        </a:buClr>
                        <a:buFont typeface="Georgia" pitchFamily="18" charset="0"/>
                        <a:defRPr>
                          <a:solidFill>
                            <a:srgbClr val="A04DA3"/>
                          </a:solidFill>
                          <a:latin typeface="Georgia" pitchFamily="18" charset="0"/>
                          <a:ea typeface="MS PGothic" pitchFamily="34" charset="-128"/>
                        </a:defRPr>
                      </a:lvl5pPr>
                      <a:lvl6pPr marL="2514600" indent="-228600" eaLnBrk="0" fontAlgn="base" hangingPunct="0">
                        <a:spcBef>
                          <a:spcPts val="300"/>
                        </a:spcBef>
                        <a:spcAft>
                          <a:spcPct val="0"/>
                        </a:spcAft>
                        <a:buClr>
                          <a:srgbClr val="A04DA3"/>
                        </a:buClr>
                        <a:buFont typeface="Georgia" pitchFamily="18" charset="0"/>
                        <a:defRPr>
                          <a:solidFill>
                            <a:srgbClr val="A04DA3"/>
                          </a:solidFill>
                          <a:latin typeface="Georgia" pitchFamily="18" charset="0"/>
                          <a:ea typeface="MS PGothic" pitchFamily="34" charset="-128"/>
                        </a:defRPr>
                      </a:lvl6pPr>
                      <a:lvl7pPr marL="2971800" indent="-228600" eaLnBrk="0" fontAlgn="base" hangingPunct="0">
                        <a:spcBef>
                          <a:spcPts val="300"/>
                        </a:spcBef>
                        <a:spcAft>
                          <a:spcPct val="0"/>
                        </a:spcAft>
                        <a:buClr>
                          <a:srgbClr val="A04DA3"/>
                        </a:buClr>
                        <a:buFont typeface="Georgia" pitchFamily="18" charset="0"/>
                        <a:defRPr>
                          <a:solidFill>
                            <a:srgbClr val="A04DA3"/>
                          </a:solidFill>
                          <a:latin typeface="Georgia" pitchFamily="18" charset="0"/>
                          <a:ea typeface="MS PGothic" pitchFamily="34" charset="-128"/>
                        </a:defRPr>
                      </a:lvl7pPr>
                      <a:lvl8pPr marL="3429000" indent="-228600" eaLnBrk="0" fontAlgn="base" hangingPunct="0">
                        <a:spcBef>
                          <a:spcPts val="300"/>
                        </a:spcBef>
                        <a:spcAft>
                          <a:spcPct val="0"/>
                        </a:spcAft>
                        <a:buClr>
                          <a:srgbClr val="A04DA3"/>
                        </a:buClr>
                        <a:buFont typeface="Georgia" pitchFamily="18" charset="0"/>
                        <a:defRPr>
                          <a:solidFill>
                            <a:srgbClr val="A04DA3"/>
                          </a:solidFill>
                          <a:latin typeface="Georgia" pitchFamily="18" charset="0"/>
                          <a:ea typeface="MS PGothic" pitchFamily="34" charset="-128"/>
                        </a:defRPr>
                      </a:lvl8pPr>
                      <a:lvl9pPr marL="3886200" indent="-228600" eaLnBrk="0" fontAlgn="base" hangingPunct="0">
                        <a:spcBef>
                          <a:spcPts val="300"/>
                        </a:spcBef>
                        <a:spcAft>
                          <a:spcPct val="0"/>
                        </a:spcAft>
                        <a:buClr>
                          <a:srgbClr val="A04DA3"/>
                        </a:buClr>
                        <a:buFont typeface="Georgia" pitchFamily="18" charset="0"/>
                        <a:defRPr>
                          <a:solidFill>
                            <a:srgbClr val="A04DA3"/>
                          </a:solidFill>
                          <a:latin typeface="Georgia" pitchFamily="18" charset="0"/>
                          <a:ea typeface="MS PGothic"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Georgia" pitchFamily="18" charset="0"/>
                          <a:ea typeface="MS PGothic" pitchFamily="34" charset="-128"/>
                        </a:rPr>
                        <a:t>The occasion is Einstein</a:t>
                      </a:r>
                      <a:r>
                        <a:rPr kumimoji="0" lang="ja-JP" altLang="en-US" sz="1800" b="0" i="0" u="none" strike="noStrike" cap="none" normalizeH="0" baseline="0" smtClean="0">
                          <a:ln>
                            <a:noFill/>
                          </a:ln>
                          <a:solidFill>
                            <a:schemeClr val="tx1"/>
                          </a:solidFill>
                          <a:effectLst/>
                          <a:latin typeface="Georgia" pitchFamily="18" charset="0"/>
                          <a:ea typeface="MS PGothic" pitchFamily="34" charset="-128"/>
                        </a:rPr>
                        <a:t>’</a:t>
                      </a:r>
                      <a:r>
                        <a:rPr kumimoji="0" lang="en-US" altLang="ja-JP" sz="1800" b="0" i="0" u="none" strike="noStrike" cap="none" normalizeH="0" baseline="0" smtClean="0">
                          <a:ln>
                            <a:noFill/>
                          </a:ln>
                          <a:solidFill>
                            <a:schemeClr val="tx1"/>
                          </a:solidFill>
                          <a:effectLst/>
                          <a:latin typeface="Georgia" pitchFamily="18" charset="0"/>
                          <a:ea typeface="MS PGothic" pitchFamily="34" charset="-128"/>
                        </a:rPr>
                        <a:t>s receipt of a letter from Phyllis Wright asking questions about science and religion.</a:t>
                      </a:r>
                      <a:endParaRPr kumimoji="0" lang="en-US" altLang="en-US" sz="1800" b="0" i="0" u="none" strike="noStrike" cap="none" normalizeH="0" baseline="0" smtClean="0">
                        <a:ln>
                          <a:noFill/>
                        </a:ln>
                        <a:solidFill>
                          <a:schemeClr val="tx1"/>
                        </a:solidFill>
                        <a:effectLst/>
                        <a:latin typeface="Georgia" pitchFamily="18" charset="0"/>
                        <a:ea typeface="MS PGothic" pitchFamily="34" charset="-128"/>
                      </a:endParaRPr>
                    </a:p>
                  </a:txBody>
                  <a:tcPr marT="45724" marB="45724"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63114">
                <a:tc>
                  <a:txBody>
                    <a:bodyPr/>
                    <a:lstStyle>
                      <a:lvl1pPr eaLnBrk="0" hangingPunct="0">
                        <a:spcBef>
                          <a:spcPts val="300"/>
                        </a:spcBef>
                        <a:buClr>
                          <a:srgbClr val="A04DA3"/>
                        </a:buClr>
                        <a:buFont typeface="Georgia" pitchFamily="18" charset="0"/>
                        <a:defRPr sz="2400">
                          <a:solidFill>
                            <a:schemeClr val="tx1"/>
                          </a:solidFill>
                          <a:latin typeface="Georgia" pitchFamily="18" charset="0"/>
                          <a:ea typeface="MS PGothic" pitchFamily="34" charset="-128"/>
                        </a:defRPr>
                      </a:lvl1pPr>
                      <a:lvl2pPr marL="742950" indent="-285750" eaLnBrk="0" hangingPunct="0">
                        <a:spcBef>
                          <a:spcPts val="300"/>
                        </a:spcBef>
                        <a:buClr>
                          <a:schemeClr val="accent2"/>
                        </a:buClr>
                        <a:buFont typeface="Georgia" pitchFamily="18" charset="0"/>
                        <a:defRPr sz="2200">
                          <a:solidFill>
                            <a:schemeClr val="accent2"/>
                          </a:solidFill>
                          <a:latin typeface="Georgia" pitchFamily="18" charset="0"/>
                          <a:ea typeface="MS PGothic" pitchFamily="34" charset="-128"/>
                        </a:defRPr>
                      </a:lvl2pPr>
                      <a:lvl3pPr marL="1143000" indent="-228600" eaLnBrk="0" hangingPunct="0">
                        <a:spcBef>
                          <a:spcPts val="300"/>
                        </a:spcBef>
                        <a:buClr>
                          <a:schemeClr val="accent1"/>
                        </a:buClr>
                        <a:buFont typeface="Wingdings 2" pitchFamily="18" charset="2"/>
                        <a:defRPr sz="2000">
                          <a:solidFill>
                            <a:schemeClr val="accent1"/>
                          </a:solidFill>
                          <a:latin typeface="Georgia" pitchFamily="18" charset="0"/>
                          <a:ea typeface="MS PGothic" pitchFamily="34" charset="-128"/>
                        </a:defRPr>
                      </a:lvl3pPr>
                      <a:lvl4pPr marL="1600200" indent="-228600" eaLnBrk="0" hangingPunct="0">
                        <a:spcBef>
                          <a:spcPts val="300"/>
                        </a:spcBef>
                        <a:buClr>
                          <a:schemeClr val="accent1"/>
                        </a:buClr>
                        <a:buFont typeface="Wingdings 2" pitchFamily="18" charset="2"/>
                        <a:defRPr sz="2000">
                          <a:solidFill>
                            <a:schemeClr val="accent1"/>
                          </a:solidFill>
                          <a:latin typeface="Georgia" pitchFamily="18" charset="0"/>
                          <a:ea typeface="MS PGothic" pitchFamily="34" charset="-128"/>
                        </a:defRPr>
                      </a:lvl4pPr>
                      <a:lvl5pPr marL="2057400" indent="-228600" eaLnBrk="0" hangingPunct="0">
                        <a:spcBef>
                          <a:spcPts val="300"/>
                        </a:spcBef>
                        <a:buClr>
                          <a:srgbClr val="A04DA3"/>
                        </a:buClr>
                        <a:buFont typeface="Georgia" pitchFamily="18" charset="0"/>
                        <a:defRPr>
                          <a:solidFill>
                            <a:srgbClr val="A04DA3"/>
                          </a:solidFill>
                          <a:latin typeface="Georgia" pitchFamily="18" charset="0"/>
                          <a:ea typeface="MS PGothic" pitchFamily="34" charset="-128"/>
                        </a:defRPr>
                      </a:lvl5pPr>
                      <a:lvl6pPr marL="2514600" indent="-228600" eaLnBrk="0" fontAlgn="base" hangingPunct="0">
                        <a:spcBef>
                          <a:spcPts val="300"/>
                        </a:spcBef>
                        <a:spcAft>
                          <a:spcPct val="0"/>
                        </a:spcAft>
                        <a:buClr>
                          <a:srgbClr val="A04DA3"/>
                        </a:buClr>
                        <a:buFont typeface="Georgia" pitchFamily="18" charset="0"/>
                        <a:defRPr>
                          <a:solidFill>
                            <a:srgbClr val="A04DA3"/>
                          </a:solidFill>
                          <a:latin typeface="Georgia" pitchFamily="18" charset="0"/>
                          <a:ea typeface="MS PGothic" pitchFamily="34" charset="-128"/>
                        </a:defRPr>
                      </a:lvl6pPr>
                      <a:lvl7pPr marL="2971800" indent="-228600" eaLnBrk="0" fontAlgn="base" hangingPunct="0">
                        <a:spcBef>
                          <a:spcPts val="300"/>
                        </a:spcBef>
                        <a:spcAft>
                          <a:spcPct val="0"/>
                        </a:spcAft>
                        <a:buClr>
                          <a:srgbClr val="A04DA3"/>
                        </a:buClr>
                        <a:buFont typeface="Georgia" pitchFamily="18" charset="0"/>
                        <a:defRPr>
                          <a:solidFill>
                            <a:srgbClr val="A04DA3"/>
                          </a:solidFill>
                          <a:latin typeface="Georgia" pitchFamily="18" charset="0"/>
                          <a:ea typeface="MS PGothic" pitchFamily="34" charset="-128"/>
                        </a:defRPr>
                      </a:lvl7pPr>
                      <a:lvl8pPr marL="3429000" indent="-228600" eaLnBrk="0" fontAlgn="base" hangingPunct="0">
                        <a:spcBef>
                          <a:spcPts val="300"/>
                        </a:spcBef>
                        <a:spcAft>
                          <a:spcPct val="0"/>
                        </a:spcAft>
                        <a:buClr>
                          <a:srgbClr val="A04DA3"/>
                        </a:buClr>
                        <a:buFont typeface="Georgia" pitchFamily="18" charset="0"/>
                        <a:defRPr>
                          <a:solidFill>
                            <a:srgbClr val="A04DA3"/>
                          </a:solidFill>
                          <a:latin typeface="Georgia" pitchFamily="18" charset="0"/>
                          <a:ea typeface="MS PGothic" pitchFamily="34" charset="-128"/>
                        </a:defRPr>
                      </a:lvl8pPr>
                      <a:lvl9pPr marL="3886200" indent="-228600" eaLnBrk="0" fontAlgn="base" hangingPunct="0">
                        <a:spcBef>
                          <a:spcPts val="300"/>
                        </a:spcBef>
                        <a:spcAft>
                          <a:spcPct val="0"/>
                        </a:spcAft>
                        <a:buClr>
                          <a:srgbClr val="A04DA3"/>
                        </a:buClr>
                        <a:buFont typeface="Georgia" pitchFamily="18" charset="0"/>
                        <a:defRPr>
                          <a:solidFill>
                            <a:srgbClr val="A04DA3"/>
                          </a:solidFill>
                          <a:latin typeface="Georgia" pitchFamily="18" charset="0"/>
                          <a:ea typeface="MS PGothic"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Georgia" pitchFamily="18" charset="0"/>
                          <a:ea typeface="MS PGothic" pitchFamily="34" charset="-128"/>
                        </a:rPr>
                        <a:t>AUDIENCE</a:t>
                      </a:r>
                    </a:p>
                  </a:txBody>
                  <a:tcPr marT="45724" marB="45724"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ts val="300"/>
                        </a:spcBef>
                        <a:buClr>
                          <a:srgbClr val="A04DA3"/>
                        </a:buClr>
                        <a:buFont typeface="Georgia" pitchFamily="18" charset="0"/>
                        <a:defRPr sz="2400">
                          <a:solidFill>
                            <a:schemeClr val="tx1"/>
                          </a:solidFill>
                          <a:latin typeface="Georgia" pitchFamily="18" charset="0"/>
                          <a:ea typeface="MS PGothic" pitchFamily="34" charset="-128"/>
                        </a:defRPr>
                      </a:lvl1pPr>
                      <a:lvl2pPr marL="742950" indent="-285750" eaLnBrk="0" hangingPunct="0">
                        <a:spcBef>
                          <a:spcPts val="300"/>
                        </a:spcBef>
                        <a:buClr>
                          <a:schemeClr val="accent2"/>
                        </a:buClr>
                        <a:buFont typeface="Georgia" pitchFamily="18" charset="0"/>
                        <a:defRPr sz="2200">
                          <a:solidFill>
                            <a:schemeClr val="accent2"/>
                          </a:solidFill>
                          <a:latin typeface="Georgia" pitchFamily="18" charset="0"/>
                          <a:ea typeface="MS PGothic" pitchFamily="34" charset="-128"/>
                        </a:defRPr>
                      </a:lvl2pPr>
                      <a:lvl3pPr marL="1143000" indent="-228600" eaLnBrk="0" hangingPunct="0">
                        <a:spcBef>
                          <a:spcPts val="300"/>
                        </a:spcBef>
                        <a:buClr>
                          <a:schemeClr val="accent1"/>
                        </a:buClr>
                        <a:buFont typeface="Wingdings 2" pitchFamily="18" charset="2"/>
                        <a:defRPr sz="2000">
                          <a:solidFill>
                            <a:schemeClr val="accent1"/>
                          </a:solidFill>
                          <a:latin typeface="Georgia" pitchFamily="18" charset="0"/>
                          <a:ea typeface="MS PGothic" pitchFamily="34" charset="-128"/>
                        </a:defRPr>
                      </a:lvl3pPr>
                      <a:lvl4pPr marL="1600200" indent="-228600" eaLnBrk="0" hangingPunct="0">
                        <a:spcBef>
                          <a:spcPts val="300"/>
                        </a:spcBef>
                        <a:buClr>
                          <a:schemeClr val="accent1"/>
                        </a:buClr>
                        <a:buFont typeface="Wingdings 2" pitchFamily="18" charset="2"/>
                        <a:defRPr sz="2000">
                          <a:solidFill>
                            <a:schemeClr val="accent1"/>
                          </a:solidFill>
                          <a:latin typeface="Georgia" pitchFamily="18" charset="0"/>
                          <a:ea typeface="MS PGothic" pitchFamily="34" charset="-128"/>
                        </a:defRPr>
                      </a:lvl4pPr>
                      <a:lvl5pPr marL="2057400" indent="-228600" eaLnBrk="0" hangingPunct="0">
                        <a:spcBef>
                          <a:spcPts val="300"/>
                        </a:spcBef>
                        <a:buClr>
                          <a:srgbClr val="A04DA3"/>
                        </a:buClr>
                        <a:buFont typeface="Georgia" pitchFamily="18" charset="0"/>
                        <a:defRPr>
                          <a:solidFill>
                            <a:srgbClr val="A04DA3"/>
                          </a:solidFill>
                          <a:latin typeface="Georgia" pitchFamily="18" charset="0"/>
                          <a:ea typeface="MS PGothic" pitchFamily="34" charset="-128"/>
                        </a:defRPr>
                      </a:lvl5pPr>
                      <a:lvl6pPr marL="2514600" indent="-228600" eaLnBrk="0" fontAlgn="base" hangingPunct="0">
                        <a:spcBef>
                          <a:spcPts val="300"/>
                        </a:spcBef>
                        <a:spcAft>
                          <a:spcPct val="0"/>
                        </a:spcAft>
                        <a:buClr>
                          <a:srgbClr val="A04DA3"/>
                        </a:buClr>
                        <a:buFont typeface="Georgia" pitchFamily="18" charset="0"/>
                        <a:defRPr>
                          <a:solidFill>
                            <a:srgbClr val="A04DA3"/>
                          </a:solidFill>
                          <a:latin typeface="Georgia" pitchFamily="18" charset="0"/>
                          <a:ea typeface="MS PGothic" pitchFamily="34" charset="-128"/>
                        </a:defRPr>
                      </a:lvl6pPr>
                      <a:lvl7pPr marL="2971800" indent="-228600" eaLnBrk="0" fontAlgn="base" hangingPunct="0">
                        <a:spcBef>
                          <a:spcPts val="300"/>
                        </a:spcBef>
                        <a:spcAft>
                          <a:spcPct val="0"/>
                        </a:spcAft>
                        <a:buClr>
                          <a:srgbClr val="A04DA3"/>
                        </a:buClr>
                        <a:buFont typeface="Georgia" pitchFamily="18" charset="0"/>
                        <a:defRPr>
                          <a:solidFill>
                            <a:srgbClr val="A04DA3"/>
                          </a:solidFill>
                          <a:latin typeface="Georgia" pitchFamily="18" charset="0"/>
                          <a:ea typeface="MS PGothic" pitchFamily="34" charset="-128"/>
                        </a:defRPr>
                      </a:lvl7pPr>
                      <a:lvl8pPr marL="3429000" indent="-228600" eaLnBrk="0" fontAlgn="base" hangingPunct="0">
                        <a:spcBef>
                          <a:spcPts val="300"/>
                        </a:spcBef>
                        <a:spcAft>
                          <a:spcPct val="0"/>
                        </a:spcAft>
                        <a:buClr>
                          <a:srgbClr val="A04DA3"/>
                        </a:buClr>
                        <a:buFont typeface="Georgia" pitchFamily="18" charset="0"/>
                        <a:defRPr>
                          <a:solidFill>
                            <a:srgbClr val="A04DA3"/>
                          </a:solidFill>
                          <a:latin typeface="Georgia" pitchFamily="18" charset="0"/>
                          <a:ea typeface="MS PGothic" pitchFamily="34" charset="-128"/>
                        </a:defRPr>
                      </a:lvl8pPr>
                      <a:lvl9pPr marL="3886200" indent="-228600" eaLnBrk="0" fontAlgn="base" hangingPunct="0">
                        <a:spcBef>
                          <a:spcPts val="300"/>
                        </a:spcBef>
                        <a:spcAft>
                          <a:spcPct val="0"/>
                        </a:spcAft>
                        <a:buClr>
                          <a:srgbClr val="A04DA3"/>
                        </a:buClr>
                        <a:buFont typeface="Georgia" pitchFamily="18" charset="0"/>
                        <a:defRPr>
                          <a:solidFill>
                            <a:srgbClr val="A04DA3"/>
                          </a:solidFill>
                          <a:latin typeface="Georgia" pitchFamily="18" charset="0"/>
                          <a:ea typeface="MS PGothic"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Georgia" pitchFamily="18" charset="0"/>
                          <a:ea typeface="MS PGothic" pitchFamily="34" charset="-128"/>
                        </a:rPr>
                        <a:t>The primary audience for the letter is Phyllis herself, though the formality of his response suggests that Einstein realized that his letter would have a larger audience. (Note that he won the Nobel Prize in Physics in 1921, so by 1936 he was a world-renowned scientist.)</a:t>
                      </a:r>
                    </a:p>
                  </a:txBody>
                  <a:tcPr marT="45724" marB="45724"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11780">
                <a:tc>
                  <a:txBody>
                    <a:bodyPr/>
                    <a:lstStyle>
                      <a:lvl1pPr eaLnBrk="0" hangingPunct="0">
                        <a:spcBef>
                          <a:spcPts val="300"/>
                        </a:spcBef>
                        <a:buClr>
                          <a:srgbClr val="A04DA3"/>
                        </a:buClr>
                        <a:buFont typeface="Georgia" pitchFamily="18" charset="0"/>
                        <a:defRPr sz="2400">
                          <a:solidFill>
                            <a:schemeClr val="tx1"/>
                          </a:solidFill>
                          <a:latin typeface="Georgia" pitchFamily="18" charset="0"/>
                          <a:ea typeface="MS PGothic" pitchFamily="34" charset="-128"/>
                        </a:defRPr>
                      </a:lvl1pPr>
                      <a:lvl2pPr marL="742950" indent="-285750" eaLnBrk="0" hangingPunct="0">
                        <a:spcBef>
                          <a:spcPts val="300"/>
                        </a:spcBef>
                        <a:buClr>
                          <a:schemeClr val="accent2"/>
                        </a:buClr>
                        <a:buFont typeface="Georgia" pitchFamily="18" charset="0"/>
                        <a:defRPr sz="2200">
                          <a:solidFill>
                            <a:schemeClr val="accent2"/>
                          </a:solidFill>
                          <a:latin typeface="Georgia" pitchFamily="18" charset="0"/>
                          <a:ea typeface="MS PGothic" pitchFamily="34" charset="-128"/>
                        </a:defRPr>
                      </a:lvl2pPr>
                      <a:lvl3pPr marL="1143000" indent="-228600" eaLnBrk="0" hangingPunct="0">
                        <a:spcBef>
                          <a:spcPts val="300"/>
                        </a:spcBef>
                        <a:buClr>
                          <a:schemeClr val="accent1"/>
                        </a:buClr>
                        <a:buFont typeface="Wingdings 2" pitchFamily="18" charset="2"/>
                        <a:defRPr sz="2000">
                          <a:solidFill>
                            <a:schemeClr val="accent1"/>
                          </a:solidFill>
                          <a:latin typeface="Georgia" pitchFamily="18" charset="0"/>
                          <a:ea typeface="MS PGothic" pitchFamily="34" charset="-128"/>
                        </a:defRPr>
                      </a:lvl3pPr>
                      <a:lvl4pPr marL="1600200" indent="-228600" eaLnBrk="0" hangingPunct="0">
                        <a:spcBef>
                          <a:spcPts val="300"/>
                        </a:spcBef>
                        <a:buClr>
                          <a:schemeClr val="accent1"/>
                        </a:buClr>
                        <a:buFont typeface="Wingdings 2" pitchFamily="18" charset="2"/>
                        <a:defRPr sz="2000">
                          <a:solidFill>
                            <a:schemeClr val="accent1"/>
                          </a:solidFill>
                          <a:latin typeface="Georgia" pitchFamily="18" charset="0"/>
                          <a:ea typeface="MS PGothic" pitchFamily="34" charset="-128"/>
                        </a:defRPr>
                      </a:lvl4pPr>
                      <a:lvl5pPr marL="2057400" indent="-228600" eaLnBrk="0" hangingPunct="0">
                        <a:spcBef>
                          <a:spcPts val="300"/>
                        </a:spcBef>
                        <a:buClr>
                          <a:srgbClr val="A04DA3"/>
                        </a:buClr>
                        <a:buFont typeface="Georgia" pitchFamily="18" charset="0"/>
                        <a:defRPr>
                          <a:solidFill>
                            <a:srgbClr val="A04DA3"/>
                          </a:solidFill>
                          <a:latin typeface="Georgia" pitchFamily="18" charset="0"/>
                          <a:ea typeface="MS PGothic" pitchFamily="34" charset="-128"/>
                        </a:defRPr>
                      </a:lvl5pPr>
                      <a:lvl6pPr marL="2514600" indent="-228600" eaLnBrk="0" fontAlgn="base" hangingPunct="0">
                        <a:spcBef>
                          <a:spcPts val="300"/>
                        </a:spcBef>
                        <a:spcAft>
                          <a:spcPct val="0"/>
                        </a:spcAft>
                        <a:buClr>
                          <a:srgbClr val="A04DA3"/>
                        </a:buClr>
                        <a:buFont typeface="Georgia" pitchFamily="18" charset="0"/>
                        <a:defRPr>
                          <a:solidFill>
                            <a:srgbClr val="A04DA3"/>
                          </a:solidFill>
                          <a:latin typeface="Georgia" pitchFamily="18" charset="0"/>
                          <a:ea typeface="MS PGothic" pitchFamily="34" charset="-128"/>
                        </a:defRPr>
                      </a:lvl6pPr>
                      <a:lvl7pPr marL="2971800" indent="-228600" eaLnBrk="0" fontAlgn="base" hangingPunct="0">
                        <a:spcBef>
                          <a:spcPts val="300"/>
                        </a:spcBef>
                        <a:spcAft>
                          <a:spcPct val="0"/>
                        </a:spcAft>
                        <a:buClr>
                          <a:srgbClr val="A04DA3"/>
                        </a:buClr>
                        <a:buFont typeface="Georgia" pitchFamily="18" charset="0"/>
                        <a:defRPr>
                          <a:solidFill>
                            <a:srgbClr val="A04DA3"/>
                          </a:solidFill>
                          <a:latin typeface="Georgia" pitchFamily="18" charset="0"/>
                          <a:ea typeface="MS PGothic" pitchFamily="34" charset="-128"/>
                        </a:defRPr>
                      </a:lvl7pPr>
                      <a:lvl8pPr marL="3429000" indent="-228600" eaLnBrk="0" fontAlgn="base" hangingPunct="0">
                        <a:spcBef>
                          <a:spcPts val="300"/>
                        </a:spcBef>
                        <a:spcAft>
                          <a:spcPct val="0"/>
                        </a:spcAft>
                        <a:buClr>
                          <a:srgbClr val="A04DA3"/>
                        </a:buClr>
                        <a:buFont typeface="Georgia" pitchFamily="18" charset="0"/>
                        <a:defRPr>
                          <a:solidFill>
                            <a:srgbClr val="A04DA3"/>
                          </a:solidFill>
                          <a:latin typeface="Georgia" pitchFamily="18" charset="0"/>
                          <a:ea typeface="MS PGothic" pitchFamily="34" charset="-128"/>
                        </a:defRPr>
                      </a:lvl8pPr>
                      <a:lvl9pPr marL="3886200" indent="-228600" eaLnBrk="0" fontAlgn="base" hangingPunct="0">
                        <a:spcBef>
                          <a:spcPts val="300"/>
                        </a:spcBef>
                        <a:spcAft>
                          <a:spcPct val="0"/>
                        </a:spcAft>
                        <a:buClr>
                          <a:srgbClr val="A04DA3"/>
                        </a:buClr>
                        <a:buFont typeface="Georgia" pitchFamily="18" charset="0"/>
                        <a:defRPr>
                          <a:solidFill>
                            <a:srgbClr val="A04DA3"/>
                          </a:solidFill>
                          <a:latin typeface="Georgia" pitchFamily="18" charset="0"/>
                          <a:ea typeface="MS PGothic"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Georgia" pitchFamily="18" charset="0"/>
                          <a:ea typeface="MS PGothic" pitchFamily="34" charset="-128"/>
                        </a:rPr>
                        <a:t>PURPOSE</a:t>
                      </a:r>
                    </a:p>
                  </a:txBody>
                  <a:tcPr marT="45724" marB="45724"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ts val="300"/>
                        </a:spcBef>
                        <a:buClr>
                          <a:srgbClr val="A04DA3"/>
                        </a:buClr>
                        <a:buFont typeface="Georgia" pitchFamily="18" charset="0"/>
                        <a:defRPr sz="2400">
                          <a:solidFill>
                            <a:schemeClr val="tx1"/>
                          </a:solidFill>
                          <a:latin typeface="Georgia" pitchFamily="18" charset="0"/>
                          <a:ea typeface="MS PGothic" pitchFamily="34" charset="-128"/>
                        </a:defRPr>
                      </a:lvl1pPr>
                      <a:lvl2pPr marL="742950" indent="-285750" eaLnBrk="0" hangingPunct="0">
                        <a:spcBef>
                          <a:spcPts val="300"/>
                        </a:spcBef>
                        <a:buClr>
                          <a:schemeClr val="accent2"/>
                        </a:buClr>
                        <a:buFont typeface="Georgia" pitchFamily="18" charset="0"/>
                        <a:defRPr sz="2200">
                          <a:solidFill>
                            <a:schemeClr val="accent2"/>
                          </a:solidFill>
                          <a:latin typeface="Georgia" pitchFamily="18" charset="0"/>
                          <a:ea typeface="MS PGothic" pitchFamily="34" charset="-128"/>
                        </a:defRPr>
                      </a:lvl2pPr>
                      <a:lvl3pPr marL="1143000" indent="-228600" eaLnBrk="0" hangingPunct="0">
                        <a:spcBef>
                          <a:spcPts val="300"/>
                        </a:spcBef>
                        <a:buClr>
                          <a:schemeClr val="accent1"/>
                        </a:buClr>
                        <a:buFont typeface="Wingdings 2" pitchFamily="18" charset="2"/>
                        <a:defRPr sz="2000">
                          <a:solidFill>
                            <a:schemeClr val="accent1"/>
                          </a:solidFill>
                          <a:latin typeface="Georgia" pitchFamily="18" charset="0"/>
                          <a:ea typeface="MS PGothic" pitchFamily="34" charset="-128"/>
                        </a:defRPr>
                      </a:lvl3pPr>
                      <a:lvl4pPr marL="1600200" indent="-228600" eaLnBrk="0" hangingPunct="0">
                        <a:spcBef>
                          <a:spcPts val="300"/>
                        </a:spcBef>
                        <a:buClr>
                          <a:schemeClr val="accent1"/>
                        </a:buClr>
                        <a:buFont typeface="Wingdings 2" pitchFamily="18" charset="2"/>
                        <a:defRPr sz="2000">
                          <a:solidFill>
                            <a:schemeClr val="accent1"/>
                          </a:solidFill>
                          <a:latin typeface="Georgia" pitchFamily="18" charset="0"/>
                          <a:ea typeface="MS PGothic" pitchFamily="34" charset="-128"/>
                        </a:defRPr>
                      </a:lvl4pPr>
                      <a:lvl5pPr marL="2057400" indent="-228600" eaLnBrk="0" hangingPunct="0">
                        <a:spcBef>
                          <a:spcPts val="300"/>
                        </a:spcBef>
                        <a:buClr>
                          <a:srgbClr val="A04DA3"/>
                        </a:buClr>
                        <a:buFont typeface="Georgia" pitchFamily="18" charset="0"/>
                        <a:defRPr>
                          <a:solidFill>
                            <a:srgbClr val="A04DA3"/>
                          </a:solidFill>
                          <a:latin typeface="Georgia" pitchFamily="18" charset="0"/>
                          <a:ea typeface="MS PGothic" pitchFamily="34" charset="-128"/>
                        </a:defRPr>
                      </a:lvl5pPr>
                      <a:lvl6pPr marL="2514600" indent="-228600" eaLnBrk="0" fontAlgn="base" hangingPunct="0">
                        <a:spcBef>
                          <a:spcPts val="300"/>
                        </a:spcBef>
                        <a:spcAft>
                          <a:spcPct val="0"/>
                        </a:spcAft>
                        <a:buClr>
                          <a:srgbClr val="A04DA3"/>
                        </a:buClr>
                        <a:buFont typeface="Georgia" pitchFamily="18" charset="0"/>
                        <a:defRPr>
                          <a:solidFill>
                            <a:srgbClr val="A04DA3"/>
                          </a:solidFill>
                          <a:latin typeface="Georgia" pitchFamily="18" charset="0"/>
                          <a:ea typeface="MS PGothic" pitchFamily="34" charset="-128"/>
                        </a:defRPr>
                      </a:lvl6pPr>
                      <a:lvl7pPr marL="2971800" indent="-228600" eaLnBrk="0" fontAlgn="base" hangingPunct="0">
                        <a:spcBef>
                          <a:spcPts val="300"/>
                        </a:spcBef>
                        <a:spcAft>
                          <a:spcPct val="0"/>
                        </a:spcAft>
                        <a:buClr>
                          <a:srgbClr val="A04DA3"/>
                        </a:buClr>
                        <a:buFont typeface="Georgia" pitchFamily="18" charset="0"/>
                        <a:defRPr>
                          <a:solidFill>
                            <a:srgbClr val="A04DA3"/>
                          </a:solidFill>
                          <a:latin typeface="Georgia" pitchFamily="18" charset="0"/>
                          <a:ea typeface="MS PGothic" pitchFamily="34" charset="-128"/>
                        </a:defRPr>
                      </a:lvl7pPr>
                      <a:lvl8pPr marL="3429000" indent="-228600" eaLnBrk="0" fontAlgn="base" hangingPunct="0">
                        <a:spcBef>
                          <a:spcPts val="300"/>
                        </a:spcBef>
                        <a:spcAft>
                          <a:spcPct val="0"/>
                        </a:spcAft>
                        <a:buClr>
                          <a:srgbClr val="A04DA3"/>
                        </a:buClr>
                        <a:buFont typeface="Georgia" pitchFamily="18" charset="0"/>
                        <a:defRPr>
                          <a:solidFill>
                            <a:srgbClr val="A04DA3"/>
                          </a:solidFill>
                          <a:latin typeface="Georgia" pitchFamily="18" charset="0"/>
                          <a:ea typeface="MS PGothic" pitchFamily="34" charset="-128"/>
                        </a:defRPr>
                      </a:lvl8pPr>
                      <a:lvl9pPr marL="3886200" indent="-228600" eaLnBrk="0" fontAlgn="base" hangingPunct="0">
                        <a:spcBef>
                          <a:spcPts val="300"/>
                        </a:spcBef>
                        <a:spcAft>
                          <a:spcPct val="0"/>
                        </a:spcAft>
                        <a:buClr>
                          <a:srgbClr val="A04DA3"/>
                        </a:buClr>
                        <a:buFont typeface="Georgia" pitchFamily="18" charset="0"/>
                        <a:defRPr>
                          <a:solidFill>
                            <a:srgbClr val="A04DA3"/>
                          </a:solidFill>
                          <a:latin typeface="Georgia" pitchFamily="18" charset="0"/>
                          <a:ea typeface="MS PGothic"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Georgia" pitchFamily="18" charset="0"/>
                          <a:ea typeface="MS PGothic" pitchFamily="34" charset="-128"/>
                        </a:rPr>
                        <a:t>Einstein</a:t>
                      </a:r>
                      <a:r>
                        <a:rPr kumimoji="0" lang="ja-JP" altLang="en-US" sz="1800" b="0" i="0" u="none" strike="noStrike" cap="none" normalizeH="0" baseline="0" smtClean="0">
                          <a:ln>
                            <a:noFill/>
                          </a:ln>
                          <a:solidFill>
                            <a:schemeClr val="tx1"/>
                          </a:solidFill>
                          <a:effectLst/>
                          <a:latin typeface="Georgia" pitchFamily="18" charset="0"/>
                          <a:ea typeface="MS PGothic" pitchFamily="34" charset="-128"/>
                        </a:rPr>
                        <a:t>’</a:t>
                      </a:r>
                      <a:r>
                        <a:rPr kumimoji="0" lang="en-US" altLang="ja-JP" sz="1800" b="0" i="0" u="none" strike="noStrike" cap="none" normalizeH="0" baseline="0" smtClean="0">
                          <a:ln>
                            <a:noFill/>
                          </a:ln>
                          <a:solidFill>
                            <a:schemeClr val="tx1"/>
                          </a:solidFill>
                          <a:effectLst/>
                          <a:latin typeface="Georgia" pitchFamily="18" charset="0"/>
                          <a:ea typeface="MS PGothic" pitchFamily="34" charset="-128"/>
                        </a:rPr>
                        <a:t>s purpose is probably the most complex element here.  At its most straightforward, his purpose is to respond to a sincere schoolgirl</a:t>
                      </a:r>
                      <a:r>
                        <a:rPr kumimoji="0" lang="ja-JP" altLang="en-US" sz="1800" b="0" i="0" u="none" strike="noStrike" cap="none" normalizeH="0" baseline="0" smtClean="0">
                          <a:ln>
                            <a:noFill/>
                          </a:ln>
                          <a:solidFill>
                            <a:schemeClr val="tx1"/>
                          </a:solidFill>
                          <a:effectLst/>
                          <a:latin typeface="Georgia" pitchFamily="18" charset="0"/>
                          <a:ea typeface="MS PGothic" pitchFamily="34" charset="-128"/>
                        </a:rPr>
                        <a:t>’</a:t>
                      </a:r>
                      <a:r>
                        <a:rPr kumimoji="0" lang="en-US" altLang="ja-JP" sz="1800" b="0" i="0" u="none" strike="noStrike" cap="none" normalizeH="0" baseline="0" smtClean="0">
                          <a:ln>
                            <a:noFill/>
                          </a:ln>
                          <a:solidFill>
                            <a:schemeClr val="tx1"/>
                          </a:solidFill>
                          <a:effectLst/>
                          <a:latin typeface="Georgia" pitchFamily="18" charset="0"/>
                          <a:ea typeface="MS PGothic" pitchFamily="34" charset="-128"/>
                        </a:rPr>
                        <a:t>s question about science and religion.  Beyond that, it seems that Einstein</a:t>
                      </a:r>
                      <a:r>
                        <a:rPr kumimoji="0" lang="ja-JP" altLang="en-US" sz="1800" b="0" i="0" u="none" strike="noStrike" cap="none" normalizeH="0" baseline="0" smtClean="0">
                          <a:ln>
                            <a:noFill/>
                          </a:ln>
                          <a:solidFill>
                            <a:schemeClr val="tx1"/>
                          </a:solidFill>
                          <a:effectLst/>
                          <a:latin typeface="Georgia" pitchFamily="18" charset="0"/>
                          <a:ea typeface="MS PGothic" pitchFamily="34" charset="-128"/>
                        </a:rPr>
                        <a:t>’</a:t>
                      </a:r>
                      <a:r>
                        <a:rPr kumimoji="0" lang="en-US" altLang="ja-JP" sz="1800" b="0" i="0" u="none" strike="noStrike" cap="none" normalizeH="0" baseline="0" smtClean="0">
                          <a:ln>
                            <a:noFill/>
                          </a:ln>
                          <a:solidFill>
                            <a:schemeClr val="tx1"/>
                          </a:solidFill>
                          <a:effectLst/>
                          <a:latin typeface="Georgia" pitchFamily="18" charset="0"/>
                          <a:ea typeface="MS PGothic" pitchFamily="34" charset="-128"/>
                        </a:rPr>
                        <a:t>s purpose is to expand Phyllis</a:t>
                      </a:r>
                      <a:r>
                        <a:rPr kumimoji="0" lang="ja-JP" altLang="en-US" sz="1800" b="0" i="0" u="none" strike="noStrike" cap="none" normalizeH="0" baseline="0" smtClean="0">
                          <a:ln>
                            <a:noFill/>
                          </a:ln>
                          <a:solidFill>
                            <a:schemeClr val="tx1"/>
                          </a:solidFill>
                          <a:effectLst/>
                          <a:latin typeface="Georgia" pitchFamily="18" charset="0"/>
                          <a:ea typeface="MS PGothic" pitchFamily="34" charset="-128"/>
                        </a:rPr>
                        <a:t>’</a:t>
                      </a:r>
                      <a:r>
                        <a:rPr kumimoji="0" lang="en-US" altLang="ja-JP" sz="1800" b="0" i="0" u="none" strike="noStrike" cap="none" normalizeH="0" baseline="0" smtClean="0">
                          <a:ln>
                            <a:noFill/>
                          </a:ln>
                          <a:solidFill>
                            <a:schemeClr val="tx1"/>
                          </a:solidFill>
                          <a:effectLst/>
                          <a:latin typeface="Georgia" pitchFamily="18" charset="0"/>
                          <a:ea typeface="MS PGothic" pitchFamily="34" charset="-128"/>
                        </a:rPr>
                        <a:t>s horizons a bit, to help her understand that science and religion do not necessarily represent two antagonistic ways of thinking.</a:t>
                      </a:r>
                      <a:endParaRPr kumimoji="0" lang="en-US" altLang="en-US" sz="1800" b="0" i="0" u="none" strike="noStrike" cap="none" normalizeH="0" baseline="0" smtClean="0">
                        <a:ln>
                          <a:noFill/>
                        </a:ln>
                        <a:solidFill>
                          <a:schemeClr val="tx1"/>
                        </a:solidFill>
                        <a:effectLst/>
                        <a:latin typeface="Georgia" pitchFamily="18" charset="0"/>
                        <a:ea typeface="MS PGothic" pitchFamily="34" charset="-128"/>
                      </a:endParaRPr>
                    </a:p>
                  </a:txBody>
                  <a:tcPr marT="45724" marB="45724"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88781">
                <a:tc>
                  <a:txBody>
                    <a:bodyPr/>
                    <a:lstStyle>
                      <a:lvl1pPr eaLnBrk="0" hangingPunct="0">
                        <a:spcBef>
                          <a:spcPts val="300"/>
                        </a:spcBef>
                        <a:buClr>
                          <a:srgbClr val="A04DA3"/>
                        </a:buClr>
                        <a:buFont typeface="Georgia" pitchFamily="18" charset="0"/>
                        <a:defRPr sz="2400">
                          <a:solidFill>
                            <a:schemeClr val="tx1"/>
                          </a:solidFill>
                          <a:latin typeface="Georgia" pitchFamily="18" charset="0"/>
                          <a:ea typeface="MS PGothic" pitchFamily="34" charset="-128"/>
                        </a:defRPr>
                      </a:lvl1pPr>
                      <a:lvl2pPr marL="742950" indent="-285750" eaLnBrk="0" hangingPunct="0">
                        <a:spcBef>
                          <a:spcPts val="300"/>
                        </a:spcBef>
                        <a:buClr>
                          <a:schemeClr val="accent2"/>
                        </a:buClr>
                        <a:buFont typeface="Georgia" pitchFamily="18" charset="0"/>
                        <a:defRPr sz="2200">
                          <a:solidFill>
                            <a:schemeClr val="accent2"/>
                          </a:solidFill>
                          <a:latin typeface="Georgia" pitchFamily="18" charset="0"/>
                          <a:ea typeface="MS PGothic" pitchFamily="34" charset="-128"/>
                        </a:defRPr>
                      </a:lvl2pPr>
                      <a:lvl3pPr marL="1143000" indent="-228600" eaLnBrk="0" hangingPunct="0">
                        <a:spcBef>
                          <a:spcPts val="300"/>
                        </a:spcBef>
                        <a:buClr>
                          <a:schemeClr val="accent1"/>
                        </a:buClr>
                        <a:buFont typeface="Wingdings 2" pitchFamily="18" charset="2"/>
                        <a:defRPr sz="2000">
                          <a:solidFill>
                            <a:schemeClr val="accent1"/>
                          </a:solidFill>
                          <a:latin typeface="Georgia" pitchFamily="18" charset="0"/>
                          <a:ea typeface="MS PGothic" pitchFamily="34" charset="-128"/>
                        </a:defRPr>
                      </a:lvl3pPr>
                      <a:lvl4pPr marL="1600200" indent="-228600" eaLnBrk="0" hangingPunct="0">
                        <a:spcBef>
                          <a:spcPts val="300"/>
                        </a:spcBef>
                        <a:buClr>
                          <a:schemeClr val="accent1"/>
                        </a:buClr>
                        <a:buFont typeface="Wingdings 2" pitchFamily="18" charset="2"/>
                        <a:defRPr sz="2000">
                          <a:solidFill>
                            <a:schemeClr val="accent1"/>
                          </a:solidFill>
                          <a:latin typeface="Georgia" pitchFamily="18" charset="0"/>
                          <a:ea typeface="MS PGothic" pitchFamily="34" charset="-128"/>
                        </a:defRPr>
                      </a:lvl4pPr>
                      <a:lvl5pPr marL="2057400" indent="-228600" eaLnBrk="0" hangingPunct="0">
                        <a:spcBef>
                          <a:spcPts val="300"/>
                        </a:spcBef>
                        <a:buClr>
                          <a:srgbClr val="A04DA3"/>
                        </a:buClr>
                        <a:buFont typeface="Georgia" pitchFamily="18" charset="0"/>
                        <a:defRPr>
                          <a:solidFill>
                            <a:srgbClr val="A04DA3"/>
                          </a:solidFill>
                          <a:latin typeface="Georgia" pitchFamily="18" charset="0"/>
                          <a:ea typeface="MS PGothic" pitchFamily="34" charset="-128"/>
                        </a:defRPr>
                      </a:lvl5pPr>
                      <a:lvl6pPr marL="2514600" indent="-228600" eaLnBrk="0" fontAlgn="base" hangingPunct="0">
                        <a:spcBef>
                          <a:spcPts val="300"/>
                        </a:spcBef>
                        <a:spcAft>
                          <a:spcPct val="0"/>
                        </a:spcAft>
                        <a:buClr>
                          <a:srgbClr val="A04DA3"/>
                        </a:buClr>
                        <a:buFont typeface="Georgia" pitchFamily="18" charset="0"/>
                        <a:defRPr>
                          <a:solidFill>
                            <a:srgbClr val="A04DA3"/>
                          </a:solidFill>
                          <a:latin typeface="Georgia" pitchFamily="18" charset="0"/>
                          <a:ea typeface="MS PGothic" pitchFamily="34" charset="-128"/>
                        </a:defRPr>
                      </a:lvl6pPr>
                      <a:lvl7pPr marL="2971800" indent="-228600" eaLnBrk="0" fontAlgn="base" hangingPunct="0">
                        <a:spcBef>
                          <a:spcPts val="300"/>
                        </a:spcBef>
                        <a:spcAft>
                          <a:spcPct val="0"/>
                        </a:spcAft>
                        <a:buClr>
                          <a:srgbClr val="A04DA3"/>
                        </a:buClr>
                        <a:buFont typeface="Georgia" pitchFamily="18" charset="0"/>
                        <a:defRPr>
                          <a:solidFill>
                            <a:srgbClr val="A04DA3"/>
                          </a:solidFill>
                          <a:latin typeface="Georgia" pitchFamily="18" charset="0"/>
                          <a:ea typeface="MS PGothic" pitchFamily="34" charset="-128"/>
                        </a:defRPr>
                      </a:lvl7pPr>
                      <a:lvl8pPr marL="3429000" indent="-228600" eaLnBrk="0" fontAlgn="base" hangingPunct="0">
                        <a:spcBef>
                          <a:spcPts val="300"/>
                        </a:spcBef>
                        <a:spcAft>
                          <a:spcPct val="0"/>
                        </a:spcAft>
                        <a:buClr>
                          <a:srgbClr val="A04DA3"/>
                        </a:buClr>
                        <a:buFont typeface="Georgia" pitchFamily="18" charset="0"/>
                        <a:defRPr>
                          <a:solidFill>
                            <a:srgbClr val="A04DA3"/>
                          </a:solidFill>
                          <a:latin typeface="Georgia" pitchFamily="18" charset="0"/>
                          <a:ea typeface="MS PGothic" pitchFamily="34" charset="-128"/>
                        </a:defRPr>
                      </a:lvl8pPr>
                      <a:lvl9pPr marL="3886200" indent="-228600" eaLnBrk="0" fontAlgn="base" hangingPunct="0">
                        <a:spcBef>
                          <a:spcPts val="300"/>
                        </a:spcBef>
                        <a:spcAft>
                          <a:spcPct val="0"/>
                        </a:spcAft>
                        <a:buClr>
                          <a:srgbClr val="A04DA3"/>
                        </a:buClr>
                        <a:buFont typeface="Georgia" pitchFamily="18" charset="0"/>
                        <a:defRPr>
                          <a:solidFill>
                            <a:srgbClr val="A04DA3"/>
                          </a:solidFill>
                          <a:latin typeface="Georgia" pitchFamily="18" charset="0"/>
                          <a:ea typeface="MS PGothic"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Georgia" pitchFamily="18" charset="0"/>
                          <a:ea typeface="MS PGothic" pitchFamily="34" charset="-128"/>
                        </a:rPr>
                        <a:t>SPEAKER</a:t>
                      </a:r>
                    </a:p>
                  </a:txBody>
                  <a:tcPr marT="45724" marB="45724"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ts val="300"/>
                        </a:spcBef>
                        <a:buClr>
                          <a:srgbClr val="A04DA3"/>
                        </a:buClr>
                        <a:buFont typeface="Georgia" pitchFamily="18" charset="0"/>
                        <a:defRPr sz="2400">
                          <a:solidFill>
                            <a:schemeClr val="tx1"/>
                          </a:solidFill>
                          <a:latin typeface="Georgia" pitchFamily="18" charset="0"/>
                          <a:ea typeface="MS PGothic" pitchFamily="34" charset="-128"/>
                        </a:defRPr>
                      </a:lvl1pPr>
                      <a:lvl2pPr marL="742950" indent="-285750" eaLnBrk="0" hangingPunct="0">
                        <a:spcBef>
                          <a:spcPts val="300"/>
                        </a:spcBef>
                        <a:buClr>
                          <a:schemeClr val="accent2"/>
                        </a:buClr>
                        <a:buFont typeface="Georgia" pitchFamily="18" charset="0"/>
                        <a:defRPr sz="2200">
                          <a:solidFill>
                            <a:schemeClr val="accent2"/>
                          </a:solidFill>
                          <a:latin typeface="Georgia" pitchFamily="18" charset="0"/>
                          <a:ea typeface="MS PGothic" pitchFamily="34" charset="-128"/>
                        </a:defRPr>
                      </a:lvl2pPr>
                      <a:lvl3pPr marL="1143000" indent="-228600" eaLnBrk="0" hangingPunct="0">
                        <a:spcBef>
                          <a:spcPts val="300"/>
                        </a:spcBef>
                        <a:buClr>
                          <a:schemeClr val="accent1"/>
                        </a:buClr>
                        <a:buFont typeface="Wingdings 2" pitchFamily="18" charset="2"/>
                        <a:defRPr sz="2000">
                          <a:solidFill>
                            <a:schemeClr val="accent1"/>
                          </a:solidFill>
                          <a:latin typeface="Georgia" pitchFamily="18" charset="0"/>
                          <a:ea typeface="MS PGothic" pitchFamily="34" charset="-128"/>
                        </a:defRPr>
                      </a:lvl3pPr>
                      <a:lvl4pPr marL="1600200" indent="-228600" eaLnBrk="0" hangingPunct="0">
                        <a:spcBef>
                          <a:spcPts val="300"/>
                        </a:spcBef>
                        <a:buClr>
                          <a:schemeClr val="accent1"/>
                        </a:buClr>
                        <a:buFont typeface="Wingdings 2" pitchFamily="18" charset="2"/>
                        <a:defRPr sz="2000">
                          <a:solidFill>
                            <a:schemeClr val="accent1"/>
                          </a:solidFill>
                          <a:latin typeface="Georgia" pitchFamily="18" charset="0"/>
                          <a:ea typeface="MS PGothic" pitchFamily="34" charset="-128"/>
                        </a:defRPr>
                      </a:lvl4pPr>
                      <a:lvl5pPr marL="2057400" indent="-228600" eaLnBrk="0" hangingPunct="0">
                        <a:spcBef>
                          <a:spcPts val="300"/>
                        </a:spcBef>
                        <a:buClr>
                          <a:srgbClr val="A04DA3"/>
                        </a:buClr>
                        <a:buFont typeface="Georgia" pitchFamily="18" charset="0"/>
                        <a:defRPr>
                          <a:solidFill>
                            <a:srgbClr val="A04DA3"/>
                          </a:solidFill>
                          <a:latin typeface="Georgia" pitchFamily="18" charset="0"/>
                          <a:ea typeface="MS PGothic" pitchFamily="34" charset="-128"/>
                        </a:defRPr>
                      </a:lvl5pPr>
                      <a:lvl6pPr marL="2514600" indent="-228600" eaLnBrk="0" fontAlgn="base" hangingPunct="0">
                        <a:spcBef>
                          <a:spcPts val="300"/>
                        </a:spcBef>
                        <a:spcAft>
                          <a:spcPct val="0"/>
                        </a:spcAft>
                        <a:buClr>
                          <a:srgbClr val="A04DA3"/>
                        </a:buClr>
                        <a:buFont typeface="Georgia" pitchFamily="18" charset="0"/>
                        <a:defRPr>
                          <a:solidFill>
                            <a:srgbClr val="A04DA3"/>
                          </a:solidFill>
                          <a:latin typeface="Georgia" pitchFamily="18" charset="0"/>
                          <a:ea typeface="MS PGothic" pitchFamily="34" charset="-128"/>
                        </a:defRPr>
                      </a:lvl6pPr>
                      <a:lvl7pPr marL="2971800" indent="-228600" eaLnBrk="0" fontAlgn="base" hangingPunct="0">
                        <a:spcBef>
                          <a:spcPts val="300"/>
                        </a:spcBef>
                        <a:spcAft>
                          <a:spcPct val="0"/>
                        </a:spcAft>
                        <a:buClr>
                          <a:srgbClr val="A04DA3"/>
                        </a:buClr>
                        <a:buFont typeface="Georgia" pitchFamily="18" charset="0"/>
                        <a:defRPr>
                          <a:solidFill>
                            <a:srgbClr val="A04DA3"/>
                          </a:solidFill>
                          <a:latin typeface="Georgia" pitchFamily="18" charset="0"/>
                          <a:ea typeface="MS PGothic" pitchFamily="34" charset="-128"/>
                        </a:defRPr>
                      </a:lvl7pPr>
                      <a:lvl8pPr marL="3429000" indent="-228600" eaLnBrk="0" fontAlgn="base" hangingPunct="0">
                        <a:spcBef>
                          <a:spcPts val="300"/>
                        </a:spcBef>
                        <a:spcAft>
                          <a:spcPct val="0"/>
                        </a:spcAft>
                        <a:buClr>
                          <a:srgbClr val="A04DA3"/>
                        </a:buClr>
                        <a:buFont typeface="Georgia" pitchFamily="18" charset="0"/>
                        <a:defRPr>
                          <a:solidFill>
                            <a:srgbClr val="A04DA3"/>
                          </a:solidFill>
                          <a:latin typeface="Georgia" pitchFamily="18" charset="0"/>
                          <a:ea typeface="MS PGothic" pitchFamily="34" charset="-128"/>
                        </a:defRPr>
                      </a:lvl8pPr>
                      <a:lvl9pPr marL="3886200" indent="-228600" eaLnBrk="0" fontAlgn="base" hangingPunct="0">
                        <a:spcBef>
                          <a:spcPts val="300"/>
                        </a:spcBef>
                        <a:spcAft>
                          <a:spcPct val="0"/>
                        </a:spcAft>
                        <a:buClr>
                          <a:srgbClr val="A04DA3"/>
                        </a:buClr>
                        <a:buFont typeface="Georgia" pitchFamily="18" charset="0"/>
                        <a:defRPr>
                          <a:solidFill>
                            <a:srgbClr val="A04DA3"/>
                          </a:solidFill>
                          <a:latin typeface="Georgia" pitchFamily="18" charset="0"/>
                          <a:ea typeface="MS PGothic"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Georgia" pitchFamily="18" charset="0"/>
                          <a:ea typeface="MS PGothic" pitchFamily="34" charset="-128"/>
                        </a:rPr>
                        <a:t>The speaker, a scientist approaching age sixty, is responding to a girl who is likely twelve, so his purpose is intertwined with the speaker-audience relationship: the wise elder in dialogue with the younger generation.</a:t>
                      </a:r>
                    </a:p>
                  </a:txBody>
                  <a:tcPr marT="45724" marB="45724"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fade thruBlk="1"/>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7772400" cy="5324475"/>
          </a:xfrm>
          <a:ln>
            <a:miter lim="800000"/>
            <a:headEnd/>
            <a:tailEnd/>
          </a:ln>
          <a:extLst>
            <a:ext uri="{FAA26D3D-D897-4be2-8F04-BA451C77F1D7}"/>
          </a:extLst>
        </p:spPr>
        <p:txBody>
          <a:bodyPr/>
          <a:lstStyle/>
          <a:p>
            <a:pPr eaLnBrk="1" hangingPunct="1">
              <a:defRPr/>
            </a:pPr>
            <a:r>
              <a:rPr lang="en-US" sz="2800" b="0" dirty="0" smtClean="0">
                <a:solidFill>
                  <a:schemeClr val="tx1"/>
                </a:solidFill>
                <a:effectLst/>
                <a:latin typeface="Arial" pitchFamily="34" charset="0"/>
                <a:ea typeface="+mj-ea"/>
                <a:cs typeface="Arial" pitchFamily="34" charset="0"/>
              </a:rPr>
              <a:t>Activity 3, (page 6)</a:t>
            </a:r>
            <a:r>
              <a:rPr lang="en-US" sz="1800" b="0" dirty="0" smtClean="0">
                <a:solidFill>
                  <a:schemeClr val="tx1"/>
                </a:solidFill>
                <a:effectLst/>
                <a:latin typeface="Arial" pitchFamily="34" charset="0"/>
                <a:ea typeface="+mj-ea"/>
                <a:cs typeface="Arial" pitchFamily="34" charset="0"/>
              </a:rPr>
              <a:t/>
            </a:r>
            <a:br>
              <a:rPr lang="en-US" sz="1800" b="0" dirty="0" smtClean="0">
                <a:solidFill>
                  <a:schemeClr val="tx1"/>
                </a:solidFill>
                <a:effectLst/>
                <a:latin typeface="Arial" pitchFamily="34" charset="0"/>
                <a:ea typeface="+mj-ea"/>
                <a:cs typeface="Arial" pitchFamily="34" charset="0"/>
              </a:rPr>
            </a:br>
            <a:r>
              <a:rPr lang="en-US" sz="1800" b="0" dirty="0" smtClean="0">
                <a:solidFill>
                  <a:schemeClr val="tx1"/>
                </a:solidFill>
                <a:effectLst/>
                <a:latin typeface="Arial" pitchFamily="34" charset="0"/>
                <a:ea typeface="+mj-ea"/>
                <a:cs typeface="Arial" pitchFamily="34" charset="0"/>
              </a:rPr>
              <a:t/>
            </a:r>
            <a:br>
              <a:rPr lang="en-US" sz="1800" b="0" dirty="0" smtClean="0">
                <a:solidFill>
                  <a:schemeClr val="tx1"/>
                </a:solidFill>
                <a:effectLst/>
                <a:latin typeface="Arial" pitchFamily="34" charset="0"/>
                <a:ea typeface="+mj-ea"/>
                <a:cs typeface="Arial" pitchFamily="34" charset="0"/>
              </a:rPr>
            </a:br>
            <a:r>
              <a:rPr lang="en-US" sz="2000" b="0" dirty="0" smtClean="0">
                <a:solidFill>
                  <a:schemeClr val="tx1"/>
                </a:solidFill>
                <a:effectLst/>
                <a:latin typeface="Arial" pitchFamily="34" charset="0"/>
                <a:ea typeface="+mj-ea"/>
                <a:cs typeface="Arial" pitchFamily="34" charset="0"/>
              </a:rPr>
              <a:t>Using SOAPS, analyze the rhetorical situation in George W. Bush's 9/11 Speech found on pages 6 + 7 of your textbook. Your response should be formatted as follows:</a:t>
            </a:r>
            <a:r>
              <a:rPr lang="en-US" sz="1800" dirty="0" smtClean="0">
                <a:solidFill>
                  <a:schemeClr val="tx1"/>
                </a:solidFill>
                <a:effectLst/>
                <a:latin typeface="Arial" pitchFamily="34" charset="0"/>
                <a:ea typeface="+mj-ea"/>
                <a:cs typeface="Arial" pitchFamily="34" charset="0"/>
              </a:rPr>
              <a:t/>
            </a:r>
            <a:br>
              <a:rPr lang="en-US" sz="1800" dirty="0" smtClean="0">
                <a:solidFill>
                  <a:schemeClr val="tx1"/>
                </a:solidFill>
                <a:effectLst/>
                <a:latin typeface="Arial" pitchFamily="34" charset="0"/>
                <a:ea typeface="+mj-ea"/>
                <a:cs typeface="Arial" pitchFamily="34" charset="0"/>
              </a:rPr>
            </a:br>
            <a:r>
              <a:rPr lang="en-US" sz="1800" dirty="0" smtClean="0">
                <a:solidFill>
                  <a:schemeClr val="tx1"/>
                </a:solidFill>
                <a:effectLst/>
                <a:latin typeface="Arial" pitchFamily="34" charset="0"/>
                <a:ea typeface="+mj-ea"/>
                <a:cs typeface="Arial" pitchFamily="34" charset="0"/>
              </a:rPr>
              <a:t/>
            </a:r>
            <a:br>
              <a:rPr lang="en-US" sz="1800" dirty="0" smtClean="0">
                <a:solidFill>
                  <a:schemeClr val="tx1"/>
                </a:solidFill>
                <a:effectLst/>
                <a:latin typeface="Arial" pitchFamily="34" charset="0"/>
                <a:ea typeface="+mj-ea"/>
                <a:cs typeface="Arial" pitchFamily="34" charset="0"/>
              </a:rPr>
            </a:br>
            <a:r>
              <a:rPr lang="en-US" sz="1800" b="0" dirty="0" smtClean="0">
                <a:solidFill>
                  <a:schemeClr val="tx1"/>
                </a:solidFill>
                <a:effectLst/>
                <a:latin typeface="Arial" pitchFamily="34" charset="0"/>
                <a:ea typeface="+mj-ea"/>
                <a:cs typeface="Arial" pitchFamily="34" charset="0"/>
              </a:rPr>
              <a:t>Subject: </a:t>
            </a:r>
            <a:r>
              <a:rPr lang="en-US" sz="1800" dirty="0" smtClean="0">
                <a:solidFill>
                  <a:schemeClr val="tx1"/>
                </a:solidFill>
                <a:effectLst/>
                <a:latin typeface="Arial" pitchFamily="34" charset="0"/>
                <a:ea typeface="+mj-ea"/>
                <a:cs typeface="Arial" pitchFamily="34" charset="0"/>
              </a:rPr>
              <a:t/>
            </a:r>
            <a:br>
              <a:rPr lang="en-US" sz="1800" dirty="0" smtClean="0">
                <a:solidFill>
                  <a:schemeClr val="tx1"/>
                </a:solidFill>
                <a:effectLst/>
                <a:latin typeface="Arial" pitchFamily="34" charset="0"/>
                <a:ea typeface="+mj-ea"/>
                <a:cs typeface="Arial" pitchFamily="34" charset="0"/>
              </a:rPr>
            </a:br>
            <a:r>
              <a:rPr lang="en-US" sz="1800" dirty="0" smtClean="0">
                <a:solidFill>
                  <a:schemeClr val="tx1"/>
                </a:solidFill>
                <a:effectLst/>
                <a:latin typeface="Arial" pitchFamily="34" charset="0"/>
                <a:ea typeface="+mj-ea"/>
                <a:cs typeface="Arial" pitchFamily="34" charset="0"/>
              </a:rPr>
              <a:t/>
            </a:r>
            <a:br>
              <a:rPr lang="en-US" sz="1800" dirty="0" smtClean="0">
                <a:solidFill>
                  <a:schemeClr val="tx1"/>
                </a:solidFill>
                <a:effectLst/>
                <a:latin typeface="Arial" pitchFamily="34" charset="0"/>
                <a:ea typeface="+mj-ea"/>
                <a:cs typeface="Arial" pitchFamily="34" charset="0"/>
              </a:rPr>
            </a:br>
            <a:r>
              <a:rPr lang="en-US" sz="1800" b="0" dirty="0" smtClean="0">
                <a:solidFill>
                  <a:schemeClr val="tx1"/>
                </a:solidFill>
                <a:effectLst/>
                <a:latin typeface="Arial" pitchFamily="34" charset="0"/>
                <a:ea typeface="+mj-ea"/>
                <a:cs typeface="Arial" pitchFamily="34" charset="0"/>
              </a:rPr>
              <a:t>Occasion:</a:t>
            </a:r>
            <a:r>
              <a:rPr lang="en-US" sz="1800" dirty="0" smtClean="0">
                <a:solidFill>
                  <a:schemeClr val="tx1"/>
                </a:solidFill>
                <a:effectLst/>
                <a:latin typeface="Arial" pitchFamily="34" charset="0"/>
                <a:ea typeface="+mj-ea"/>
                <a:cs typeface="Arial" pitchFamily="34" charset="0"/>
              </a:rPr>
              <a:t/>
            </a:r>
            <a:br>
              <a:rPr lang="en-US" sz="1800" dirty="0" smtClean="0">
                <a:solidFill>
                  <a:schemeClr val="tx1"/>
                </a:solidFill>
                <a:effectLst/>
                <a:latin typeface="Arial" pitchFamily="34" charset="0"/>
                <a:ea typeface="+mj-ea"/>
                <a:cs typeface="Arial" pitchFamily="34" charset="0"/>
              </a:rPr>
            </a:br>
            <a:r>
              <a:rPr lang="en-US" sz="1800" dirty="0" smtClean="0">
                <a:solidFill>
                  <a:schemeClr val="tx1"/>
                </a:solidFill>
                <a:effectLst/>
                <a:latin typeface="Arial" pitchFamily="34" charset="0"/>
                <a:ea typeface="+mj-ea"/>
                <a:cs typeface="Arial" pitchFamily="34" charset="0"/>
              </a:rPr>
              <a:t/>
            </a:r>
            <a:br>
              <a:rPr lang="en-US" sz="1800" dirty="0" smtClean="0">
                <a:solidFill>
                  <a:schemeClr val="tx1"/>
                </a:solidFill>
                <a:effectLst/>
                <a:latin typeface="Arial" pitchFamily="34" charset="0"/>
                <a:ea typeface="+mj-ea"/>
                <a:cs typeface="Arial" pitchFamily="34" charset="0"/>
              </a:rPr>
            </a:br>
            <a:r>
              <a:rPr lang="en-US" sz="1800" b="0" dirty="0" smtClean="0">
                <a:solidFill>
                  <a:schemeClr val="tx1"/>
                </a:solidFill>
                <a:effectLst/>
                <a:latin typeface="Arial" pitchFamily="34" charset="0"/>
                <a:ea typeface="+mj-ea"/>
                <a:cs typeface="Arial" pitchFamily="34" charset="0"/>
              </a:rPr>
              <a:t>Audience:  </a:t>
            </a:r>
            <a:r>
              <a:rPr lang="en-US" sz="1800" dirty="0" smtClean="0">
                <a:solidFill>
                  <a:schemeClr val="tx1"/>
                </a:solidFill>
                <a:effectLst/>
                <a:latin typeface="Arial" pitchFamily="34" charset="0"/>
                <a:ea typeface="+mj-ea"/>
                <a:cs typeface="Arial" pitchFamily="34" charset="0"/>
              </a:rPr>
              <a:t/>
            </a:r>
            <a:br>
              <a:rPr lang="en-US" sz="1800" dirty="0" smtClean="0">
                <a:solidFill>
                  <a:schemeClr val="tx1"/>
                </a:solidFill>
                <a:effectLst/>
                <a:latin typeface="Arial" pitchFamily="34" charset="0"/>
                <a:ea typeface="+mj-ea"/>
                <a:cs typeface="Arial" pitchFamily="34" charset="0"/>
              </a:rPr>
            </a:br>
            <a:r>
              <a:rPr lang="en-US" sz="1800" dirty="0" smtClean="0">
                <a:solidFill>
                  <a:schemeClr val="tx1"/>
                </a:solidFill>
                <a:effectLst/>
                <a:latin typeface="Arial" pitchFamily="34" charset="0"/>
                <a:ea typeface="+mj-ea"/>
                <a:cs typeface="Arial" pitchFamily="34" charset="0"/>
              </a:rPr>
              <a:t/>
            </a:r>
            <a:br>
              <a:rPr lang="en-US" sz="1800" dirty="0" smtClean="0">
                <a:solidFill>
                  <a:schemeClr val="tx1"/>
                </a:solidFill>
                <a:effectLst/>
                <a:latin typeface="Arial" pitchFamily="34" charset="0"/>
                <a:ea typeface="+mj-ea"/>
                <a:cs typeface="Arial" pitchFamily="34" charset="0"/>
              </a:rPr>
            </a:br>
            <a:r>
              <a:rPr lang="en-US" sz="1800" b="0" dirty="0" smtClean="0">
                <a:solidFill>
                  <a:schemeClr val="tx1"/>
                </a:solidFill>
                <a:effectLst/>
                <a:latin typeface="Arial" pitchFamily="34" charset="0"/>
                <a:ea typeface="+mj-ea"/>
                <a:cs typeface="Arial" pitchFamily="34" charset="0"/>
              </a:rPr>
              <a:t>Purpose:</a:t>
            </a:r>
            <a:r>
              <a:rPr lang="en-US" sz="1800" dirty="0" smtClean="0">
                <a:solidFill>
                  <a:schemeClr val="tx1"/>
                </a:solidFill>
                <a:effectLst/>
                <a:latin typeface="Arial" pitchFamily="34" charset="0"/>
                <a:ea typeface="+mj-ea"/>
                <a:cs typeface="Arial" pitchFamily="34" charset="0"/>
              </a:rPr>
              <a:t/>
            </a:r>
            <a:br>
              <a:rPr lang="en-US" sz="1800" dirty="0" smtClean="0">
                <a:solidFill>
                  <a:schemeClr val="tx1"/>
                </a:solidFill>
                <a:effectLst/>
                <a:latin typeface="Arial" pitchFamily="34" charset="0"/>
                <a:ea typeface="+mj-ea"/>
                <a:cs typeface="Arial" pitchFamily="34" charset="0"/>
              </a:rPr>
            </a:br>
            <a:r>
              <a:rPr lang="en-US" sz="1800" dirty="0" smtClean="0">
                <a:solidFill>
                  <a:schemeClr val="tx1"/>
                </a:solidFill>
                <a:effectLst/>
                <a:latin typeface="Arial" pitchFamily="34" charset="0"/>
                <a:ea typeface="+mj-ea"/>
                <a:cs typeface="Arial" pitchFamily="34" charset="0"/>
              </a:rPr>
              <a:t/>
            </a:r>
            <a:br>
              <a:rPr lang="en-US" sz="1800" dirty="0" smtClean="0">
                <a:solidFill>
                  <a:schemeClr val="tx1"/>
                </a:solidFill>
                <a:effectLst/>
                <a:latin typeface="Arial" pitchFamily="34" charset="0"/>
                <a:ea typeface="+mj-ea"/>
                <a:cs typeface="Arial" pitchFamily="34" charset="0"/>
              </a:rPr>
            </a:br>
            <a:r>
              <a:rPr lang="en-US" sz="1800" b="0" dirty="0" smtClean="0">
                <a:solidFill>
                  <a:schemeClr val="tx1"/>
                </a:solidFill>
                <a:effectLst/>
                <a:latin typeface="Arial" pitchFamily="34" charset="0"/>
                <a:ea typeface="+mj-ea"/>
                <a:cs typeface="Arial" pitchFamily="34" charset="0"/>
              </a:rPr>
              <a:t>Speaker: </a:t>
            </a:r>
            <a:br>
              <a:rPr lang="en-US" sz="1800" b="0" dirty="0" smtClean="0">
                <a:solidFill>
                  <a:schemeClr val="tx1"/>
                </a:solidFill>
                <a:effectLst/>
                <a:latin typeface="Arial" pitchFamily="34" charset="0"/>
                <a:ea typeface="+mj-ea"/>
                <a:cs typeface="Arial" pitchFamily="34" charset="0"/>
              </a:rPr>
            </a:br>
            <a:r>
              <a:rPr lang="en-US" sz="1800" b="0" dirty="0" smtClean="0">
                <a:solidFill>
                  <a:schemeClr val="tx1"/>
                </a:solidFill>
                <a:effectLst/>
                <a:latin typeface="Arial" pitchFamily="34" charset="0"/>
                <a:ea typeface="+mj-ea"/>
                <a:cs typeface="Arial" pitchFamily="34" charset="0"/>
              </a:rPr>
              <a:t/>
            </a:r>
            <a:br>
              <a:rPr lang="en-US" sz="1800" b="0" dirty="0" smtClean="0">
                <a:solidFill>
                  <a:schemeClr val="tx1"/>
                </a:solidFill>
                <a:effectLst/>
                <a:latin typeface="Arial" pitchFamily="34" charset="0"/>
                <a:ea typeface="+mj-ea"/>
                <a:cs typeface="Arial" pitchFamily="34" charset="0"/>
              </a:rPr>
            </a:br>
            <a:endParaRPr lang="en-US" sz="1800" dirty="0">
              <a:solidFill>
                <a:srgbClr val="1C1C1C"/>
              </a:solidFill>
              <a:effectLst/>
              <a:latin typeface="Arial Black" pitchFamily="34" charset="0"/>
              <a:ea typeface="+mj-ea"/>
              <a:cs typeface="Arial" pitchFamily="34" charset="0"/>
            </a:endParaRPr>
          </a:p>
        </p:txBody>
      </p:sp>
    </p:spTree>
  </p:cSld>
  <p:clrMapOvr>
    <a:masterClrMapping/>
  </p:clrMapOvr>
  <p:transition spd="med">
    <p:fade thruBlk="1"/>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ln>
            <a:miter lim="800000"/>
            <a:headEnd/>
            <a:tailEnd/>
          </a:ln>
          <a:extLst>
            <a:ext uri="{FAA26D3D-D897-4be2-8F04-BA451C77F1D7}"/>
          </a:extLst>
        </p:spPr>
        <p:txBody>
          <a:bodyPr/>
          <a:lstStyle/>
          <a:p>
            <a:pPr eaLnBrk="1" fontAlgn="auto" hangingPunct="1">
              <a:spcAft>
                <a:spcPts val="0"/>
              </a:spcAft>
              <a:defRPr/>
            </a:pPr>
            <a:r>
              <a:rPr lang="en-US" dirty="0" smtClean="0">
                <a:ea typeface="+mj-ea"/>
              </a:rPr>
              <a:t>Rhetorical Appeals</a:t>
            </a:r>
            <a:endParaRPr lang="en-US" dirty="0">
              <a:ea typeface="+mj-ea"/>
            </a:endParaRPr>
          </a:p>
        </p:txBody>
      </p:sp>
    </p:spTree>
  </p:cSld>
  <p:clrMapOvr>
    <a:masterClrMapping/>
  </p:clrMapOvr>
  <p:transition spd="med">
    <p:fade thruBlk="1"/>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304800" y="152400"/>
            <a:ext cx="8229600" cy="1066800"/>
          </a:xfrm>
        </p:spPr>
        <p:txBody>
          <a:bodyPr/>
          <a:lstStyle/>
          <a:p>
            <a:pPr eaLnBrk="1" hangingPunct="1"/>
            <a:r>
              <a:rPr lang="en-US" altLang="en-US" smtClean="0"/>
              <a:t>Three Rhetorical Appeals</a:t>
            </a:r>
          </a:p>
        </p:txBody>
      </p:sp>
      <p:sp>
        <p:nvSpPr>
          <p:cNvPr id="3" name="Content Placeholder 2"/>
          <p:cNvSpPr>
            <a:spLocks noGrp="1"/>
          </p:cNvSpPr>
          <p:nvPr>
            <p:ph idx="1"/>
          </p:nvPr>
        </p:nvSpPr>
        <p:spPr>
          <a:xfrm>
            <a:off x="25400" y="1066800"/>
            <a:ext cx="8915400" cy="5257800"/>
          </a:xfrm>
        </p:spPr>
        <p:txBody>
          <a:bodyPr>
            <a:normAutofit/>
          </a:bodyPr>
          <a:lstStyle/>
          <a:p>
            <a:pPr marL="0" indent="0" algn="ctr" eaLnBrk="1" fontAlgn="auto" hangingPunct="1">
              <a:spcAft>
                <a:spcPts val="0"/>
              </a:spcAft>
              <a:buClr>
                <a:schemeClr val="accent3"/>
              </a:buClr>
              <a:buFontTx/>
              <a:buNone/>
              <a:defRPr/>
            </a:pPr>
            <a:endParaRPr lang="en-US" i="1" u="sng" dirty="0" smtClean="0">
              <a:ea typeface="+mn-ea"/>
            </a:endParaRPr>
          </a:p>
          <a:p>
            <a:pPr marL="0" indent="0" algn="ctr" eaLnBrk="1" fontAlgn="auto" hangingPunct="1">
              <a:spcAft>
                <a:spcPts val="0"/>
              </a:spcAft>
              <a:buClr>
                <a:schemeClr val="accent3"/>
              </a:buClr>
              <a:buFontTx/>
              <a:buNone/>
              <a:defRPr/>
            </a:pPr>
            <a:r>
              <a:rPr lang="en-US" i="1" u="sng" dirty="0" smtClean="0">
                <a:ea typeface="+mn-ea"/>
              </a:rPr>
              <a:t>Rhetorical Appeals</a:t>
            </a:r>
            <a:r>
              <a:rPr lang="en-US" u="sng" dirty="0" smtClean="0">
                <a:ea typeface="+mn-ea"/>
              </a:rPr>
              <a:t> </a:t>
            </a:r>
            <a:r>
              <a:rPr lang="en-US" dirty="0" smtClean="0">
                <a:ea typeface="+mn-ea"/>
              </a:rPr>
              <a:t>are the tools a speaker uses to </a:t>
            </a:r>
            <a:endParaRPr lang="en-US" dirty="0">
              <a:ea typeface="+mn-ea"/>
            </a:endParaRPr>
          </a:p>
          <a:p>
            <a:pPr marL="0" indent="0" algn="ctr" eaLnBrk="1" fontAlgn="auto" hangingPunct="1">
              <a:spcAft>
                <a:spcPts val="0"/>
              </a:spcAft>
              <a:buClr>
                <a:schemeClr val="accent3"/>
              </a:buClr>
              <a:buFontTx/>
              <a:buNone/>
              <a:defRPr/>
            </a:pPr>
            <a:r>
              <a:rPr lang="en-US" dirty="0" smtClean="0">
                <a:ea typeface="+mn-ea"/>
              </a:rPr>
              <a:t>persuade an audience.</a:t>
            </a:r>
          </a:p>
          <a:p>
            <a:pPr marL="0" indent="0" eaLnBrk="1" fontAlgn="auto" hangingPunct="1">
              <a:spcAft>
                <a:spcPts val="0"/>
              </a:spcAft>
              <a:buClr>
                <a:schemeClr val="accent3"/>
              </a:buClr>
              <a:buFontTx/>
              <a:buNone/>
              <a:defRPr/>
            </a:pPr>
            <a:endParaRPr lang="en-US" dirty="0" smtClean="0">
              <a:ea typeface="+mn-ea"/>
            </a:endParaRPr>
          </a:p>
          <a:p>
            <a:pPr marL="0" indent="0" eaLnBrk="1" fontAlgn="auto" hangingPunct="1">
              <a:spcAft>
                <a:spcPts val="0"/>
              </a:spcAft>
              <a:buClr>
                <a:schemeClr val="accent3"/>
              </a:buClr>
              <a:buFontTx/>
              <a:buNone/>
              <a:defRPr/>
            </a:pPr>
            <a:r>
              <a:rPr lang="en-US" dirty="0" smtClean="0">
                <a:ea typeface="+mn-ea"/>
              </a:rPr>
              <a:t>Aristotle, the father of the Classical Argument model (that which we study in this class), identified three rhetorical appeals:</a:t>
            </a:r>
          </a:p>
          <a:p>
            <a:pPr marL="365760" indent="-256032" eaLnBrk="1" fontAlgn="auto" hangingPunct="1">
              <a:spcAft>
                <a:spcPts val="0"/>
              </a:spcAft>
              <a:buClr>
                <a:schemeClr val="accent3"/>
              </a:buClr>
              <a:buFont typeface="Georgia"/>
              <a:buChar char="•"/>
              <a:defRPr/>
            </a:pPr>
            <a:r>
              <a:rPr lang="en-US" b="1" dirty="0" smtClean="0">
                <a:ea typeface="+mn-ea"/>
              </a:rPr>
              <a:t>Ethos:  credibility</a:t>
            </a:r>
          </a:p>
          <a:p>
            <a:pPr marL="365760" indent="-256032" eaLnBrk="1" fontAlgn="auto" hangingPunct="1">
              <a:spcAft>
                <a:spcPts val="0"/>
              </a:spcAft>
              <a:buClr>
                <a:schemeClr val="accent3"/>
              </a:buClr>
              <a:buFont typeface="Georgia"/>
              <a:buChar char="•"/>
              <a:defRPr/>
            </a:pPr>
            <a:r>
              <a:rPr lang="en-US" b="1" dirty="0" smtClean="0">
                <a:ea typeface="+mn-ea"/>
              </a:rPr>
              <a:t>Logos:  reason</a:t>
            </a:r>
          </a:p>
          <a:p>
            <a:pPr marL="365760" indent="-256032" eaLnBrk="1" fontAlgn="auto" hangingPunct="1">
              <a:spcAft>
                <a:spcPts val="0"/>
              </a:spcAft>
              <a:buClr>
                <a:schemeClr val="accent3"/>
              </a:buClr>
              <a:buFont typeface="Georgia"/>
              <a:buChar char="•"/>
              <a:defRPr/>
            </a:pPr>
            <a:r>
              <a:rPr lang="en-US" b="1" dirty="0" smtClean="0">
                <a:ea typeface="+mn-ea"/>
              </a:rPr>
              <a:t>Pathos:  emotion</a:t>
            </a:r>
            <a:endParaRPr lang="en-US" b="1" dirty="0">
              <a:ea typeface="+mn-ea"/>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randombar(horizontal)">
                                      <p:cBhvr>
                                        <p:cTn id="7" dur="500"/>
                                        <p:tgtEl>
                                          <p:spTgt spid="184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2" dur="500"/>
                                        <p:tgtEl>
                                          <p:spTgt spid="3">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7" dur="500"/>
                                        <p:tgtEl>
                                          <p:spTgt spid="3">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4" presetClass="entr" presetSubtype="1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2" dur="500"/>
                                        <p:tgtEl>
                                          <p:spTgt spid="3">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4" presetClass="entr" presetSubtype="1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randombar(horizontal)">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28600" y="381000"/>
            <a:ext cx="8229600" cy="1524000"/>
          </a:xfrm>
        </p:spPr>
        <p:txBody>
          <a:bodyPr/>
          <a:lstStyle/>
          <a:p>
            <a:pPr eaLnBrk="1" hangingPunct="1"/>
            <a:r>
              <a:rPr lang="en-US" altLang="en-US" smtClean="0"/>
              <a:t>Ethos</a:t>
            </a:r>
            <a:r>
              <a:rPr lang="en-US" altLang="en-US" sz="1400" smtClean="0"/>
              <a:t> “establishing credibility” </a:t>
            </a:r>
          </a:p>
        </p:txBody>
      </p:sp>
      <p:sp>
        <p:nvSpPr>
          <p:cNvPr id="3" name="Content Placeholder 2"/>
          <p:cNvSpPr>
            <a:spLocks noGrp="1"/>
          </p:cNvSpPr>
          <p:nvPr>
            <p:ph idx="1"/>
          </p:nvPr>
        </p:nvSpPr>
        <p:spPr>
          <a:xfrm>
            <a:off x="228600" y="1524000"/>
            <a:ext cx="8915400" cy="4038600"/>
          </a:xfrm>
        </p:spPr>
        <p:txBody>
          <a:bodyPr>
            <a:normAutofit fontScale="92500" lnSpcReduction="20000"/>
          </a:bodyPr>
          <a:lstStyle/>
          <a:p>
            <a:pPr marL="0" indent="0" algn="ctr" eaLnBrk="1" fontAlgn="auto" hangingPunct="1">
              <a:spcAft>
                <a:spcPts val="0"/>
              </a:spcAft>
              <a:buClr>
                <a:schemeClr val="accent3"/>
              </a:buClr>
              <a:buFontTx/>
              <a:buNone/>
              <a:defRPr/>
            </a:pPr>
            <a:endParaRPr lang="en-US" sz="3000" dirty="0" smtClean="0">
              <a:ea typeface="+mn-ea"/>
            </a:endParaRPr>
          </a:p>
          <a:p>
            <a:pPr marL="0" indent="0" algn="ctr" eaLnBrk="1" fontAlgn="auto" hangingPunct="1">
              <a:spcAft>
                <a:spcPts val="0"/>
              </a:spcAft>
              <a:buClr>
                <a:schemeClr val="accent3"/>
              </a:buClr>
              <a:buFontTx/>
              <a:buNone/>
              <a:defRPr/>
            </a:pPr>
            <a:endParaRPr lang="en-US" sz="3000" dirty="0" smtClean="0">
              <a:ea typeface="+mn-ea"/>
            </a:endParaRPr>
          </a:p>
          <a:p>
            <a:pPr marL="0" indent="0" algn="ctr" eaLnBrk="1" fontAlgn="auto" hangingPunct="1">
              <a:spcAft>
                <a:spcPts val="0"/>
              </a:spcAft>
              <a:buClr>
                <a:schemeClr val="accent3"/>
              </a:buClr>
              <a:buFontTx/>
              <a:buNone/>
              <a:defRPr/>
            </a:pPr>
            <a:r>
              <a:rPr lang="en-US" sz="3000" dirty="0" smtClean="0">
                <a:ea typeface="+mn-ea"/>
              </a:rPr>
              <a:t>Speakers appeal to </a:t>
            </a:r>
            <a:r>
              <a:rPr lang="en-US" sz="3000" i="1" u="sng" dirty="0" smtClean="0">
                <a:ea typeface="+mn-ea"/>
              </a:rPr>
              <a:t>ETHOS (establish credibility)</a:t>
            </a:r>
            <a:r>
              <a:rPr lang="en-US" sz="3000" dirty="0" smtClean="0">
                <a:ea typeface="+mn-ea"/>
              </a:rPr>
              <a:t> to demonstrate that they are credible and trustworthy.</a:t>
            </a:r>
          </a:p>
          <a:p>
            <a:pPr marL="0" indent="0" algn="ctr" eaLnBrk="1" fontAlgn="auto" hangingPunct="1">
              <a:spcAft>
                <a:spcPts val="0"/>
              </a:spcAft>
              <a:buClr>
                <a:schemeClr val="accent3"/>
              </a:buClr>
              <a:buFontTx/>
              <a:buNone/>
              <a:defRPr/>
            </a:pPr>
            <a:endParaRPr lang="en-US" sz="3000" dirty="0" smtClean="0">
              <a:ea typeface="+mn-ea"/>
            </a:endParaRPr>
          </a:p>
          <a:p>
            <a:pPr marL="923544" lvl="2" indent="-219456" eaLnBrk="1" fontAlgn="auto" hangingPunct="1">
              <a:spcAft>
                <a:spcPts val="0"/>
              </a:spcAft>
              <a:buFont typeface="Wingdings 2"/>
              <a:buChar char=""/>
              <a:defRPr/>
            </a:pPr>
            <a:r>
              <a:rPr lang="en-US" dirty="0" smtClean="0">
                <a:ea typeface="+mn-ea"/>
              </a:rPr>
              <a:t>Think of a speech discouraging teenagers from drinking.  How might a speaker make him/herself credible to an audience of teenagers?</a:t>
            </a:r>
          </a:p>
          <a:p>
            <a:pPr marL="914400" lvl="2" indent="0" eaLnBrk="1" fontAlgn="auto" hangingPunct="1">
              <a:spcAft>
                <a:spcPts val="0"/>
              </a:spcAft>
              <a:buFontTx/>
              <a:buNone/>
              <a:defRPr/>
            </a:pPr>
            <a:endParaRPr lang="en-US" dirty="0" smtClean="0">
              <a:ea typeface="+mn-ea"/>
            </a:endParaRPr>
          </a:p>
          <a:p>
            <a:pPr marL="365760" indent="-256032" eaLnBrk="1" fontAlgn="auto" hangingPunct="1">
              <a:spcAft>
                <a:spcPts val="0"/>
              </a:spcAft>
              <a:buClr>
                <a:schemeClr val="accent3"/>
              </a:buClr>
              <a:buFont typeface="Georgia"/>
              <a:buChar char="•"/>
              <a:defRPr/>
            </a:pPr>
            <a:r>
              <a:rPr lang="en-US" sz="3000" dirty="0" smtClean="0">
                <a:ea typeface="+mn-ea"/>
              </a:rPr>
              <a:t>Establishing credibility often emphasize shared values between the speaker and the audience.</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animEffect transition="in" filter="wheel(1)">
                                      <p:cBhvr>
                                        <p:cTn id="7" dur="2000"/>
                                        <p:tgtEl>
                                          <p:spTgt spid="194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heel(1)">
                                      <p:cBhvr>
                                        <p:cTn id="12" dur="2000"/>
                                        <p:tgtEl>
                                          <p:spTgt spid="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1" presetClass="entr" presetSubtype="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heel(1)">
                                      <p:cBhvr>
                                        <p:cTn id="17" dur="2000"/>
                                        <p:tgtEl>
                                          <p:spTgt spid="3">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1" presetClass="entr" presetSubtype="1"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heel(1)">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pPr eaLnBrk="1" hangingPunct="1"/>
            <a:r>
              <a:rPr lang="en-US" altLang="en-US" smtClean="0"/>
              <a:t>Let</a:t>
            </a:r>
            <a:r>
              <a:rPr lang="ja-JP" altLang="en-US" smtClean="0"/>
              <a:t>’</a:t>
            </a:r>
            <a:r>
              <a:rPr lang="en-US" altLang="ja-JP" smtClean="0"/>
              <a:t>s Practice!</a:t>
            </a:r>
            <a:endParaRPr lang="en-US" altLang="en-US" smtClean="0"/>
          </a:p>
        </p:txBody>
      </p:sp>
      <p:sp>
        <p:nvSpPr>
          <p:cNvPr id="41987" name="Content Placeholder 2"/>
          <p:cNvSpPr>
            <a:spLocks noGrp="1"/>
          </p:cNvSpPr>
          <p:nvPr>
            <p:ph idx="1"/>
          </p:nvPr>
        </p:nvSpPr>
        <p:spPr/>
        <p:txBody>
          <a:bodyPr/>
          <a:lstStyle/>
          <a:p>
            <a:pPr marL="0" indent="0" algn="ctr" eaLnBrk="1" hangingPunct="1">
              <a:buFontTx/>
              <a:buNone/>
            </a:pPr>
            <a:r>
              <a:rPr lang="en-US" altLang="en-US" smtClean="0"/>
              <a:t>Let</a:t>
            </a:r>
            <a:r>
              <a:rPr lang="ja-JP" altLang="en-US" smtClean="0"/>
              <a:t>’</a:t>
            </a:r>
            <a:r>
              <a:rPr lang="en-US" altLang="ja-JP" smtClean="0"/>
              <a:t>s look back at Lou Gehrig</a:t>
            </a:r>
            <a:r>
              <a:rPr lang="ja-JP" altLang="en-US" smtClean="0"/>
              <a:t>’</a:t>
            </a:r>
            <a:r>
              <a:rPr lang="en-US" altLang="ja-JP" smtClean="0"/>
              <a:t>s farewell speech…</a:t>
            </a:r>
          </a:p>
          <a:p>
            <a:pPr marL="0" indent="0" algn="ctr" eaLnBrk="1" hangingPunct="1">
              <a:buFontTx/>
              <a:buNone/>
            </a:pPr>
            <a:endParaRPr lang="en-US" altLang="en-US" smtClean="0"/>
          </a:p>
          <a:p>
            <a:pPr marL="0" indent="0" algn="ctr" eaLnBrk="1" hangingPunct="1">
              <a:buFontTx/>
              <a:buNone/>
            </a:pPr>
            <a:r>
              <a:rPr lang="en-US" altLang="en-US" smtClean="0"/>
              <a:t>How does Gehrig appeal to ethos in his speech?</a:t>
            </a:r>
          </a:p>
          <a:p>
            <a:pPr marL="0" indent="0" algn="ctr" eaLnBrk="1" hangingPunct="1">
              <a:buFontTx/>
              <a:buNone/>
            </a:pPr>
            <a:endParaRPr lang="en-US" altLang="en-US" smtClean="0"/>
          </a:p>
        </p:txBody>
      </p:sp>
    </p:spTree>
  </p:cSld>
  <p:clrMapOvr>
    <a:masterClrMapping/>
  </p:clrMapOvr>
  <p:transition spd="med">
    <p:fade thruBlk="1"/>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altLang="en-US" smtClean="0"/>
              <a:t>Automatic Ethos</a:t>
            </a:r>
          </a:p>
        </p:txBody>
      </p:sp>
      <p:sp>
        <p:nvSpPr>
          <p:cNvPr id="21507" name="Content Placeholder 2"/>
          <p:cNvSpPr>
            <a:spLocks noGrp="1"/>
          </p:cNvSpPr>
          <p:nvPr>
            <p:ph idx="1"/>
          </p:nvPr>
        </p:nvSpPr>
        <p:spPr/>
        <p:txBody>
          <a:bodyPr/>
          <a:lstStyle/>
          <a:p>
            <a:pPr marL="0" indent="0" eaLnBrk="1" hangingPunct="1">
              <a:buFontTx/>
              <a:buNone/>
            </a:pPr>
            <a:r>
              <a:rPr lang="en-US" altLang="en-US" smtClean="0"/>
              <a:t>In some cases, a speaker</a:t>
            </a:r>
            <a:r>
              <a:rPr lang="ja-JP" altLang="en-US" smtClean="0"/>
              <a:t>’</a:t>
            </a:r>
            <a:r>
              <a:rPr lang="en-US" altLang="ja-JP" smtClean="0"/>
              <a:t>s reputation immediately establishes credibility.  We call this </a:t>
            </a:r>
            <a:r>
              <a:rPr lang="en-US" altLang="ja-JP" i="1" smtClean="0"/>
              <a:t>AUTOMATIC ETHOS.</a:t>
            </a:r>
          </a:p>
          <a:p>
            <a:pPr marL="0" indent="0" eaLnBrk="1" hangingPunct="1">
              <a:buFontTx/>
              <a:buNone/>
            </a:pPr>
            <a:endParaRPr lang="en-US" altLang="en-US" i="1" smtClean="0"/>
          </a:p>
          <a:p>
            <a:pPr marL="0" indent="0" algn="ctr" eaLnBrk="1" hangingPunct="1">
              <a:buFontTx/>
              <a:buNone/>
            </a:pPr>
            <a:r>
              <a:rPr lang="en-US" altLang="en-US" smtClean="0"/>
              <a:t>Read </a:t>
            </a:r>
            <a:r>
              <a:rPr lang="ja-JP" altLang="en-US" smtClean="0"/>
              <a:t>“</a:t>
            </a:r>
            <a:r>
              <a:rPr lang="en-US" altLang="ja-JP" smtClean="0"/>
              <a:t>The King</a:t>
            </a:r>
            <a:r>
              <a:rPr lang="ja-JP" altLang="en-US" smtClean="0"/>
              <a:t>’</a:t>
            </a:r>
            <a:r>
              <a:rPr lang="en-US" altLang="ja-JP" smtClean="0"/>
              <a:t>s Speech</a:t>
            </a:r>
            <a:r>
              <a:rPr lang="ja-JP" altLang="en-US" smtClean="0"/>
              <a:t>”</a:t>
            </a:r>
            <a:r>
              <a:rPr lang="en-US" altLang="ja-JP" smtClean="0"/>
              <a:t> given on September 3, 1939 by King George VI.  How does King George VI appeal to ethos in this speech?</a:t>
            </a:r>
          </a:p>
          <a:p>
            <a:pPr marL="0" indent="0" eaLnBrk="1" hangingPunct="1">
              <a:buFontTx/>
              <a:buNone/>
            </a:pPr>
            <a:endParaRPr lang="en-US" altLang="en-US" smtClean="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wipe(down)">
                                      <p:cBhvr>
                                        <p:cTn id="7" dur="580">
                                          <p:stCondLst>
                                            <p:cond delay="0"/>
                                          </p:stCondLst>
                                        </p:cTn>
                                        <p:tgtEl>
                                          <p:spTgt spid="21506"/>
                                        </p:tgtEl>
                                      </p:cBhvr>
                                    </p:animEffect>
                                    <p:anim calcmode="lin" valueType="num">
                                      <p:cBhvr>
                                        <p:cTn id="8" dur="1822" tmFilter="0,0; 0.14,0.36; 0.43,0.73; 0.71,0.91; 1.0,1.0">
                                          <p:stCondLst>
                                            <p:cond delay="0"/>
                                          </p:stCondLst>
                                        </p:cTn>
                                        <p:tgtEl>
                                          <p:spTgt spid="2150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150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150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150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1506"/>
                                        </p:tgtEl>
                                        <p:attrNameLst>
                                          <p:attrName>ppt_y</p:attrName>
                                        </p:attrNameLst>
                                      </p:cBhvr>
                                      <p:tavLst>
                                        <p:tav tm="0" fmla="#ppt_y-sin(pi*$)/81">
                                          <p:val>
                                            <p:fltVal val="0"/>
                                          </p:val>
                                        </p:tav>
                                        <p:tav tm="100000">
                                          <p:val>
                                            <p:fltVal val="1"/>
                                          </p:val>
                                        </p:tav>
                                      </p:tavLst>
                                    </p:anim>
                                    <p:animScale>
                                      <p:cBhvr>
                                        <p:cTn id="13" dur="26">
                                          <p:stCondLst>
                                            <p:cond delay="650"/>
                                          </p:stCondLst>
                                        </p:cTn>
                                        <p:tgtEl>
                                          <p:spTgt spid="21506"/>
                                        </p:tgtEl>
                                      </p:cBhvr>
                                      <p:to x="100000" y="60000"/>
                                    </p:animScale>
                                    <p:animScale>
                                      <p:cBhvr>
                                        <p:cTn id="14" dur="166" decel="50000">
                                          <p:stCondLst>
                                            <p:cond delay="676"/>
                                          </p:stCondLst>
                                        </p:cTn>
                                        <p:tgtEl>
                                          <p:spTgt spid="21506"/>
                                        </p:tgtEl>
                                      </p:cBhvr>
                                      <p:to x="100000" y="100000"/>
                                    </p:animScale>
                                    <p:animScale>
                                      <p:cBhvr>
                                        <p:cTn id="15" dur="26">
                                          <p:stCondLst>
                                            <p:cond delay="1312"/>
                                          </p:stCondLst>
                                        </p:cTn>
                                        <p:tgtEl>
                                          <p:spTgt spid="21506"/>
                                        </p:tgtEl>
                                      </p:cBhvr>
                                      <p:to x="100000" y="80000"/>
                                    </p:animScale>
                                    <p:animScale>
                                      <p:cBhvr>
                                        <p:cTn id="16" dur="166" decel="50000">
                                          <p:stCondLst>
                                            <p:cond delay="1338"/>
                                          </p:stCondLst>
                                        </p:cTn>
                                        <p:tgtEl>
                                          <p:spTgt spid="21506"/>
                                        </p:tgtEl>
                                      </p:cBhvr>
                                      <p:to x="100000" y="100000"/>
                                    </p:animScale>
                                    <p:animScale>
                                      <p:cBhvr>
                                        <p:cTn id="17" dur="26">
                                          <p:stCondLst>
                                            <p:cond delay="1642"/>
                                          </p:stCondLst>
                                        </p:cTn>
                                        <p:tgtEl>
                                          <p:spTgt spid="21506"/>
                                        </p:tgtEl>
                                      </p:cBhvr>
                                      <p:to x="100000" y="90000"/>
                                    </p:animScale>
                                    <p:animScale>
                                      <p:cBhvr>
                                        <p:cTn id="18" dur="166" decel="50000">
                                          <p:stCondLst>
                                            <p:cond delay="1668"/>
                                          </p:stCondLst>
                                        </p:cTn>
                                        <p:tgtEl>
                                          <p:spTgt spid="21506"/>
                                        </p:tgtEl>
                                      </p:cBhvr>
                                      <p:to x="100000" y="100000"/>
                                    </p:animScale>
                                    <p:animScale>
                                      <p:cBhvr>
                                        <p:cTn id="19" dur="26">
                                          <p:stCondLst>
                                            <p:cond delay="1808"/>
                                          </p:stCondLst>
                                        </p:cTn>
                                        <p:tgtEl>
                                          <p:spTgt spid="21506"/>
                                        </p:tgtEl>
                                      </p:cBhvr>
                                      <p:to x="100000" y="95000"/>
                                    </p:animScale>
                                    <p:animScale>
                                      <p:cBhvr>
                                        <p:cTn id="20" dur="166" decel="50000">
                                          <p:stCondLst>
                                            <p:cond delay="1834"/>
                                          </p:stCondLst>
                                        </p:cTn>
                                        <p:tgtEl>
                                          <p:spTgt spid="21506"/>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53" presetClass="entr" presetSubtype="16" fill="hold" nodeType="clickEffect">
                                  <p:stCondLst>
                                    <p:cond delay="0"/>
                                  </p:stCondLst>
                                  <p:childTnLst>
                                    <p:set>
                                      <p:cBhvr>
                                        <p:cTn id="24" dur="1" fill="hold">
                                          <p:stCondLst>
                                            <p:cond delay="0"/>
                                          </p:stCondLst>
                                        </p:cTn>
                                        <p:tgtEl>
                                          <p:spTgt spid="21507">
                                            <p:txEl>
                                              <p:pRg st="0" end="0"/>
                                            </p:txEl>
                                          </p:spTgt>
                                        </p:tgtEl>
                                        <p:attrNameLst>
                                          <p:attrName>style.visibility</p:attrName>
                                        </p:attrNameLst>
                                      </p:cBhvr>
                                      <p:to>
                                        <p:strVal val="visible"/>
                                      </p:to>
                                    </p:set>
                                    <p:anim calcmode="lin" valueType="num">
                                      <p:cBhvr>
                                        <p:cTn id="25" dur="500" fill="hold"/>
                                        <p:tgtEl>
                                          <p:spTgt spid="21507">
                                            <p:txEl>
                                              <p:pRg st="0" end="0"/>
                                            </p:txEl>
                                          </p:spTgt>
                                        </p:tgtEl>
                                        <p:attrNameLst>
                                          <p:attrName>ppt_w</p:attrName>
                                        </p:attrNameLst>
                                      </p:cBhvr>
                                      <p:tavLst>
                                        <p:tav tm="0">
                                          <p:val>
                                            <p:fltVal val="0"/>
                                          </p:val>
                                        </p:tav>
                                        <p:tav tm="100000">
                                          <p:val>
                                            <p:strVal val="#ppt_w"/>
                                          </p:val>
                                        </p:tav>
                                      </p:tavLst>
                                    </p:anim>
                                    <p:anim calcmode="lin" valueType="num">
                                      <p:cBhvr>
                                        <p:cTn id="26" dur="500" fill="hold"/>
                                        <p:tgtEl>
                                          <p:spTgt spid="21507">
                                            <p:txEl>
                                              <p:pRg st="0" end="0"/>
                                            </p:txEl>
                                          </p:spTgt>
                                        </p:tgtEl>
                                        <p:attrNameLst>
                                          <p:attrName>ppt_h</p:attrName>
                                        </p:attrNameLst>
                                      </p:cBhvr>
                                      <p:tavLst>
                                        <p:tav tm="0">
                                          <p:val>
                                            <p:fltVal val="0"/>
                                          </p:val>
                                        </p:tav>
                                        <p:tav tm="100000">
                                          <p:val>
                                            <p:strVal val="#ppt_h"/>
                                          </p:val>
                                        </p:tav>
                                      </p:tavLst>
                                    </p:anim>
                                    <p:animEffect transition="in" filter="fade">
                                      <p:cBhvr>
                                        <p:cTn id="27" dur="500"/>
                                        <p:tgtEl>
                                          <p:spTgt spid="21507">
                                            <p:txEl>
                                              <p:pRg st="0" end="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1" presetClass="entr" presetSubtype="0" fill="hold" nodeType="clickEffect">
                                  <p:stCondLst>
                                    <p:cond delay="0"/>
                                  </p:stCondLst>
                                  <p:childTnLst>
                                    <p:set>
                                      <p:cBhvr>
                                        <p:cTn id="31" dur="1" fill="hold">
                                          <p:stCondLst>
                                            <p:cond delay="0"/>
                                          </p:stCondLst>
                                        </p:cTn>
                                        <p:tgtEl>
                                          <p:spTgt spid="21507">
                                            <p:txEl>
                                              <p:pRg st="2" end="2"/>
                                            </p:txEl>
                                          </p:spTgt>
                                        </p:tgtEl>
                                        <p:attrNameLst>
                                          <p:attrName>style.visibility</p:attrName>
                                        </p:attrNameLst>
                                      </p:cBhvr>
                                      <p:to>
                                        <p:strVal val="visible"/>
                                      </p:to>
                                    </p:set>
                                    <p:anim calcmode="lin" valueType="num">
                                      <p:cBhvr>
                                        <p:cTn id="32" dur="1000" fill="hold"/>
                                        <p:tgtEl>
                                          <p:spTgt spid="21507">
                                            <p:txEl>
                                              <p:pRg st="2" end="2"/>
                                            </p:txEl>
                                          </p:spTgt>
                                        </p:tgtEl>
                                        <p:attrNameLst>
                                          <p:attrName>ppt_w</p:attrName>
                                        </p:attrNameLst>
                                      </p:cBhvr>
                                      <p:tavLst>
                                        <p:tav tm="0">
                                          <p:val>
                                            <p:fltVal val="0"/>
                                          </p:val>
                                        </p:tav>
                                        <p:tav tm="100000">
                                          <p:val>
                                            <p:strVal val="#ppt_w"/>
                                          </p:val>
                                        </p:tav>
                                      </p:tavLst>
                                    </p:anim>
                                    <p:anim calcmode="lin" valueType="num">
                                      <p:cBhvr>
                                        <p:cTn id="33" dur="1000" fill="hold"/>
                                        <p:tgtEl>
                                          <p:spTgt spid="21507">
                                            <p:txEl>
                                              <p:pRg st="2" end="2"/>
                                            </p:txEl>
                                          </p:spTgt>
                                        </p:tgtEl>
                                        <p:attrNameLst>
                                          <p:attrName>ppt_h</p:attrName>
                                        </p:attrNameLst>
                                      </p:cBhvr>
                                      <p:tavLst>
                                        <p:tav tm="0">
                                          <p:val>
                                            <p:fltVal val="0"/>
                                          </p:val>
                                        </p:tav>
                                        <p:tav tm="100000">
                                          <p:val>
                                            <p:strVal val="#ppt_h"/>
                                          </p:val>
                                        </p:tav>
                                      </p:tavLst>
                                    </p:anim>
                                    <p:anim calcmode="lin" valueType="num">
                                      <p:cBhvr>
                                        <p:cTn id="34" dur="1000" fill="hold"/>
                                        <p:tgtEl>
                                          <p:spTgt spid="21507">
                                            <p:txEl>
                                              <p:pRg st="2" end="2"/>
                                            </p:txEl>
                                          </p:spTgt>
                                        </p:tgtEl>
                                        <p:attrNameLst>
                                          <p:attrName>style.rotation</p:attrName>
                                        </p:attrNameLst>
                                      </p:cBhvr>
                                      <p:tavLst>
                                        <p:tav tm="0">
                                          <p:val>
                                            <p:fltVal val="90"/>
                                          </p:val>
                                        </p:tav>
                                        <p:tav tm="100000">
                                          <p:val>
                                            <p:fltVal val="0"/>
                                          </p:val>
                                        </p:tav>
                                      </p:tavLst>
                                    </p:anim>
                                    <p:animEffect transition="in" filter="fade">
                                      <p:cBhvr>
                                        <p:cTn id="35" dur="1000"/>
                                        <p:tgtEl>
                                          <p:spTgt spid="215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Content Placeholder 2"/>
          <p:cNvSpPr>
            <a:spLocks noGrp="1"/>
          </p:cNvSpPr>
          <p:nvPr>
            <p:ph idx="1"/>
          </p:nvPr>
        </p:nvSpPr>
        <p:spPr/>
        <p:txBody>
          <a:bodyPr/>
          <a:lstStyle/>
          <a:p>
            <a:pPr marL="0" indent="0" algn="ctr" eaLnBrk="1" hangingPunct="1">
              <a:buFontTx/>
              <a:buNone/>
            </a:pPr>
            <a:r>
              <a:rPr lang="en-US" altLang="en-US" smtClean="0"/>
              <a:t>Let</a:t>
            </a:r>
            <a:r>
              <a:rPr lang="ja-JP" altLang="en-US" smtClean="0"/>
              <a:t>’</a:t>
            </a:r>
            <a:r>
              <a:rPr lang="en-US" altLang="ja-JP" smtClean="0"/>
              <a:t>s Listen!</a:t>
            </a:r>
          </a:p>
          <a:p>
            <a:pPr marL="0" indent="0" algn="ctr" eaLnBrk="1" hangingPunct="1">
              <a:buFontTx/>
              <a:buNone/>
            </a:pPr>
            <a:r>
              <a:rPr lang="en-US" altLang="en-US" smtClean="0">
                <a:hlinkClick r:id="rId2"/>
              </a:rPr>
              <a:t>http://www.youtube.com/watch?v=AHY2UzOonig</a:t>
            </a:r>
            <a:r>
              <a:rPr lang="en-US" altLang="en-US" smtClean="0"/>
              <a:t> </a:t>
            </a:r>
          </a:p>
          <a:p>
            <a:pPr marL="0" indent="0" eaLnBrk="1" hangingPunct="1">
              <a:buFontTx/>
              <a:buNone/>
            </a:pPr>
            <a:endParaRPr lang="en-US" altLang="en-US" smtClean="0"/>
          </a:p>
        </p:txBody>
      </p:sp>
    </p:spTree>
  </p:cSld>
  <p:clrMapOvr>
    <a:masterClrMapping/>
  </p:clrMapOvr>
  <p:transition spd="med">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ln>
            <a:miter lim="800000"/>
            <a:headEnd/>
            <a:tailEnd/>
          </a:ln>
          <a:extLst>
            <a:ext uri="{FAA26D3D-D897-4be2-8F04-BA451C77F1D7}"/>
          </a:extLst>
        </p:spPr>
        <p:txBody>
          <a:bodyPr/>
          <a:lstStyle/>
          <a:p>
            <a:pPr eaLnBrk="1" fontAlgn="auto" hangingPunct="1">
              <a:spcAft>
                <a:spcPts val="0"/>
              </a:spcAft>
              <a:defRPr/>
            </a:pPr>
            <a:r>
              <a:rPr lang="en-US" dirty="0" smtClean="0">
                <a:ea typeface="+mj-ea"/>
              </a:rPr>
              <a:t>What is Rhetoric? </a:t>
            </a:r>
          </a:p>
        </p:txBody>
      </p:sp>
    </p:spTree>
  </p:cSld>
  <p:clrMapOvr>
    <a:masterClrMapping/>
  </p:clrMapOvr>
  <p:transition spd="med">
    <p:fade thruBlk="1"/>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pPr eaLnBrk="1" hangingPunct="1"/>
            <a:r>
              <a:rPr lang="en-US" altLang="en-US" smtClean="0"/>
              <a:t>Let</a:t>
            </a:r>
            <a:r>
              <a:rPr lang="ja-JP" altLang="en-US" smtClean="0"/>
              <a:t>’</a:t>
            </a:r>
            <a:r>
              <a:rPr lang="en-US" altLang="ja-JP" smtClean="0"/>
              <a:t>s Practice!</a:t>
            </a:r>
            <a:endParaRPr lang="en-US" altLang="en-US" smtClean="0"/>
          </a:p>
        </p:txBody>
      </p:sp>
      <p:sp>
        <p:nvSpPr>
          <p:cNvPr id="22531" name="Content Placeholder 2"/>
          <p:cNvSpPr>
            <a:spLocks noGrp="1"/>
          </p:cNvSpPr>
          <p:nvPr>
            <p:ph idx="1"/>
          </p:nvPr>
        </p:nvSpPr>
        <p:spPr/>
        <p:txBody>
          <a:bodyPr/>
          <a:lstStyle/>
          <a:p>
            <a:pPr marL="0" indent="0" algn="ctr" eaLnBrk="1" hangingPunct="1">
              <a:buFontTx/>
              <a:buNone/>
            </a:pPr>
            <a:r>
              <a:rPr lang="en-US" altLang="en-US" smtClean="0"/>
              <a:t>Now read the passage from Judith Ortiz Cofer</a:t>
            </a:r>
            <a:r>
              <a:rPr lang="ja-JP" altLang="en-US" smtClean="0"/>
              <a:t>’</a:t>
            </a:r>
            <a:r>
              <a:rPr lang="en-US" altLang="ja-JP" smtClean="0"/>
              <a:t>s </a:t>
            </a:r>
            <a:r>
              <a:rPr lang="ja-JP" altLang="en-US" smtClean="0"/>
              <a:t>“</a:t>
            </a:r>
            <a:r>
              <a:rPr lang="en-US" altLang="ja-JP" smtClean="0"/>
              <a:t>The Myth of the Latin Woman: I Just Met a Girl Named Maria.</a:t>
            </a:r>
            <a:r>
              <a:rPr lang="ja-JP" altLang="en-US" smtClean="0"/>
              <a:t>”</a:t>
            </a:r>
            <a:r>
              <a:rPr lang="en-US" altLang="ja-JP" smtClean="0"/>
              <a:t>  Here, the speaker does not have automatic ethos.  So, how does she make this appeal?</a:t>
            </a:r>
          </a:p>
          <a:p>
            <a:pPr marL="0" indent="0" algn="ctr" eaLnBrk="1" hangingPunct="1">
              <a:buFontTx/>
              <a:buNone/>
            </a:pPr>
            <a:endParaRPr lang="en-US" altLang="en-US" smtClean="0"/>
          </a:p>
          <a:p>
            <a:pPr marL="0" indent="0" algn="ctr" eaLnBrk="1" hangingPunct="1">
              <a:buFontTx/>
              <a:buNone/>
            </a:pPr>
            <a:r>
              <a:rPr lang="en-US" altLang="en-US" smtClean="0"/>
              <a:t>Note:  Pay particular attention to how she draws on her own Puerto Rican heritage as she describes her experiences with prejudice as a young Latina.</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22531">
                                            <p:txEl>
                                              <p:pRg st="2" end="2"/>
                                            </p:txEl>
                                          </p:spTgt>
                                        </p:tgtEl>
                                        <p:attrNameLst>
                                          <p:attrName>style.visibility</p:attrName>
                                        </p:attrNameLst>
                                      </p:cBhvr>
                                      <p:to>
                                        <p:strVal val="visible"/>
                                      </p:to>
                                    </p:set>
                                    <p:animEffect transition="in" filter="fade">
                                      <p:cBhvr>
                                        <p:cTn id="7" dur="1000"/>
                                        <p:tgtEl>
                                          <p:spTgt spid="22531">
                                            <p:txEl>
                                              <p:pRg st="2" end="2"/>
                                            </p:txEl>
                                          </p:spTgt>
                                        </p:tgtEl>
                                      </p:cBhvr>
                                    </p:animEffect>
                                    <p:anim calcmode="lin" valueType="num">
                                      <p:cBhvr>
                                        <p:cTn id="8" dur="1000" fill="hold"/>
                                        <p:tgtEl>
                                          <p:spTgt spid="22531">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2253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pPr eaLnBrk="1" hangingPunct="1"/>
            <a:r>
              <a:rPr lang="en-US" altLang="en-US" smtClean="0"/>
              <a:t>Let</a:t>
            </a:r>
            <a:r>
              <a:rPr lang="ja-JP" altLang="en-US" smtClean="0"/>
              <a:t>’</a:t>
            </a:r>
            <a:r>
              <a:rPr lang="en-US" altLang="ja-JP" smtClean="0"/>
              <a:t>s Practice!</a:t>
            </a:r>
            <a:endParaRPr lang="en-US" altLang="en-US" smtClean="0"/>
          </a:p>
        </p:txBody>
      </p:sp>
      <p:sp>
        <p:nvSpPr>
          <p:cNvPr id="46083" name="Content Placeholder 2"/>
          <p:cNvSpPr>
            <a:spLocks noGrp="1"/>
          </p:cNvSpPr>
          <p:nvPr>
            <p:ph idx="1"/>
          </p:nvPr>
        </p:nvSpPr>
        <p:spPr/>
        <p:txBody>
          <a:bodyPr/>
          <a:lstStyle/>
          <a:p>
            <a:pPr marL="0" indent="0" algn="ctr" eaLnBrk="1" hangingPunct="1">
              <a:buFontTx/>
              <a:buNone/>
            </a:pPr>
            <a:r>
              <a:rPr lang="en-US" altLang="en-US" smtClean="0"/>
              <a:t>Think of a situation in which you are presenting your view on the same subject to two different audiences.  For instance, you might be presenting your ideas on ways to stop bullying (1) to the School Board or a group of parents and (2) to a group of middle schoolers.  Discuss how you would establish ethos in each situation.</a:t>
            </a:r>
          </a:p>
        </p:txBody>
      </p:sp>
    </p:spTree>
  </p:cSld>
  <p:clrMapOvr>
    <a:masterClrMapping/>
  </p:clrMapOvr>
  <p:transition spd="med">
    <p:fade thruBlk="1"/>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457200" y="685800"/>
            <a:ext cx="8229600" cy="5105400"/>
          </a:xfrm>
        </p:spPr>
        <p:txBody>
          <a:bodyPr/>
          <a:lstStyle/>
          <a:p>
            <a:r>
              <a:rPr lang="en-US" altLang="en-US" sz="1800" b="1" smtClean="0"/>
              <a:t>Activity 4, Student Example 1: </a:t>
            </a:r>
            <a:br>
              <a:rPr lang="en-US" altLang="en-US" sz="1800" b="1" smtClean="0"/>
            </a:br>
            <a:r>
              <a:rPr lang="en-US" altLang="en-US" sz="1600" smtClean="0"/>
              <a:t/>
            </a:r>
            <a:br>
              <a:rPr lang="en-US" altLang="en-US" sz="1600" smtClean="0"/>
            </a:br>
            <a:r>
              <a:rPr lang="en-US" altLang="en-US" sz="1600" smtClean="0"/>
              <a:t>1. A way I will establish ethos for stopping bullying to the School Board is I will talk about the horrible effects bullying has on children and how they are affected in the long term. I will also bring teens or kids who have been/are being bullied and feel like committing suicide because of it. This will allow the message of stopping bullying to get through to the School board and how it is a serious matter because kids are thinking of taking their lives due to the fact that they are being bullied and nothing is being done. In addition to doing this, I will bring up articles and research I have done online to show the long term effects bullying has had on children. This will increase my credibility, because all the things I am saying have been thoroughly investigated and published online. </a:t>
            </a:r>
            <a:br>
              <a:rPr lang="en-US" altLang="en-US" sz="1600" smtClean="0"/>
            </a:br>
            <a:r>
              <a:rPr lang="en-US" altLang="en-US" sz="1600" smtClean="0"/>
              <a:t>2. On the other hand, to a group of middle schoolers I will build up my ethos differently. I will first mention my own experience of bullying, and how I was bullied as a middle schooler and have seen people be bullied. This will cause the students to recognize that I am credible because I personally have witnessed/experienced bullying. In addition to this, I will call on people in the audience who have been bullied and have them talk about their feelings about bullying. Having the kids hear their own peers talk about their feelings towards bullying will cause them to realize bullying isn’t right. I will then present my ways in which we can stop bullying.</a:t>
            </a:r>
          </a:p>
        </p:txBody>
      </p:sp>
    </p:spTree>
  </p:cSld>
  <p:clrMapOvr>
    <a:masterClrMapping/>
  </p:clrMapOvr>
  <p:transition spd="med">
    <p:fade thruBlk="1"/>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ChangeArrowheads="1"/>
          </p:cNvSpPr>
          <p:nvPr/>
        </p:nvSpPr>
        <p:spPr bwMode="auto">
          <a:xfrm>
            <a:off x="228600" y="1524000"/>
            <a:ext cx="8648700" cy="517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300"/>
              </a:spcBef>
              <a:buClr>
                <a:srgbClr val="A04DA3"/>
              </a:buClr>
              <a:buFont typeface="Georgia" pitchFamily="18" charset="0"/>
              <a:buChar char="•"/>
              <a:defRPr sz="2800">
                <a:solidFill>
                  <a:schemeClr val="tx1"/>
                </a:solidFill>
                <a:latin typeface="Georgia" pitchFamily="18" charset="0"/>
                <a:ea typeface="MS PGothic" pitchFamily="34" charset="-128"/>
              </a:defRPr>
            </a:lvl1pPr>
            <a:lvl2pPr marL="742950" indent="-285750" eaLnBrk="0" hangingPunct="0">
              <a:spcBef>
                <a:spcPts val="300"/>
              </a:spcBef>
              <a:buClr>
                <a:schemeClr val="accent2"/>
              </a:buClr>
              <a:buFont typeface="Georgia" pitchFamily="18" charset="0"/>
              <a:buChar char="▫"/>
              <a:defRPr sz="2600">
                <a:solidFill>
                  <a:schemeClr val="accent2"/>
                </a:solidFill>
                <a:latin typeface="Georgia" pitchFamily="18" charset="0"/>
                <a:ea typeface="MS PGothic" pitchFamily="34" charset="-128"/>
              </a:defRPr>
            </a:lvl2pPr>
            <a:lvl3pPr marL="1143000" indent="-228600" eaLnBrk="0" hangingPunct="0">
              <a:spcBef>
                <a:spcPts val="300"/>
              </a:spcBef>
              <a:buClr>
                <a:schemeClr val="accent1"/>
              </a:buClr>
              <a:buFont typeface="Wingdings 2" pitchFamily="18" charset="2"/>
              <a:buChar char=""/>
              <a:defRPr sz="2400">
                <a:solidFill>
                  <a:schemeClr val="accent1"/>
                </a:solidFill>
                <a:latin typeface="Georgia" pitchFamily="18" charset="0"/>
                <a:ea typeface="MS PGothic" pitchFamily="34" charset="-128"/>
              </a:defRPr>
            </a:lvl3pPr>
            <a:lvl4pPr marL="1600200" indent="-228600" eaLnBrk="0" hangingPunct="0">
              <a:spcBef>
                <a:spcPts val="300"/>
              </a:spcBef>
              <a:buClr>
                <a:schemeClr val="accent1"/>
              </a:buClr>
              <a:buFont typeface="Wingdings 2" pitchFamily="18" charset="2"/>
              <a:buChar char=""/>
              <a:defRPr sz="2200">
                <a:solidFill>
                  <a:schemeClr val="accent1"/>
                </a:solidFill>
                <a:latin typeface="Georgia" pitchFamily="18" charset="0"/>
                <a:ea typeface="MS PGothic" pitchFamily="34" charset="-128"/>
              </a:defRPr>
            </a:lvl4pPr>
            <a:lvl5pPr marL="2057400" indent="-228600" eaLnBrk="0" hangingPunct="0">
              <a:spcBef>
                <a:spcPts val="300"/>
              </a:spcBef>
              <a:buClr>
                <a:srgbClr val="A04DA3"/>
              </a:buClr>
              <a:buFont typeface="Georgia" pitchFamily="18" charset="0"/>
              <a:buChar char="▫"/>
              <a:defRPr sz="2000">
                <a:solidFill>
                  <a:srgbClr val="A04DA3"/>
                </a:solidFill>
                <a:latin typeface="Georgia" pitchFamily="18" charset="0"/>
                <a:ea typeface="MS PGothic" pitchFamily="34" charset="-128"/>
              </a:defRPr>
            </a:lvl5pPr>
            <a:lvl6pPr marL="25146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6pPr>
            <a:lvl7pPr marL="29718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7pPr>
            <a:lvl8pPr marL="34290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8pPr>
            <a:lvl9pPr marL="38862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ea typeface="MS PGothic" pitchFamily="34" charset="-128"/>
              </a:defRPr>
            </a:lvl9pPr>
          </a:lstStyle>
          <a:p>
            <a:pPr algn="ctr" eaLnBrk="1" hangingPunct="1">
              <a:spcBef>
                <a:spcPct val="0"/>
              </a:spcBef>
              <a:buClrTx/>
              <a:buFontTx/>
              <a:buNone/>
            </a:pPr>
            <a:r>
              <a:rPr lang="en-US" altLang="en-US" sz="2400" b="1">
                <a:latin typeface="Tahoma" pitchFamily="34" charset="0"/>
                <a:cs typeface="Arial" charset="0"/>
              </a:rPr>
              <a:t>….Student Example 2</a:t>
            </a:r>
          </a:p>
          <a:p>
            <a:pPr eaLnBrk="1" hangingPunct="1">
              <a:spcBef>
                <a:spcPct val="0"/>
              </a:spcBef>
              <a:buClrTx/>
              <a:buFontTx/>
              <a:buNone/>
            </a:pPr>
            <a:endParaRPr lang="en-US" altLang="en-US" sz="1800">
              <a:latin typeface="Tahoma" pitchFamily="34" charset="0"/>
              <a:cs typeface="Arial" charset="0"/>
            </a:endParaRPr>
          </a:p>
          <a:p>
            <a:pPr algn="just" eaLnBrk="1" hangingPunct="1">
              <a:spcBef>
                <a:spcPct val="0"/>
              </a:spcBef>
              <a:buClrTx/>
              <a:buFontTx/>
              <a:buNone/>
            </a:pPr>
            <a:r>
              <a:rPr lang="en-US" altLang="en-US" sz="1800">
                <a:latin typeface="Tahoma" pitchFamily="34" charset="0"/>
                <a:cs typeface="Arial" charset="0"/>
              </a:rPr>
              <a:t>My situation would be owning a pet. My audience would be parents and kids.</a:t>
            </a:r>
          </a:p>
          <a:p>
            <a:pPr algn="just" eaLnBrk="1" hangingPunct="1">
              <a:spcBef>
                <a:spcPct val="0"/>
              </a:spcBef>
              <a:buClrTx/>
              <a:buFontTx/>
              <a:buNone/>
            </a:pPr>
            <a:r>
              <a:rPr lang="en-US" altLang="en-US" sz="1800">
                <a:latin typeface="Tahoma" pitchFamily="34" charset="0"/>
                <a:cs typeface="Arial" charset="0"/>
              </a:rPr>
              <a:t> 1. For the parents , I would tell stories of kids who grew up with pets and everything they've learned due to it. I would also present stories of rescue dog who save kids in trouble. This would make parents feel relief and happy that their kids would learn how to take care of another living thing. </a:t>
            </a:r>
          </a:p>
          <a:p>
            <a:pPr algn="just" eaLnBrk="1" hangingPunct="1">
              <a:spcBef>
                <a:spcPct val="0"/>
              </a:spcBef>
              <a:buClrTx/>
              <a:buFontTx/>
              <a:buNone/>
            </a:pPr>
            <a:r>
              <a:rPr lang="en-US" altLang="en-US" sz="1800">
                <a:latin typeface="Tahoma" pitchFamily="34" charset="0"/>
                <a:cs typeface="Arial" charset="0"/>
              </a:rPr>
              <a:t>2. For the kids , I would show how fun pets are and how the owner and pet friendship will last forever. This would have kids hooked on how much fun a pet as a playmate is.</a:t>
            </a:r>
          </a:p>
          <a:p>
            <a:pPr eaLnBrk="1" hangingPunct="1">
              <a:spcBef>
                <a:spcPct val="0"/>
              </a:spcBef>
              <a:buClrTx/>
              <a:buFontTx/>
              <a:buNone/>
            </a:pPr>
            <a:endParaRPr lang="en-US" altLang="en-US" sz="1800">
              <a:latin typeface="Tahoma" pitchFamily="34" charset="0"/>
              <a:cs typeface="Arial" charset="0"/>
            </a:endParaRPr>
          </a:p>
          <a:p>
            <a:pPr eaLnBrk="1" hangingPunct="1">
              <a:spcBef>
                <a:spcPct val="0"/>
              </a:spcBef>
              <a:buClrTx/>
              <a:buFontTx/>
              <a:buNone/>
            </a:pPr>
            <a:endParaRPr lang="en-US" altLang="en-US" sz="1800">
              <a:latin typeface="Tahoma" pitchFamily="34" charset="0"/>
              <a:cs typeface="Arial" charset="0"/>
            </a:endParaRPr>
          </a:p>
          <a:p>
            <a:pPr eaLnBrk="1" hangingPunct="1">
              <a:spcBef>
                <a:spcPct val="0"/>
              </a:spcBef>
              <a:buClrTx/>
              <a:buFontTx/>
              <a:buNone/>
            </a:pPr>
            <a:endParaRPr lang="en-US" altLang="en-US" sz="1800">
              <a:latin typeface="Tahoma" pitchFamily="34" charset="0"/>
              <a:cs typeface="Arial" charset="0"/>
            </a:endParaRPr>
          </a:p>
          <a:p>
            <a:pPr eaLnBrk="1" hangingPunct="1">
              <a:spcBef>
                <a:spcPct val="0"/>
              </a:spcBef>
              <a:buClrTx/>
              <a:buFontTx/>
              <a:buNone/>
            </a:pPr>
            <a:endParaRPr lang="en-US" altLang="en-US" sz="1800">
              <a:latin typeface="Tahoma" pitchFamily="34" charset="0"/>
              <a:cs typeface="Arial" charset="0"/>
            </a:endParaRPr>
          </a:p>
          <a:p>
            <a:pPr eaLnBrk="1" hangingPunct="1">
              <a:spcBef>
                <a:spcPct val="0"/>
              </a:spcBef>
              <a:buClrTx/>
              <a:buFontTx/>
              <a:buNone/>
            </a:pPr>
            <a:endParaRPr lang="en-US" altLang="en-US" sz="1800">
              <a:latin typeface="Tahoma" pitchFamily="34" charset="0"/>
              <a:cs typeface="Arial" charset="0"/>
            </a:endParaRPr>
          </a:p>
          <a:p>
            <a:pPr eaLnBrk="1" hangingPunct="1">
              <a:spcBef>
                <a:spcPct val="0"/>
              </a:spcBef>
              <a:buClrTx/>
              <a:buFontTx/>
              <a:buNone/>
            </a:pPr>
            <a:endParaRPr lang="en-US" altLang="en-US" sz="1800">
              <a:latin typeface="Tahoma" pitchFamily="34" charset="0"/>
              <a:cs typeface="Arial" charset="0"/>
            </a:endParaRPr>
          </a:p>
        </p:txBody>
      </p:sp>
    </p:spTree>
  </p:cSld>
  <p:clrMapOvr>
    <a:masterClrMapping/>
  </p:clrMapOvr>
  <p:transition spd="med">
    <p:fade thruBlk="1"/>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Content Placeholder 2"/>
          <p:cNvSpPr>
            <a:spLocks noGrp="1"/>
          </p:cNvSpPr>
          <p:nvPr>
            <p:ph idx="1"/>
          </p:nvPr>
        </p:nvSpPr>
        <p:spPr/>
        <p:txBody>
          <a:bodyPr/>
          <a:lstStyle/>
          <a:p>
            <a:pPr marL="0" indent="0" algn="ctr" eaLnBrk="1" hangingPunct="1">
              <a:buFontTx/>
              <a:buNone/>
            </a:pPr>
            <a:r>
              <a:rPr lang="en-US" altLang="en-US" smtClean="0"/>
              <a:t>The speaker</a:t>
            </a:r>
            <a:r>
              <a:rPr lang="ja-JP" altLang="en-US" smtClean="0"/>
              <a:t>’</a:t>
            </a:r>
            <a:r>
              <a:rPr lang="en-US" altLang="ja-JP" smtClean="0"/>
              <a:t>s ethos—expertise, knowledge, experience, sincerity, common purpose with the audience, or a combination of these factors—gives the audience a reason for listening to this person on the subject.</a:t>
            </a:r>
            <a:endParaRPr lang="en-US" altLang="en-US" smtClean="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 calcmode="lin" valueType="num">
                                      <p:cBhvr>
                                        <p:cTn id="7" dur="500" fill="hold"/>
                                        <p:tgtEl>
                                          <p:spTgt spid="2355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355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355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pPr eaLnBrk="1" hangingPunct="1"/>
            <a:r>
              <a:rPr lang="en-US" altLang="en-US" smtClean="0"/>
              <a:t>Let</a:t>
            </a:r>
            <a:r>
              <a:rPr lang="ja-JP" altLang="en-US" smtClean="0"/>
              <a:t>’</a:t>
            </a:r>
            <a:r>
              <a:rPr lang="en-US" altLang="ja-JP" smtClean="0"/>
              <a:t>s Review</a:t>
            </a:r>
            <a:endParaRPr lang="en-US" altLang="en-US" smtClean="0"/>
          </a:p>
        </p:txBody>
      </p:sp>
      <p:sp>
        <p:nvSpPr>
          <p:cNvPr id="50179" name="Content Placeholder 2"/>
          <p:cNvSpPr>
            <a:spLocks noGrp="1"/>
          </p:cNvSpPr>
          <p:nvPr>
            <p:ph idx="1"/>
          </p:nvPr>
        </p:nvSpPr>
        <p:spPr/>
        <p:txBody>
          <a:bodyPr/>
          <a:lstStyle/>
          <a:p>
            <a:pPr marL="0" indent="0" algn="ctr" eaLnBrk="1" hangingPunct="1">
              <a:buFontTx/>
              <a:buNone/>
            </a:pPr>
            <a:r>
              <a:rPr lang="en-US" altLang="en-US" smtClean="0"/>
              <a:t>Discuss how you would establish your ethos in the following situation:</a:t>
            </a:r>
          </a:p>
          <a:p>
            <a:pPr marL="0" indent="0" algn="ctr" eaLnBrk="1" hangingPunct="1">
              <a:buFontTx/>
              <a:buNone/>
            </a:pPr>
            <a:endParaRPr lang="en-US" altLang="en-US" smtClean="0"/>
          </a:p>
          <a:p>
            <a:pPr marL="0" indent="0" algn="ctr" eaLnBrk="1" hangingPunct="1">
              <a:buFontTx/>
              <a:buNone/>
            </a:pPr>
            <a:r>
              <a:rPr lang="en-US" altLang="en-US" smtClean="0"/>
              <a:t>You are trying to persuade your skeptical parents that a </a:t>
            </a:r>
            <a:r>
              <a:rPr lang="ja-JP" altLang="en-US" smtClean="0"/>
              <a:t>“</a:t>
            </a:r>
            <a:r>
              <a:rPr lang="en-US" altLang="ja-JP" smtClean="0"/>
              <a:t>gap</a:t>
            </a:r>
            <a:r>
              <a:rPr lang="ja-JP" altLang="en-US" smtClean="0"/>
              <a:t>”</a:t>
            </a:r>
            <a:r>
              <a:rPr lang="en-US" altLang="ja-JP" smtClean="0"/>
              <a:t> year—taking a year off between high school graduation and college—will be beneficial.</a:t>
            </a:r>
            <a:endParaRPr lang="en-US" altLang="en-US" smtClean="0"/>
          </a:p>
        </p:txBody>
      </p:sp>
    </p:spTree>
  </p:cSld>
  <p:clrMapOvr>
    <a:masterClrMapping/>
  </p:clrMapOvr>
  <p:transition spd="med">
    <p:fade thruBlk="1"/>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altLang="en-US" smtClean="0"/>
              <a:t>Logos, </a:t>
            </a:r>
            <a:r>
              <a:rPr lang="en-US" altLang="en-US" sz="2800" smtClean="0"/>
              <a:t>reasoning or rationalizing </a:t>
            </a:r>
          </a:p>
        </p:txBody>
      </p:sp>
      <p:sp>
        <p:nvSpPr>
          <p:cNvPr id="3" name="Content Placeholder 2"/>
          <p:cNvSpPr>
            <a:spLocks noGrp="1"/>
          </p:cNvSpPr>
          <p:nvPr>
            <p:ph idx="1"/>
          </p:nvPr>
        </p:nvSpPr>
        <p:spPr/>
        <p:txBody>
          <a:bodyPr/>
          <a:lstStyle/>
          <a:p>
            <a:pPr marL="0" indent="0" algn="ctr" eaLnBrk="1" hangingPunct="1">
              <a:buFontTx/>
              <a:buNone/>
            </a:pPr>
            <a:r>
              <a:rPr lang="en-US" altLang="en-US" smtClean="0"/>
              <a:t>Speakers appeal to </a:t>
            </a:r>
            <a:r>
              <a:rPr lang="en-US" altLang="en-US" i="1" u="sng" smtClean="0"/>
              <a:t>LOGOS</a:t>
            </a:r>
            <a:r>
              <a:rPr lang="en-US" altLang="en-US" smtClean="0"/>
              <a:t>, or reason, by offering clear rational ideas.</a:t>
            </a:r>
          </a:p>
          <a:p>
            <a:pPr marL="0" indent="0" algn="ctr" eaLnBrk="1" hangingPunct="1">
              <a:buFontTx/>
              <a:buNone/>
            </a:pPr>
            <a:endParaRPr lang="en-US" altLang="en-US" smtClean="0"/>
          </a:p>
          <a:p>
            <a:pPr marL="0" indent="0" eaLnBrk="1" hangingPunct="1"/>
            <a:r>
              <a:rPr lang="en-US" altLang="en-US" smtClean="0"/>
              <a:t>Appealing to logos means thinking logically—having a clear main idea and using specific details, examples, facts, statistics, or expert testimony to back it up.</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5602"/>
                                        </p:tgtEl>
                                        <p:attrNameLst>
                                          <p:attrName>style.visibility</p:attrName>
                                        </p:attrNameLst>
                                      </p:cBhvr>
                                      <p:to>
                                        <p:strVal val="visible"/>
                                      </p:to>
                                    </p:set>
                                    <p:anim calcmode="lin" valueType="num">
                                      <p:cBhvr additive="base">
                                        <p:cTn id="7" dur="500" fill="hold"/>
                                        <p:tgtEl>
                                          <p:spTgt spid="25602"/>
                                        </p:tgtEl>
                                        <p:attrNameLst>
                                          <p:attrName>ppt_x</p:attrName>
                                        </p:attrNameLst>
                                      </p:cBhvr>
                                      <p:tavLst>
                                        <p:tav tm="0">
                                          <p:val>
                                            <p:strVal val="#ppt_x"/>
                                          </p:val>
                                        </p:tav>
                                        <p:tav tm="100000">
                                          <p:val>
                                            <p:strVal val="#ppt_x"/>
                                          </p:val>
                                        </p:tav>
                                      </p:tavLst>
                                    </p:anim>
                                    <p:anim calcmode="lin" valueType="num">
                                      <p:cBhvr additive="base">
                                        <p:cTn id="8" dur="500" fill="hold"/>
                                        <p:tgtEl>
                                          <p:spTgt spid="2560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US" altLang="en-US" smtClean="0"/>
              <a:t>How does one create a logical argument?</a:t>
            </a:r>
          </a:p>
        </p:txBody>
      </p:sp>
      <p:sp>
        <p:nvSpPr>
          <p:cNvPr id="26627" name="Content Placeholder 2"/>
          <p:cNvSpPr>
            <a:spLocks noGrp="1"/>
          </p:cNvSpPr>
          <p:nvPr>
            <p:ph idx="1"/>
          </p:nvPr>
        </p:nvSpPr>
        <p:spPr/>
        <p:txBody>
          <a:bodyPr/>
          <a:lstStyle/>
          <a:p>
            <a:pPr eaLnBrk="1" hangingPunct="1"/>
            <a:r>
              <a:rPr lang="en-US" altLang="en-US" smtClean="0"/>
              <a:t>Creating a logical argument often involves defining the terms of the argument and identifying connections such as causality.</a:t>
            </a:r>
          </a:p>
          <a:p>
            <a:pPr eaLnBrk="1" hangingPunct="1"/>
            <a:r>
              <a:rPr lang="en-US" altLang="en-US" smtClean="0"/>
              <a:t>It can also require considerable research.</a:t>
            </a:r>
          </a:p>
          <a:p>
            <a:pPr lvl="1" eaLnBrk="1" hangingPunct="1"/>
            <a:r>
              <a:rPr lang="en-US" altLang="en-US" smtClean="0"/>
              <a:t>Evidence from expert sources and authorities, facts, and quantitative data can be very persuasive if selected carefully and presented accurately.</a:t>
            </a:r>
          </a:p>
          <a:p>
            <a:pPr eaLnBrk="1" hangingPunct="1"/>
            <a:endParaRPr lang="en-US" altLang="en-US" smtClean="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barn(inVertical)">
                                      <p:cBhvr>
                                        <p:cTn id="7" dur="500"/>
                                        <p:tgtEl>
                                          <p:spTgt spid="266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26627">
                                            <p:txEl>
                                              <p:pRg st="0" end="0"/>
                                            </p:txEl>
                                          </p:spTgt>
                                        </p:tgtEl>
                                        <p:attrNameLst>
                                          <p:attrName>style.visibility</p:attrName>
                                        </p:attrNameLst>
                                      </p:cBhvr>
                                      <p:to>
                                        <p:strVal val="visible"/>
                                      </p:to>
                                    </p:set>
                                    <p:animEffect transition="in" filter="barn(inVertical)">
                                      <p:cBhvr>
                                        <p:cTn id="12" dur="500"/>
                                        <p:tgtEl>
                                          <p:spTgt spid="2662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nodeType="clickEffect">
                                  <p:stCondLst>
                                    <p:cond delay="0"/>
                                  </p:stCondLst>
                                  <p:childTnLst>
                                    <p:set>
                                      <p:cBhvr>
                                        <p:cTn id="16" dur="1" fill="hold">
                                          <p:stCondLst>
                                            <p:cond delay="0"/>
                                          </p:stCondLst>
                                        </p:cTn>
                                        <p:tgtEl>
                                          <p:spTgt spid="26627">
                                            <p:txEl>
                                              <p:pRg st="1" end="1"/>
                                            </p:txEl>
                                          </p:spTgt>
                                        </p:tgtEl>
                                        <p:attrNameLst>
                                          <p:attrName>style.visibility</p:attrName>
                                        </p:attrNameLst>
                                      </p:cBhvr>
                                      <p:to>
                                        <p:strVal val="visible"/>
                                      </p:to>
                                    </p:set>
                                    <p:animEffect transition="in" filter="barn(inVertical)">
                                      <p:cBhvr>
                                        <p:cTn id="17" dur="500"/>
                                        <p:tgtEl>
                                          <p:spTgt spid="2662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1" fill="hold" nodeType="clickEffect">
                                  <p:stCondLst>
                                    <p:cond delay="0"/>
                                  </p:stCondLst>
                                  <p:childTnLst>
                                    <p:set>
                                      <p:cBhvr>
                                        <p:cTn id="21" dur="1" fill="hold">
                                          <p:stCondLst>
                                            <p:cond delay="0"/>
                                          </p:stCondLst>
                                        </p:cTn>
                                        <p:tgtEl>
                                          <p:spTgt spid="26627">
                                            <p:txEl>
                                              <p:pRg st="2" end="2"/>
                                            </p:txEl>
                                          </p:spTgt>
                                        </p:tgtEl>
                                        <p:attrNameLst>
                                          <p:attrName>style.visibility</p:attrName>
                                        </p:attrNameLst>
                                      </p:cBhvr>
                                      <p:to>
                                        <p:strVal val="visible"/>
                                      </p:to>
                                    </p:set>
                                    <p:animEffect transition="in" filter="barn(inVertical)">
                                      <p:cBhvr>
                                        <p:cTn id="22" dur="500"/>
                                        <p:tgtEl>
                                          <p:spTgt spid="266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Content Placeholder 2"/>
          <p:cNvSpPr>
            <a:spLocks noGrp="1"/>
          </p:cNvSpPr>
          <p:nvPr>
            <p:ph idx="1"/>
          </p:nvPr>
        </p:nvSpPr>
        <p:spPr/>
        <p:txBody>
          <a:bodyPr/>
          <a:lstStyle/>
          <a:p>
            <a:pPr marL="0" indent="0" algn="ctr" eaLnBrk="1" hangingPunct="1">
              <a:buFontTx/>
              <a:buNone/>
            </a:pPr>
            <a:r>
              <a:rPr lang="en-US" altLang="en-US" smtClean="0"/>
              <a:t>Let</a:t>
            </a:r>
            <a:r>
              <a:rPr lang="ja-JP" altLang="en-US" smtClean="0"/>
              <a:t>’</a:t>
            </a:r>
            <a:r>
              <a:rPr lang="en-US" altLang="ja-JP" smtClean="0"/>
              <a:t>s look back again at Lou Gehrig</a:t>
            </a:r>
            <a:r>
              <a:rPr lang="ja-JP" altLang="en-US" smtClean="0"/>
              <a:t>’</a:t>
            </a:r>
            <a:r>
              <a:rPr lang="en-US" altLang="ja-JP" smtClean="0"/>
              <a:t>s speech.  Though, at first glance, his speech may seem largely emotional, it is actually based on irrefutable logic.</a:t>
            </a:r>
          </a:p>
          <a:p>
            <a:pPr marL="0" indent="0" algn="ctr" eaLnBrk="1" hangingPunct="1">
              <a:buFontTx/>
              <a:buNone/>
            </a:pPr>
            <a:endParaRPr lang="en-US" altLang="en-US" smtClean="0"/>
          </a:p>
          <a:p>
            <a:pPr marL="0" indent="0" algn="ctr" eaLnBrk="1" hangingPunct="1">
              <a:buFontTx/>
              <a:buNone/>
            </a:pPr>
            <a:r>
              <a:rPr lang="en-US" altLang="en-US" smtClean="0"/>
              <a:t>How does Gehrig make appeals to logos?</a:t>
            </a:r>
          </a:p>
        </p:txBody>
      </p:sp>
    </p:spTree>
  </p:cSld>
  <p:clrMapOvr>
    <a:masterClrMapping/>
  </p:clrMapOvr>
  <p:transition spd="med">
    <p:fade thruBlk="1"/>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altLang="en-US" smtClean="0"/>
              <a:t>How does Gehrig appeal to logos?</a:t>
            </a:r>
          </a:p>
        </p:txBody>
      </p:sp>
      <p:sp>
        <p:nvSpPr>
          <p:cNvPr id="3" name="Content Placeholder 2"/>
          <p:cNvSpPr>
            <a:spLocks noGrp="1"/>
          </p:cNvSpPr>
          <p:nvPr>
            <p:ph idx="1"/>
          </p:nvPr>
        </p:nvSpPr>
        <p:spPr/>
        <p:txBody>
          <a:bodyPr/>
          <a:lstStyle/>
          <a:p>
            <a:pPr eaLnBrk="1" hangingPunct="1"/>
            <a:r>
              <a:rPr lang="en-US" altLang="en-US" smtClean="0"/>
              <a:t>Begins with a clear thesis statement:</a:t>
            </a:r>
          </a:p>
          <a:p>
            <a:pPr lvl="1" eaLnBrk="1" hangingPunct="1"/>
            <a:r>
              <a:rPr lang="ja-JP" altLang="en-US" smtClean="0"/>
              <a:t>“</a:t>
            </a:r>
            <a:r>
              <a:rPr lang="en-US" altLang="ja-JP" smtClean="0"/>
              <a:t>the luckiest man on the face of the earth</a:t>
            </a:r>
            <a:r>
              <a:rPr lang="ja-JP" altLang="en-US" smtClean="0"/>
              <a:t>”</a:t>
            </a:r>
            <a:endParaRPr lang="en-US" altLang="ja-JP" smtClean="0"/>
          </a:p>
          <a:p>
            <a:pPr eaLnBrk="1" hangingPunct="1"/>
            <a:r>
              <a:rPr lang="en-US" altLang="en-US" smtClean="0"/>
              <a:t>Supports this thesis statement with two points:</a:t>
            </a:r>
          </a:p>
          <a:p>
            <a:pPr lvl="1" eaLnBrk="1" hangingPunct="1">
              <a:buFont typeface="Trebuchet MS" pitchFamily="34" charset="0"/>
              <a:buAutoNum type="arabicPeriod"/>
            </a:pPr>
            <a:r>
              <a:rPr lang="en-US" altLang="en-US" smtClean="0"/>
              <a:t>The love and kindness he</a:t>
            </a:r>
            <a:r>
              <a:rPr lang="ja-JP" altLang="en-US" smtClean="0"/>
              <a:t>’</a:t>
            </a:r>
            <a:r>
              <a:rPr lang="en-US" altLang="ja-JP" smtClean="0"/>
              <a:t>s received in his seventeen years of playing baseball; and</a:t>
            </a:r>
          </a:p>
          <a:p>
            <a:pPr lvl="1" eaLnBrk="1" hangingPunct="1">
              <a:buFont typeface="Trebuchet MS" pitchFamily="34" charset="0"/>
              <a:buAutoNum type="arabicPeriod"/>
            </a:pPr>
            <a:r>
              <a:rPr lang="en-US" altLang="en-US" smtClean="0"/>
              <a:t>A list of great people who have been his friends, family, and teammates in that time.</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8674"/>
                                        </p:tgtEl>
                                        <p:attrNameLst>
                                          <p:attrName>style.visibility</p:attrName>
                                        </p:attrNameLst>
                                      </p:cBhvr>
                                      <p:to>
                                        <p:strVal val="visible"/>
                                      </p:to>
                                    </p:set>
                                    <p:animEffect transition="in" filter="wipe(down)">
                                      <p:cBhvr>
                                        <p:cTn id="7" dur="500"/>
                                        <p:tgtEl>
                                          <p:spTgt spid="286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altLang="en-US" smtClean="0"/>
              <a:t>What is Rhetoric?</a:t>
            </a:r>
          </a:p>
        </p:txBody>
      </p:sp>
      <p:sp>
        <p:nvSpPr>
          <p:cNvPr id="7171" name="Content Placeholder 2"/>
          <p:cNvSpPr>
            <a:spLocks noGrp="1"/>
          </p:cNvSpPr>
          <p:nvPr>
            <p:ph idx="1"/>
          </p:nvPr>
        </p:nvSpPr>
        <p:spPr/>
        <p:txBody>
          <a:bodyPr/>
          <a:lstStyle/>
          <a:p>
            <a:pPr marL="0" indent="0" algn="ctr" eaLnBrk="1" hangingPunct="1">
              <a:buFontTx/>
              <a:buNone/>
            </a:pPr>
            <a:r>
              <a:rPr lang="en-US" altLang="en-US" smtClean="0"/>
              <a:t>As Aristotle defined the term, </a:t>
            </a:r>
            <a:r>
              <a:rPr lang="ja-JP" altLang="en-US" smtClean="0"/>
              <a:t>“</a:t>
            </a:r>
            <a:r>
              <a:rPr lang="en-US" altLang="ja-JP" smtClean="0"/>
              <a:t>the faculty of observing in any given case the available means of persuasion.</a:t>
            </a:r>
            <a:r>
              <a:rPr lang="ja-JP" altLang="en-US" smtClean="0"/>
              <a:t>”</a:t>
            </a:r>
            <a:r>
              <a:rPr lang="en-US" altLang="ja-JP" smtClean="0"/>
              <a:t>  </a:t>
            </a:r>
          </a:p>
          <a:p>
            <a:pPr marL="0" indent="0" algn="ctr" eaLnBrk="1" hangingPunct="1">
              <a:buFontTx/>
              <a:buNone/>
            </a:pPr>
            <a:endParaRPr lang="en-US" altLang="en-US" smtClean="0"/>
          </a:p>
          <a:p>
            <a:pPr marL="0" indent="0" algn="ctr" eaLnBrk="1" hangingPunct="1">
              <a:buFontTx/>
              <a:buNone/>
            </a:pPr>
            <a:r>
              <a:rPr lang="en-US" altLang="en-US" smtClean="0"/>
              <a:t>In other words, it is the art of finding ways to persuade an audience.</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4" fill="hold" nodeType="clickEffect">
                                  <p:stCondLst>
                                    <p:cond delay="0"/>
                                  </p:stCondLst>
                                  <p:childTnLst>
                                    <p:set>
                                      <p:cBhvr>
                                        <p:cTn id="10" dur="1" fill="hold">
                                          <p:stCondLst>
                                            <p:cond delay="0"/>
                                          </p:stCondLst>
                                        </p:cTn>
                                        <p:tgtEl>
                                          <p:spTgt spid="7171">
                                            <p:txEl>
                                              <p:pRg st="0" end="0"/>
                                            </p:txEl>
                                          </p:spTgt>
                                        </p:tgtEl>
                                        <p:attrNameLst>
                                          <p:attrName>style.visibility</p:attrName>
                                        </p:attrNameLst>
                                      </p:cBhvr>
                                      <p:to>
                                        <p:strVal val="visible"/>
                                      </p:to>
                                    </p:set>
                                    <p:anim calcmode="lin" valueType="num">
                                      <p:cBhvr additive="base">
                                        <p:cTn id="11"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1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 calcmode="lin" valueType="num">
                                      <p:cBhvr additive="base">
                                        <p:cTn id="17" dur="500" fill="hold"/>
                                        <p:tgtEl>
                                          <p:spTgt spid="7171">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717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altLang="en-US" smtClean="0"/>
              <a:t>How else can a speaker appeal to logos?</a:t>
            </a:r>
          </a:p>
        </p:txBody>
      </p:sp>
      <p:sp>
        <p:nvSpPr>
          <p:cNvPr id="3" name="Content Placeholder 2"/>
          <p:cNvSpPr>
            <a:spLocks noGrp="1"/>
          </p:cNvSpPr>
          <p:nvPr>
            <p:ph idx="1"/>
          </p:nvPr>
        </p:nvSpPr>
        <p:spPr/>
        <p:txBody>
          <a:bodyPr>
            <a:normAutofit/>
          </a:bodyPr>
          <a:lstStyle/>
          <a:p>
            <a:pPr marL="0" indent="0" algn="ctr" eaLnBrk="1" fontAlgn="auto" hangingPunct="1">
              <a:spcAft>
                <a:spcPts val="0"/>
              </a:spcAft>
              <a:buClr>
                <a:schemeClr val="accent3"/>
              </a:buClr>
              <a:buFontTx/>
              <a:buNone/>
              <a:defRPr/>
            </a:pPr>
            <a:r>
              <a:rPr lang="en-US" dirty="0" smtClean="0">
                <a:ea typeface="+mn-ea"/>
              </a:rPr>
              <a:t>CONCEDE and REFUTE</a:t>
            </a:r>
          </a:p>
          <a:p>
            <a:pPr marL="365760" indent="-256032" eaLnBrk="1" fontAlgn="auto" hangingPunct="1">
              <a:spcAft>
                <a:spcPts val="0"/>
              </a:spcAft>
              <a:buClr>
                <a:schemeClr val="accent3"/>
              </a:buClr>
              <a:buFont typeface="Georgia"/>
              <a:buChar char="•"/>
              <a:defRPr/>
            </a:pPr>
            <a:r>
              <a:rPr lang="en-US" dirty="0" smtClean="0">
                <a:ea typeface="+mn-ea"/>
              </a:rPr>
              <a:t>Acknowledge a </a:t>
            </a:r>
            <a:r>
              <a:rPr lang="en-US" i="1" u="sng" dirty="0" smtClean="0">
                <a:ea typeface="+mn-ea"/>
              </a:rPr>
              <a:t>counterargument</a:t>
            </a:r>
            <a:r>
              <a:rPr lang="en-US" dirty="0" smtClean="0">
                <a:ea typeface="+mn-ea"/>
              </a:rPr>
              <a:t>:  anticipate the objections or opposing views.</a:t>
            </a:r>
          </a:p>
          <a:p>
            <a:pPr marL="658368" lvl="1" indent="-246888" eaLnBrk="1" fontAlgn="auto" hangingPunct="1">
              <a:spcAft>
                <a:spcPts val="0"/>
              </a:spcAft>
              <a:buFont typeface="Georgia"/>
              <a:buChar char="▫"/>
              <a:defRPr/>
            </a:pPr>
            <a:r>
              <a:rPr lang="en-US" dirty="0" smtClean="0">
                <a:ea typeface="+mn-ea"/>
              </a:rPr>
              <a:t>Your argument will be vulnerable if you ignore ideas that run counter to your own.</a:t>
            </a:r>
          </a:p>
          <a:p>
            <a:pPr marL="923544" lvl="2" indent="-219456" eaLnBrk="1" fontAlgn="auto" hangingPunct="1">
              <a:spcAft>
                <a:spcPts val="0"/>
              </a:spcAft>
              <a:buFont typeface="Wingdings 2"/>
              <a:buChar char=""/>
              <a:defRPr/>
            </a:pPr>
            <a:r>
              <a:rPr lang="en-US" dirty="0" smtClean="0">
                <a:ea typeface="+mn-ea"/>
              </a:rPr>
              <a:t>In acknowledging the counterargument, you agree (concede) that an opposing argument may be true or reasonable, but then you deny (refute) the validity of all or part of the argument.</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9698"/>
                                        </p:tgtEl>
                                        <p:attrNameLst>
                                          <p:attrName>style.visibility</p:attrName>
                                        </p:attrNameLst>
                                      </p:cBhvr>
                                      <p:to>
                                        <p:strVal val="visible"/>
                                      </p:to>
                                    </p:set>
                                    <p:animEffect transition="in" filter="fade">
                                      <p:cBhvr>
                                        <p:cTn id="7" dur="1000"/>
                                        <p:tgtEl>
                                          <p:spTgt spid="29698"/>
                                        </p:tgtEl>
                                      </p:cBhvr>
                                    </p:animEffect>
                                    <p:anim calcmode="lin" valueType="num">
                                      <p:cBhvr>
                                        <p:cTn id="8" dur="1000" fill="hold"/>
                                        <p:tgtEl>
                                          <p:spTgt spid="29698"/>
                                        </p:tgtEl>
                                        <p:attrNameLst>
                                          <p:attrName>ppt_x</p:attrName>
                                        </p:attrNameLst>
                                      </p:cBhvr>
                                      <p:tavLst>
                                        <p:tav tm="0">
                                          <p:val>
                                            <p:strVal val="#ppt_x"/>
                                          </p:val>
                                        </p:tav>
                                        <p:tav tm="100000">
                                          <p:val>
                                            <p:strVal val="#ppt_x"/>
                                          </p:val>
                                        </p:tav>
                                      </p:tavLst>
                                    </p:anim>
                                    <p:anim calcmode="lin" valueType="num">
                                      <p:cBhvr>
                                        <p:cTn id="9" dur="1000" fill="hold"/>
                                        <p:tgtEl>
                                          <p:spTgt spid="2969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Content Placeholder 2"/>
          <p:cNvSpPr>
            <a:spLocks noGrp="1"/>
          </p:cNvSpPr>
          <p:nvPr>
            <p:ph idx="1"/>
          </p:nvPr>
        </p:nvSpPr>
        <p:spPr/>
        <p:txBody>
          <a:bodyPr/>
          <a:lstStyle/>
          <a:p>
            <a:pPr marL="0" lvl="1" indent="0" algn="ctr" eaLnBrk="1" hangingPunct="1">
              <a:buFontTx/>
              <a:buNone/>
            </a:pPr>
            <a:r>
              <a:rPr lang="en-US" altLang="en-US" smtClean="0"/>
              <a:t>Concession and Refutation strengthens your own argument: it appeals to logos by demonstrating that you understand a viewpoint other than your own, you</a:t>
            </a:r>
            <a:r>
              <a:rPr lang="ja-JP" altLang="en-US" smtClean="0"/>
              <a:t>’</a:t>
            </a:r>
            <a:r>
              <a:rPr lang="en-US" altLang="ja-JP" smtClean="0"/>
              <a:t>ve thought through other evidence, and you stand by your view.</a:t>
            </a:r>
          </a:p>
          <a:p>
            <a:pPr marL="0" lvl="1" indent="0" algn="ctr" eaLnBrk="1" hangingPunct="1">
              <a:buFontTx/>
              <a:buNone/>
            </a:pPr>
            <a:endParaRPr lang="en-US" altLang="en-US" smtClean="0"/>
          </a:p>
          <a:p>
            <a:pPr marL="0" lvl="1" indent="0" algn="ctr" eaLnBrk="1" hangingPunct="1">
              <a:buFontTx/>
              <a:buNone/>
            </a:pPr>
            <a:endParaRPr lang="en-US" altLang="en-US" smtClean="0"/>
          </a:p>
          <a:p>
            <a:pPr marL="0" lvl="1" indent="0" algn="ctr" eaLnBrk="1" hangingPunct="1">
              <a:buFontTx/>
              <a:buNone/>
            </a:pPr>
            <a:endParaRPr lang="en-US" altLang="en-US" smtClean="0"/>
          </a:p>
          <a:p>
            <a:pPr marL="0" indent="0" algn="ctr" eaLnBrk="1" hangingPunct="1">
              <a:buFontTx/>
              <a:buNone/>
            </a:pPr>
            <a:endParaRPr lang="en-US" altLang="en-US" smtClean="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 calcmode="lin" valueType="num">
                                      <p:cBhvr>
                                        <p:cTn id="7" dur="1000" fill="hold"/>
                                        <p:tgtEl>
                                          <p:spTgt spid="3072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072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072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07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1" indent="0" algn="ctr" eaLnBrk="1" hangingPunct="1">
              <a:buFontTx/>
              <a:buNone/>
            </a:pPr>
            <a:r>
              <a:rPr lang="en-US" altLang="en-US" smtClean="0"/>
              <a:t>How does Gehrig address a counterargument?</a:t>
            </a:r>
          </a:p>
          <a:p>
            <a:pPr marL="0" indent="0" eaLnBrk="1" hangingPunct="1">
              <a:buFontTx/>
              <a:buNone/>
            </a:pPr>
            <a:endParaRPr lang="en-US" altLang="en-US" smtClean="0"/>
          </a:p>
          <a:p>
            <a:pPr marL="0" indent="0" eaLnBrk="1" hangingPunct="1"/>
            <a:r>
              <a:rPr lang="en-US" altLang="en-US" smtClean="0"/>
              <a:t>Gehrig concedes what some of his listeners may think:  that is </a:t>
            </a:r>
            <a:r>
              <a:rPr lang="ja-JP" altLang="en-US" smtClean="0"/>
              <a:t>“</a:t>
            </a:r>
            <a:r>
              <a:rPr lang="en-US" altLang="ja-JP" smtClean="0"/>
              <a:t>bad break</a:t>
            </a:r>
            <a:r>
              <a:rPr lang="ja-JP" altLang="en-US" smtClean="0"/>
              <a:t>”</a:t>
            </a:r>
            <a:r>
              <a:rPr lang="en-US" altLang="ja-JP" smtClean="0"/>
              <a:t> is a cause for discouragement or despair.  </a:t>
            </a:r>
          </a:p>
          <a:p>
            <a:pPr marL="0" indent="0" eaLnBrk="1" hangingPunct="1"/>
            <a:r>
              <a:rPr lang="en-US" altLang="en-US" smtClean="0"/>
              <a:t>Gehrig refutes this by saying that he has </a:t>
            </a:r>
            <a:r>
              <a:rPr lang="ja-JP" altLang="en-US" smtClean="0"/>
              <a:t>“</a:t>
            </a:r>
            <a:r>
              <a:rPr lang="en-US" altLang="ja-JP" smtClean="0"/>
              <a:t>an awful lot to live for!</a:t>
            </a:r>
            <a:r>
              <a:rPr lang="ja-JP" altLang="en-US" smtClean="0"/>
              <a:t>”</a:t>
            </a:r>
            <a:endParaRPr lang="en-US" altLang="en-US" smtClean="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pPr eaLnBrk="1" hangingPunct="1"/>
            <a:r>
              <a:rPr lang="en-US" altLang="en-US" smtClean="0"/>
              <a:t>Let</a:t>
            </a:r>
            <a:r>
              <a:rPr lang="ja-JP" altLang="en-US" smtClean="0"/>
              <a:t>’</a:t>
            </a:r>
            <a:r>
              <a:rPr lang="en-US" altLang="ja-JP" smtClean="0"/>
              <a:t>s Practice!</a:t>
            </a:r>
            <a:endParaRPr lang="en-US" altLang="en-US" smtClean="0"/>
          </a:p>
        </p:txBody>
      </p:sp>
      <p:sp>
        <p:nvSpPr>
          <p:cNvPr id="58371" name="Content Placeholder 2"/>
          <p:cNvSpPr>
            <a:spLocks noGrp="1"/>
          </p:cNvSpPr>
          <p:nvPr>
            <p:ph idx="1"/>
          </p:nvPr>
        </p:nvSpPr>
        <p:spPr/>
        <p:txBody>
          <a:bodyPr/>
          <a:lstStyle/>
          <a:p>
            <a:pPr marL="0" indent="0" algn="ctr" eaLnBrk="1" hangingPunct="1">
              <a:buFontTx/>
              <a:buNone/>
            </a:pPr>
            <a:r>
              <a:rPr lang="en-US" altLang="en-US" smtClean="0"/>
              <a:t>Read the passage from </a:t>
            </a:r>
            <a:r>
              <a:rPr lang="ja-JP" altLang="en-US" smtClean="0"/>
              <a:t>“</a:t>
            </a:r>
            <a:r>
              <a:rPr lang="en-US" altLang="ja-JP" smtClean="0"/>
              <a:t>Slow Food Nation,</a:t>
            </a:r>
            <a:r>
              <a:rPr lang="ja-JP" altLang="en-US" smtClean="0"/>
              <a:t>”</a:t>
            </a:r>
            <a:r>
              <a:rPr lang="en-US" altLang="ja-JP" smtClean="0"/>
              <a:t> a piece by famous chef, food activist, and author Alice Waters. </a:t>
            </a:r>
          </a:p>
          <a:p>
            <a:pPr marL="0" indent="0" algn="ctr" eaLnBrk="1" hangingPunct="1">
              <a:buFontTx/>
              <a:buNone/>
            </a:pPr>
            <a:endParaRPr lang="en-US" altLang="en-US" smtClean="0"/>
          </a:p>
          <a:p>
            <a:pPr marL="0" indent="0" algn="ctr" eaLnBrk="1" hangingPunct="1">
              <a:buFontTx/>
              <a:buNone/>
            </a:pPr>
            <a:r>
              <a:rPr lang="en-US" altLang="en-US" smtClean="0"/>
              <a:t>What counterargument does Waters acknowledge?</a:t>
            </a:r>
          </a:p>
        </p:txBody>
      </p:sp>
    </p:spTree>
  </p:cSld>
  <p:clrMapOvr>
    <a:masterClrMapping/>
  </p:clrMapOvr>
  <p:transition spd="med">
    <p:fade thruBlk="1"/>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hangingPunct="1"/>
            <a:r>
              <a:rPr lang="en-US" altLang="en-US" smtClean="0"/>
              <a:t>Pathos</a:t>
            </a:r>
          </a:p>
        </p:txBody>
      </p:sp>
      <p:sp>
        <p:nvSpPr>
          <p:cNvPr id="3" name="Content Placeholder 2"/>
          <p:cNvSpPr>
            <a:spLocks noGrp="1"/>
          </p:cNvSpPr>
          <p:nvPr>
            <p:ph idx="1"/>
          </p:nvPr>
        </p:nvSpPr>
        <p:spPr/>
        <p:txBody>
          <a:bodyPr/>
          <a:lstStyle/>
          <a:p>
            <a:pPr marL="0" indent="0" algn="ctr" eaLnBrk="1" hangingPunct="1">
              <a:buFontTx/>
              <a:buNone/>
            </a:pPr>
            <a:r>
              <a:rPr lang="en-US" altLang="en-US" i="1" u="sng" smtClean="0"/>
              <a:t>PATHOS</a:t>
            </a:r>
            <a:r>
              <a:rPr lang="en-US" altLang="en-US" smtClean="0"/>
              <a:t> is an appeal to emotions, values, desires, and hopes, on the one hand, or fears and prejudices, on the other.</a:t>
            </a:r>
          </a:p>
          <a:p>
            <a:pPr marL="0" indent="0" eaLnBrk="1" hangingPunct="1"/>
            <a:r>
              <a:rPr lang="en-US" altLang="en-US" smtClean="0"/>
              <a:t>Although an argument that appeals exclusively to the emotions is by definition weak, an effective speaker or writer understands the power of evoking an audience</a:t>
            </a:r>
            <a:r>
              <a:rPr lang="ja-JP" altLang="en-US" smtClean="0"/>
              <a:t>’</a:t>
            </a:r>
            <a:r>
              <a:rPr lang="en-US" altLang="ja-JP" smtClean="0"/>
              <a:t>s emotions by using such tools as figurative language, personal anecdotes, and vivid images.</a:t>
            </a:r>
            <a:endParaRPr lang="en-US" altLang="en-US" smtClean="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3794"/>
                                        </p:tgtEl>
                                        <p:attrNameLst>
                                          <p:attrName>style.visibility</p:attrName>
                                        </p:attrNameLst>
                                      </p:cBhvr>
                                      <p:to>
                                        <p:strVal val="visible"/>
                                      </p:to>
                                    </p:set>
                                    <p:animEffect transition="in" filter="wheel(1)">
                                      <p:cBhvr>
                                        <p:cTn id="7" dur="2000"/>
                                        <p:tgtEl>
                                          <p:spTgt spid="337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1" presetClass="entr" presetSubtype="1"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1)">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5257800"/>
          </a:xfrm>
        </p:spPr>
        <p:txBody>
          <a:bodyPr/>
          <a:lstStyle/>
          <a:p>
            <a:pPr marL="0" indent="0" algn="ctr" eaLnBrk="1" hangingPunct="1">
              <a:buFontTx/>
              <a:buNone/>
            </a:pPr>
            <a:r>
              <a:rPr lang="en-US" altLang="en-US" smtClean="0"/>
              <a:t>Let</a:t>
            </a:r>
            <a:r>
              <a:rPr lang="ja-JP" altLang="en-US" smtClean="0"/>
              <a:t>’</a:t>
            </a:r>
            <a:r>
              <a:rPr lang="en-US" altLang="ja-JP" smtClean="0"/>
              <a:t>s return again to Lou Gehrig</a:t>
            </a:r>
            <a:r>
              <a:rPr lang="ja-JP" altLang="en-US" smtClean="0"/>
              <a:t>’</a:t>
            </a:r>
            <a:r>
              <a:rPr lang="en-US" altLang="ja-JP" smtClean="0"/>
              <a:t>s speech.  </a:t>
            </a:r>
          </a:p>
          <a:p>
            <a:pPr marL="0" indent="0" algn="ctr" eaLnBrk="1" hangingPunct="1">
              <a:buFontTx/>
              <a:buNone/>
            </a:pPr>
            <a:endParaRPr lang="en-US" altLang="en-US" smtClean="0"/>
          </a:p>
          <a:p>
            <a:pPr marL="0" indent="0" algn="ctr" eaLnBrk="1" hangingPunct="1">
              <a:buFontTx/>
              <a:buNone/>
            </a:pPr>
            <a:r>
              <a:rPr lang="en-US" altLang="en-US" smtClean="0"/>
              <a:t>What appeals to pathos does Gehrig make in his speech?</a:t>
            </a:r>
            <a:endParaRPr lang="en-US" altLang="en-US" sz="1200" smtClean="0"/>
          </a:p>
          <a:p>
            <a:pPr marL="0" indent="0" algn="ctr" eaLnBrk="1" hangingPunct="1">
              <a:buFontTx/>
              <a:buNone/>
            </a:pPr>
            <a:endParaRPr lang="en-US" altLang="en-US" sz="1200" smtClean="0"/>
          </a:p>
          <a:p>
            <a:pPr marL="0" indent="0" eaLnBrk="1" hangingPunct="1"/>
            <a:r>
              <a:rPr lang="en-US" altLang="en-US" sz="2600" smtClean="0"/>
              <a:t>Uses first person (</a:t>
            </a:r>
            <a:r>
              <a:rPr lang="en-US" altLang="en-US" sz="2600" i="1" smtClean="0"/>
              <a:t>I</a:t>
            </a:r>
            <a:r>
              <a:rPr lang="en-US" altLang="en-US" sz="2600" smtClean="0"/>
              <a:t>)—reinforces the friendly sense that this is a guy who is speaking on his own behalf.</a:t>
            </a:r>
          </a:p>
          <a:p>
            <a:pPr marL="0" indent="0" eaLnBrk="1" hangingPunct="1"/>
            <a:r>
              <a:rPr lang="en-US" altLang="en-US" sz="2600" smtClean="0"/>
              <a:t>Chooses words with strong positive </a:t>
            </a:r>
            <a:r>
              <a:rPr lang="en-US" altLang="en-US" sz="2600" i="1" smtClean="0"/>
              <a:t>connotations</a:t>
            </a:r>
            <a:r>
              <a:rPr lang="en-US" altLang="en-US" sz="2600" smtClean="0"/>
              <a:t>.</a:t>
            </a:r>
          </a:p>
          <a:p>
            <a:pPr marL="0" indent="0" eaLnBrk="1" hangingPunct="1"/>
            <a:r>
              <a:rPr lang="en-US" altLang="en-US" sz="2600" smtClean="0"/>
              <a:t>Uses an image—</a:t>
            </a:r>
            <a:r>
              <a:rPr lang="ja-JP" altLang="en-US" sz="2600" smtClean="0"/>
              <a:t>”</a:t>
            </a:r>
            <a:r>
              <a:rPr lang="en-US" altLang="ja-JP" sz="2600" smtClean="0"/>
              <a:t>tower of strength</a:t>
            </a:r>
            <a:r>
              <a:rPr lang="ja-JP" altLang="en-US" sz="2600" smtClean="0"/>
              <a:t>”</a:t>
            </a:r>
            <a:endParaRPr lang="en-US" altLang="ja-JP" sz="2600" smtClean="0"/>
          </a:p>
          <a:p>
            <a:pPr marL="0" indent="0" eaLnBrk="1" hangingPunct="1"/>
            <a:r>
              <a:rPr lang="en-US" altLang="en-US" sz="2600" smtClean="0"/>
              <a:t>Creates a powerful contrast between his horrible diagnosis and his public display of courage.</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500"/>
                                        <p:tgtEl>
                                          <p:spTgt spid="3">
                                            <p:txEl>
                                              <p:pRg st="5" end="5"/>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533400" y="533400"/>
            <a:ext cx="8229600" cy="1066800"/>
          </a:xfrm>
        </p:spPr>
        <p:txBody>
          <a:bodyPr/>
          <a:lstStyle/>
          <a:p>
            <a:pPr eaLnBrk="1" hangingPunct="1"/>
            <a:r>
              <a:rPr lang="en-US" altLang="en-US" smtClean="0"/>
              <a:t>Let</a:t>
            </a:r>
            <a:r>
              <a:rPr lang="ja-JP" altLang="en-US" smtClean="0"/>
              <a:t>’</a:t>
            </a:r>
            <a:r>
              <a:rPr lang="en-US" altLang="ja-JP" smtClean="0"/>
              <a:t>s Practice!</a:t>
            </a:r>
            <a:endParaRPr lang="en-US" altLang="en-US" smtClean="0"/>
          </a:p>
        </p:txBody>
      </p:sp>
      <p:sp>
        <p:nvSpPr>
          <p:cNvPr id="61443" name="Content Placeholder 2"/>
          <p:cNvSpPr>
            <a:spLocks noGrp="1"/>
          </p:cNvSpPr>
          <p:nvPr>
            <p:ph idx="1"/>
          </p:nvPr>
        </p:nvSpPr>
        <p:spPr>
          <a:xfrm>
            <a:off x="76200" y="1600200"/>
            <a:ext cx="8915400" cy="5257800"/>
          </a:xfrm>
        </p:spPr>
        <p:txBody>
          <a:bodyPr/>
          <a:lstStyle/>
          <a:p>
            <a:pPr marL="0" indent="0" algn="ctr" eaLnBrk="1" hangingPunct="1">
              <a:buFontTx/>
              <a:buNone/>
            </a:pPr>
            <a:r>
              <a:rPr lang="en-US" altLang="en-US" smtClean="0"/>
              <a:t>Let</a:t>
            </a:r>
            <a:r>
              <a:rPr lang="ja-JP" altLang="en-US" smtClean="0"/>
              <a:t>’</a:t>
            </a:r>
            <a:r>
              <a:rPr lang="en-US" altLang="ja-JP" smtClean="0"/>
              <a:t>s look at a more direct example of pathos.</a:t>
            </a:r>
          </a:p>
          <a:p>
            <a:pPr marL="0" indent="0" algn="ctr" eaLnBrk="1" hangingPunct="1">
              <a:buFontTx/>
              <a:buNone/>
            </a:pPr>
            <a:endParaRPr lang="en-US" altLang="en-US" smtClean="0"/>
          </a:p>
          <a:p>
            <a:pPr marL="0" indent="0" algn="ctr" eaLnBrk="1" hangingPunct="1">
              <a:buFontTx/>
              <a:buNone/>
            </a:pPr>
            <a:r>
              <a:rPr lang="en-US" altLang="en-US" smtClean="0"/>
              <a:t>As a vice-presidential candidate, Richard Nixon gave a speech in 1952 defending himself against allegations of inappropriate use of campaign funds.</a:t>
            </a:r>
          </a:p>
          <a:p>
            <a:pPr marL="0" indent="0" algn="ctr" eaLnBrk="1" hangingPunct="1">
              <a:buFontTx/>
              <a:buNone/>
            </a:pPr>
            <a:endParaRPr lang="en-US" altLang="en-US" smtClean="0"/>
          </a:p>
          <a:p>
            <a:pPr marL="0" indent="0" algn="ctr" eaLnBrk="1" hangingPunct="1">
              <a:buFontTx/>
              <a:buNone/>
            </a:pPr>
            <a:r>
              <a:rPr lang="en-US" altLang="en-US" smtClean="0"/>
              <a:t>Read the excerpt from the speech and identify Nixon</a:t>
            </a:r>
            <a:r>
              <a:rPr lang="ja-JP" altLang="en-US" smtClean="0"/>
              <a:t>’</a:t>
            </a:r>
            <a:r>
              <a:rPr lang="en-US" altLang="ja-JP" smtClean="0"/>
              <a:t>s appeals to pathos.</a:t>
            </a:r>
            <a:endParaRPr lang="en-US" altLang="en-US" smtClean="0"/>
          </a:p>
        </p:txBody>
      </p:sp>
    </p:spTree>
  </p:cSld>
  <p:clrMapOvr>
    <a:masterClrMapping/>
  </p:clrMapOvr>
  <p:transition spd="med">
    <p:fade thruBlk="1"/>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Content Placeholder 2"/>
          <p:cNvSpPr>
            <a:spLocks noGrp="1"/>
          </p:cNvSpPr>
          <p:nvPr>
            <p:ph idx="1"/>
          </p:nvPr>
        </p:nvSpPr>
        <p:spPr/>
        <p:txBody>
          <a:bodyPr/>
          <a:lstStyle/>
          <a:p>
            <a:pPr marL="0" indent="0" algn="ctr" eaLnBrk="1" hangingPunct="1">
              <a:buFontTx/>
              <a:buNone/>
            </a:pPr>
            <a:r>
              <a:rPr lang="en-US" altLang="en-US" smtClean="0"/>
              <a:t>Let</a:t>
            </a:r>
            <a:r>
              <a:rPr lang="ja-JP" altLang="en-US" smtClean="0"/>
              <a:t>’</a:t>
            </a:r>
            <a:r>
              <a:rPr lang="en-US" altLang="ja-JP" smtClean="0"/>
              <a:t>s Listen!</a:t>
            </a:r>
          </a:p>
          <a:p>
            <a:pPr marL="0" indent="0" algn="ctr" eaLnBrk="1" hangingPunct="1">
              <a:buFontTx/>
              <a:buNone/>
            </a:pPr>
            <a:endParaRPr lang="en-US" altLang="en-US" smtClean="0"/>
          </a:p>
          <a:p>
            <a:pPr marL="0" indent="0" algn="ctr" eaLnBrk="1" hangingPunct="1">
              <a:buFontTx/>
              <a:buNone/>
            </a:pPr>
            <a:r>
              <a:rPr lang="en-US" altLang="en-US" smtClean="0">
                <a:hlinkClick r:id="rId2"/>
              </a:rPr>
              <a:t>http://www.youtube.com/watch?v=EjHoH2m3iKA</a:t>
            </a:r>
            <a:r>
              <a:rPr lang="en-US" altLang="en-US" smtClean="0"/>
              <a:t> </a:t>
            </a:r>
          </a:p>
        </p:txBody>
      </p:sp>
    </p:spTree>
  </p:cSld>
  <p:clrMapOvr>
    <a:masterClrMapping/>
  </p:clrMapOvr>
  <p:transition spd="med">
    <p:fade thruBlk="1"/>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eaLnBrk="1" hangingPunct="1"/>
            <a:r>
              <a:rPr lang="en-US" altLang="en-US" smtClean="0"/>
              <a:t>How else can a speaker appeal to pathos?</a:t>
            </a:r>
          </a:p>
        </p:txBody>
      </p:sp>
      <p:sp>
        <p:nvSpPr>
          <p:cNvPr id="36867" name="Content Placeholder 2"/>
          <p:cNvSpPr>
            <a:spLocks noGrp="1"/>
          </p:cNvSpPr>
          <p:nvPr>
            <p:ph idx="1"/>
          </p:nvPr>
        </p:nvSpPr>
        <p:spPr/>
        <p:txBody>
          <a:bodyPr/>
          <a:lstStyle/>
          <a:p>
            <a:pPr eaLnBrk="1" hangingPunct="1"/>
            <a:r>
              <a:rPr lang="en-US" altLang="en-US" smtClean="0"/>
              <a:t>Use striking imagery—written and visual images</a:t>
            </a:r>
          </a:p>
          <a:p>
            <a:pPr eaLnBrk="1" hangingPunct="1"/>
            <a:r>
              <a:rPr lang="en-US" altLang="en-US" smtClean="0"/>
              <a:t>Use humor</a:t>
            </a:r>
          </a:p>
          <a:p>
            <a:pPr eaLnBrk="1" hangingPunct="1"/>
            <a:r>
              <a:rPr lang="en-US" altLang="en-US" smtClean="0"/>
              <a:t>Understand the needs and beliefs of the audience.</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866"/>
                                        </p:tgtEl>
                                        <p:attrNameLst>
                                          <p:attrName>style.visibility</p:attrName>
                                        </p:attrNameLst>
                                      </p:cBhvr>
                                      <p:to>
                                        <p:strVal val="visible"/>
                                      </p:to>
                                    </p:set>
                                    <p:animEffect transition="in" filter="fade">
                                      <p:cBhvr>
                                        <p:cTn id="7" dur="500"/>
                                        <p:tgtEl>
                                          <p:spTgt spid="368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36867">
                                            <p:txEl>
                                              <p:pRg st="0" end="0"/>
                                            </p:txEl>
                                          </p:spTgt>
                                        </p:tgtEl>
                                        <p:attrNameLst>
                                          <p:attrName>style.visibility</p:attrName>
                                        </p:attrNameLst>
                                      </p:cBhvr>
                                      <p:to>
                                        <p:strVal val="visible"/>
                                      </p:to>
                                    </p:set>
                                    <p:anim calcmode="lin" valueType="num">
                                      <p:cBhvr additive="base">
                                        <p:cTn id="12" dur="500" fill="hold"/>
                                        <p:tgtEl>
                                          <p:spTgt spid="36867">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68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nodeType="clickEffect">
                                  <p:stCondLst>
                                    <p:cond delay="0"/>
                                  </p:stCondLst>
                                  <p:childTnLst>
                                    <p:set>
                                      <p:cBhvr>
                                        <p:cTn id="17" dur="1" fill="hold">
                                          <p:stCondLst>
                                            <p:cond delay="0"/>
                                          </p:stCondLst>
                                        </p:cTn>
                                        <p:tgtEl>
                                          <p:spTgt spid="36867">
                                            <p:txEl>
                                              <p:pRg st="1" end="1"/>
                                            </p:txEl>
                                          </p:spTgt>
                                        </p:tgtEl>
                                        <p:attrNameLst>
                                          <p:attrName>style.visibility</p:attrName>
                                        </p:attrNameLst>
                                      </p:cBhvr>
                                      <p:to>
                                        <p:strVal val="visible"/>
                                      </p:to>
                                    </p:set>
                                    <p:anim calcmode="lin" valueType="num">
                                      <p:cBhvr additive="base">
                                        <p:cTn id="18" dur="500" fill="hold"/>
                                        <p:tgtEl>
                                          <p:spTgt spid="36867">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68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nodeType="clickEffect">
                                  <p:stCondLst>
                                    <p:cond delay="0"/>
                                  </p:stCondLst>
                                  <p:childTnLst>
                                    <p:set>
                                      <p:cBhvr>
                                        <p:cTn id="23" dur="1" fill="hold">
                                          <p:stCondLst>
                                            <p:cond delay="0"/>
                                          </p:stCondLst>
                                        </p:cTn>
                                        <p:tgtEl>
                                          <p:spTgt spid="36867">
                                            <p:txEl>
                                              <p:pRg st="2" end="2"/>
                                            </p:txEl>
                                          </p:spTgt>
                                        </p:tgtEl>
                                        <p:attrNameLst>
                                          <p:attrName>style.visibility</p:attrName>
                                        </p:attrNameLst>
                                      </p:cBhvr>
                                      <p:to>
                                        <p:strVal val="visible"/>
                                      </p:to>
                                    </p:set>
                                    <p:anim calcmode="lin" valueType="num">
                                      <p:cBhvr additive="base">
                                        <p:cTn id="24" dur="500" fill="hold"/>
                                        <p:tgtEl>
                                          <p:spTgt spid="36867">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686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hangingPunct="1"/>
            <a:r>
              <a:rPr lang="en-US" altLang="en-US" smtClean="0"/>
              <a:t>Combining Ethos, Logos, and Pathos</a:t>
            </a:r>
          </a:p>
        </p:txBody>
      </p:sp>
      <p:sp>
        <p:nvSpPr>
          <p:cNvPr id="37891" name="Content Placeholder 2"/>
          <p:cNvSpPr>
            <a:spLocks noGrp="1"/>
          </p:cNvSpPr>
          <p:nvPr>
            <p:ph idx="1"/>
          </p:nvPr>
        </p:nvSpPr>
        <p:spPr/>
        <p:txBody>
          <a:bodyPr/>
          <a:lstStyle/>
          <a:p>
            <a:pPr marL="0" indent="0" algn="ctr" eaLnBrk="1" hangingPunct="1">
              <a:buFontTx/>
              <a:buNone/>
            </a:pPr>
            <a:r>
              <a:rPr lang="en-US" altLang="en-US" smtClean="0"/>
              <a:t>Most authors don</a:t>
            </a:r>
            <a:r>
              <a:rPr lang="ja-JP" altLang="en-US" smtClean="0"/>
              <a:t>’</a:t>
            </a:r>
            <a:r>
              <a:rPr lang="en-US" altLang="ja-JP" smtClean="0"/>
              <a:t>t rely on just a single type of appeal to persuade their audience; they combine these appeals to create an effective argument.</a:t>
            </a:r>
          </a:p>
          <a:p>
            <a:pPr marL="0" indent="0" algn="ctr" eaLnBrk="1" hangingPunct="1">
              <a:buFontTx/>
              <a:buNone/>
            </a:pPr>
            <a:endParaRPr lang="en-US" altLang="en-US" smtClean="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7890"/>
                                        </p:tgtEl>
                                        <p:attrNameLst>
                                          <p:attrName>style.visibility</p:attrName>
                                        </p:attrNameLst>
                                      </p:cBhvr>
                                      <p:to>
                                        <p:strVal val="visible"/>
                                      </p:to>
                                    </p:set>
                                    <p:animEffect transition="in" filter="wipe(down)">
                                      <p:cBhvr>
                                        <p:cTn id="7" dur="500"/>
                                        <p:tgtEl>
                                          <p:spTgt spid="378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nodeType="clickEffect">
                                  <p:stCondLst>
                                    <p:cond delay="0"/>
                                  </p:stCondLst>
                                  <p:childTnLst>
                                    <p:set>
                                      <p:cBhvr>
                                        <p:cTn id="11" dur="1" fill="hold">
                                          <p:stCondLst>
                                            <p:cond delay="0"/>
                                          </p:stCondLst>
                                        </p:cTn>
                                        <p:tgtEl>
                                          <p:spTgt spid="37891">
                                            <p:txEl>
                                              <p:pRg st="0" end="0"/>
                                            </p:txEl>
                                          </p:spTgt>
                                        </p:tgtEl>
                                        <p:attrNameLst>
                                          <p:attrName>style.visibility</p:attrName>
                                        </p:attrNameLst>
                                      </p:cBhvr>
                                      <p:to>
                                        <p:strVal val="visible"/>
                                      </p:to>
                                    </p:set>
                                    <p:animEffect transition="in" filter="fade">
                                      <p:cBhvr>
                                        <p:cTn id="12" dur="1000"/>
                                        <p:tgtEl>
                                          <p:spTgt spid="37891">
                                            <p:txEl>
                                              <p:pRg st="0" end="0"/>
                                            </p:txEl>
                                          </p:spTgt>
                                        </p:tgtEl>
                                      </p:cBhvr>
                                    </p:animEffect>
                                    <p:anim calcmode="lin" valueType="num">
                                      <p:cBhvr>
                                        <p:cTn id="13" dur="1000" fill="hold"/>
                                        <p:tgtEl>
                                          <p:spTgt spid="37891">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7891">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altLang="en-US" smtClean="0"/>
              <a:t>Where is Rhetoric used? 	</a:t>
            </a:r>
          </a:p>
        </p:txBody>
      </p:sp>
      <p:sp>
        <p:nvSpPr>
          <p:cNvPr id="10243" name="Content Placeholder 2"/>
          <p:cNvSpPr>
            <a:spLocks noGrp="1"/>
          </p:cNvSpPr>
          <p:nvPr>
            <p:ph idx="1"/>
          </p:nvPr>
        </p:nvSpPr>
        <p:spPr/>
        <p:txBody>
          <a:bodyPr/>
          <a:lstStyle/>
          <a:p>
            <a:pPr eaLnBrk="1" hangingPunct="1">
              <a:buFont typeface="Georgia" pitchFamily="18" charset="0"/>
              <a:buNone/>
            </a:pPr>
            <a:r>
              <a:rPr lang="en-US" altLang="en-US" smtClean="0"/>
              <a:t>Not just in speeches…</a:t>
            </a:r>
            <a:br>
              <a:rPr lang="en-US" altLang="en-US" smtClean="0"/>
            </a:br>
            <a:endParaRPr lang="en-US" altLang="en-US" smtClean="0"/>
          </a:p>
          <a:p>
            <a:pPr eaLnBrk="1" hangingPunct="1"/>
            <a:r>
              <a:rPr lang="en-US" altLang="en-US" smtClean="0"/>
              <a:t>Every essay</a:t>
            </a:r>
          </a:p>
          <a:p>
            <a:pPr eaLnBrk="1" hangingPunct="1"/>
            <a:r>
              <a:rPr lang="en-US" altLang="en-US" smtClean="0"/>
              <a:t>Political cartoon, photograph, advertisement </a:t>
            </a:r>
          </a:p>
          <a:p>
            <a:pPr eaLnBrk="1" hangingPunct="1"/>
            <a:r>
              <a:rPr lang="en-US" altLang="en-US" smtClean="0"/>
              <a:t>Documentary films (lighting, music, what to show, what to leave out, etc) </a:t>
            </a:r>
          </a:p>
          <a:p>
            <a:pPr eaLnBrk="1" hangingPunct="1"/>
            <a:endParaRPr lang="en-US" altLang="en-US" smtClean="0"/>
          </a:p>
          <a:p>
            <a:pPr eaLnBrk="1" hangingPunct="1">
              <a:buFont typeface="Georgia" pitchFamily="18" charset="0"/>
              <a:buNone/>
            </a:pPr>
            <a:endParaRPr lang="en-US" altLang="en-US" smtClean="0"/>
          </a:p>
          <a:p>
            <a:pPr eaLnBrk="1" hangingPunct="1"/>
            <a:endParaRPr lang="en-US" altLang="en-US" smtClean="0"/>
          </a:p>
        </p:txBody>
      </p:sp>
    </p:spTree>
  </p:cSld>
  <p:clrMapOvr>
    <a:masterClrMapping/>
  </p:clrMapOvr>
  <p:transition spd="med">
    <p:fade thruBlk="1"/>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Content Placeholder 2"/>
          <p:cNvSpPr>
            <a:spLocks noGrp="1"/>
          </p:cNvSpPr>
          <p:nvPr>
            <p:ph idx="1"/>
          </p:nvPr>
        </p:nvSpPr>
        <p:spPr>
          <a:xfrm>
            <a:off x="203200" y="838200"/>
            <a:ext cx="8915400" cy="5257800"/>
          </a:xfrm>
        </p:spPr>
        <p:txBody>
          <a:bodyPr/>
          <a:lstStyle/>
          <a:p>
            <a:pPr marL="0" indent="0" algn="ctr" eaLnBrk="1" hangingPunct="1">
              <a:buFontTx/>
              <a:buNone/>
            </a:pPr>
            <a:r>
              <a:rPr lang="en-US" altLang="en-US" sz="3000" smtClean="0"/>
              <a:t>The appeals themselves are inextricably linked:  if you lay out your argument logically, that will help to build your ethos.</a:t>
            </a:r>
          </a:p>
          <a:p>
            <a:pPr marL="0" indent="0" algn="ctr" eaLnBrk="1" hangingPunct="1">
              <a:buFontTx/>
              <a:buNone/>
            </a:pPr>
            <a:endParaRPr lang="en-US" altLang="en-US" sz="3000" smtClean="0"/>
          </a:p>
          <a:p>
            <a:pPr marL="0" indent="0" algn="ctr" eaLnBrk="1" hangingPunct="1">
              <a:buFontTx/>
              <a:buNone/>
            </a:pPr>
            <a:r>
              <a:rPr lang="en-US" altLang="en-US" sz="3000" smtClean="0"/>
              <a:t>It is only logical to listen to an expert on a subject, so having ethos can help build a foundation for an appeal to logos.</a:t>
            </a:r>
          </a:p>
          <a:p>
            <a:pPr marL="0" indent="0" algn="ctr" eaLnBrk="1" hangingPunct="1">
              <a:buFontTx/>
              <a:buNone/>
            </a:pPr>
            <a:endParaRPr lang="en-US" altLang="en-US" sz="3000" smtClean="0"/>
          </a:p>
          <a:p>
            <a:pPr marL="0" indent="0" algn="ctr" eaLnBrk="1" hangingPunct="1">
              <a:buFontTx/>
              <a:buNone/>
            </a:pPr>
            <a:r>
              <a:rPr lang="en-US" altLang="en-US" sz="3000" smtClean="0"/>
              <a:t>It is also possible to build your ethos based on pathos—for example, who better to speak about the pain of losing a loved on than someone who has gone through it?</a:t>
            </a:r>
          </a:p>
          <a:p>
            <a:pPr marL="0" indent="0" algn="ctr" eaLnBrk="1" hangingPunct="1">
              <a:buFontTx/>
              <a:buNone/>
            </a:pPr>
            <a:endParaRPr lang="en-US" altLang="en-US" sz="3000" smtClean="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fade">
                                      <p:cBhvr>
                                        <p:cTn id="7" dur="1000"/>
                                        <p:tgtEl>
                                          <p:spTgt spid="38915">
                                            <p:txEl>
                                              <p:pRg st="0" end="0"/>
                                            </p:txEl>
                                          </p:spTgt>
                                        </p:tgtEl>
                                      </p:cBhvr>
                                    </p:animEffect>
                                    <p:anim calcmode="lin" valueType="num">
                                      <p:cBhvr>
                                        <p:cTn id="8" dur="1000" fill="hold"/>
                                        <p:tgtEl>
                                          <p:spTgt spid="3891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891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38915">
                                            <p:txEl>
                                              <p:pRg st="2" end="2"/>
                                            </p:txEl>
                                          </p:spTgt>
                                        </p:tgtEl>
                                        <p:attrNameLst>
                                          <p:attrName>style.visibility</p:attrName>
                                        </p:attrNameLst>
                                      </p:cBhvr>
                                      <p:to>
                                        <p:strVal val="visible"/>
                                      </p:to>
                                    </p:set>
                                    <p:animEffect transition="in" filter="fade">
                                      <p:cBhvr>
                                        <p:cTn id="14" dur="1000"/>
                                        <p:tgtEl>
                                          <p:spTgt spid="38915">
                                            <p:txEl>
                                              <p:pRg st="2" end="2"/>
                                            </p:txEl>
                                          </p:spTgt>
                                        </p:tgtEl>
                                      </p:cBhvr>
                                    </p:animEffect>
                                    <p:anim calcmode="lin" valueType="num">
                                      <p:cBhvr>
                                        <p:cTn id="15" dur="1000" fill="hold"/>
                                        <p:tgtEl>
                                          <p:spTgt spid="3891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891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38915">
                                            <p:txEl>
                                              <p:pRg st="4" end="4"/>
                                            </p:txEl>
                                          </p:spTgt>
                                        </p:tgtEl>
                                        <p:attrNameLst>
                                          <p:attrName>style.visibility</p:attrName>
                                        </p:attrNameLst>
                                      </p:cBhvr>
                                      <p:to>
                                        <p:strVal val="visible"/>
                                      </p:to>
                                    </p:set>
                                    <p:animEffect transition="in" filter="fade">
                                      <p:cBhvr>
                                        <p:cTn id="21" dur="1000"/>
                                        <p:tgtEl>
                                          <p:spTgt spid="38915">
                                            <p:txEl>
                                              <p:pRg st="4" end="4"/>
                                            </p:txEl>
                                          </p:spTgt>
                                        </p:tgtEl>
                                      </p:cBhvr>
                                    </p:animEffect>
                                    <p:anim calcmode="lin" valueType="num">
                                      <p:cBhvr>
                                        <p:cTn id="22" dur="1000" fill="hold"/>
                                        <p:tgtEl>
                                          <p:spTgt spid="38915">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891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a:xfrm>
            <a:off x="457200" y="304800"/>
            <a:ext cx="8229600" cy="1066800"/>
          </a:xfrm>
        </p:spPr>
        <p:txBody>
          <a:bodyPr/>
          <a:lstStyle/>
          <a:p>
            <a:pPr eaLnBrk="1" hangingPunct="1"/>
            <a:r>
              <a:rPr lang="en-US" altLang="en-US" smtClean="0"/>
              <a:t>Let</a:t>
            </a:r>
            <a:r>
              <a:rPr lang="ja-JP" altLang="en-US" smtClean="0"/>
              <a:t>’</a:t>
            </a:r>
            <a:r>
              <a:rPr lang="en-US" altLang="ja-JP" smtClean="0"/>
              <a:t>s Practice With All of the Appeals!</a:t>
            </a:r>
            <a:endParaRPr lang="en-US" altLang="en-US" smtClean="0"/>
          </a:p>
        </p:txBody>
      </p:sp>
      <p:sp>
        <p:nvSpPr>
          <p:cNvPr id="66563" name="Content Placeholder 2"/>
          <p:cNvSpPr>
            <a:spLocks noGrp="1"/>
          </p:cNvSpPr>
          <p:nvPr>
            <p:ph idx="1"/>
          </p:nvPr>
        </p:nvSpPr>
        <p:spPr>
          <a:xfrm>
            <a:off x="38100" y="1574800"/>
            <a:ext cx="8915400" cy="5257800"/>
          </a:xfrm>
        </p:spPr>
        <p:txBody>
          <a:bodyPr/>
          <a:lstStyle/>
          <a:p>
            <a:pPr marL="0" indent="0" algn="ctr" eaLnBrk="1" hangingPunct="1">
              <a:buFontTx/>
              <a:buNone/>
            </a:pPr>
            <a:r>
              <a:rPr lang="en-US" altLang="en-US" sz="3000" smtClean="0"/>
              <a:t>Let</a:t>
            </a:r>
            <a:r>
              <a:rPr lang="ja-JP" altLang="en-US" sz="3000" smtClean="0"/>
              <a:t>’</a:t>
            </a:r>
            <a:r>
              <a:rPr lang="en-US" altLang="ja-JP" sz="3000" smtClean="0"/>
              <a:t>s examine a letter that Toni Morrison, the only African American woman to win the Nobel Prize for Literature, wrote to then-senator Barak Obama endorsing him as the Democratic candidate for president in 2008.  The letter was published in the </a:t>
            </a:r>
            <a:r>
              <a:rPr lang="en-US" altLang="ja-JP" sz="3000" i="1" smtClean="0"/>
              <a:t>New York Times</a:t>
            </a:r>
            <a:r>
              <a:rPr lang="en-US" altLang="ja-JP" sz="3000" smtClean="0"/>
              <a:t>.</a:t>
            </a:r>
          </a:p>
          <a:p>
            <a:pPr marL="0" indent="0" algn="ctr" eaLnBrk="1" hangingPunct="1">
              <a:buFontTx/>
              <a:buNone/>
            </a:pPr>
            <a:endParaRPr lang="en-US" altLang="en-US" sz="3000" smtClean="0"/>
          </a:p>
          <a:p>
            <a:pPr marL="0" indent="0" algn="ctr" eaLnBrk="1" hangingPunct="1">
              <a:buFontTx/>
              <a:buNone/>
            </a:pPr>
            <a:r>
              <a:rPr lang="en-US" altLang="en-US" sz="3000" smtClean="0"/>
              <a:t>As you read, consider the rhetorical appeals made by Morrison and how they function together to help Morrison effectively communicate her purpose.</a:t>
            </a:r>
          </a:p>
        </p:txBody>
      </p:sp>
    </p:spTree>
  </p:cSld>
  <p:clrMapOvr>
    <a:masterClrMapping/>
  </p:clrMapOvr>
  <p:transition spd="med">
    <p:fade thruBlk="1"/>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p:txBody>
          <a:bodyPr/>
          <a:lstStyle/>
          <a:p>
            <a:pPr eaLnBrk="1" hangingPunct="1"/>
            <a:r>
              <a:rPr lang="en-US" altLang="en-US" smtClean="0"/>
              <a:t>Homework</a:t>
            </a:r>
          </a:p>
        </p:txBody>
      </p:sp>
      <p:sp>
        <p:nvSpPr>
          <p:cNvPr id="67587" name="Content Placeholder 2"/>
          <p:cNvSpPr>
            <a:spLocks noGrp="1"/>
          </p:cNvSpPr>
          <p:nvPr>
            <p:ph idx="1"/>
          </p:nvPr>
        </p:nvSpPr>
        <p:spPr/>
        <p:txBody>
          <a:bodyPr/>
          <a:lstStyle/>
          <a:p>
            <a:pPr marL="0" indent="0" algn="ctr" eaLnBrk="1" hangingPunct="1">
              <a:buFontTx/>
              <a:buNone/>
            </a:pPr>
            <a:r>
              <a:rPr lang="en-US" altLang="en-US" smtClean="0"/>
              <a:t>Read the passage from Book 24 of Homer</a:t>
            </a:r>
            <a:r>
              <a:rPr lang="ja-JP" altLang="en-US" smtClean="0"/>
              <a:t>’</a:t>
            </a:r>
            <a:r>
              <a:rPr lang="en-US" altLang="ja-JP" smtClean="0"/>
              <a:t>s </a:t>
            </a:r>
            <a:r>
              <a:rPr lang="en-US" altLang="ja-JP" i="1" smtClean="0"/>
              <a:t>The Iliad</a:t>
            </a:r>
            <a:r>
              <a:rPr lang="en-US" altLang="ja-JP" smtClean="0"/>
              <a:t> and complete the organizer to help you analyze the rhetorical situation and rhetorical appeals.</a:t>
            </a:r>
          </a:p>
          <a:p>
            <a:pPr marL="0" indent="0" algn="ctr" eaLnBrk="1" hangingPunct="1">
              <a:buFontTx/>
              <a:buNone/>
            </a:pPr>
            <a:endParaRPr lang="en-US" altLang="en-US" smtClean="0"/>
          </a:p>
          <a:p>
            <a:pPr marL="0" indent="0" algn="ctr" eaLnBrk="1" hangingPunct="1">
              <a:buFontTx/>
              <a:buNone/>
            </a:pPr>
            <a:endParaRPr lang="en-US" altLang="en-US" smtClean="0"/>
          </a:p>
        </p:txBody>
      </p:sp>
    </p:spTree>
  </p:cSld>
  <p:clrMapOvr>
    <a:masterClrMapping/>
  </p:clrMapOvr>
  <p:transition spd="med">
    <p:fade thruBlk="1"/>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p:txBody>
          <a:bodyPr/>
          <a:lstStyle/>
          <a:p>
            <a:pPr eaLnBrk="1" hangingPunct="1"/>
            <a:r>
              <a:rPr lang="en-US" altLang="en-US" smtClean="0"/>
              <a:t>Resources</a:t>
            </a:r>
          </a:p>
        </p:txBody>
      </p:sp>
      <p:sp>
        <p:nvSpPr>
          <p:cNvPr id="68611" name="Content Placeholder 2"/>
          <p:cNvSpPr>
            <a:spLocks noGrp="1"/>
          </p:cNvSpPr>
          <p:nvPr>
            <p:ph idx="1"/>
          </p:nvPr>
        </p:nvSpPr>
        <p:spPr/>
        <p:txBody>
          <a:bodyPr/>
          <a:lstStyle/>
          <a:p>
            <a:pPr marL="465138" indent="-465138" eaLnBrk="1" hangingPunct="1">
              <a:buFontTx/>
              <a:buNone/>
            </a:pPr>
            <a:r>
              <a:rPr lang="en-US" altLang="en-US" smtClean="0"/>
              <a:t>Shea, Renee H., Lawrence Scanlon, and Robin Dissin Aufses.  </a:t>
            </a:r>
            <a:r>
              <a:rPr lang="en-US" altLang="en-US" i="1" smtClean="0"/>
              <a:t>The Language of Composition</a:t>
            </a:r>
            <a:r>
              <a:rPr lang="en-US" altLang="en-US" smtClean="0"/>
              <a:t>, 2</a:t>
            </a:r>
            <a:r>
              <a:rPr lang="en-US" altLang="en-US" baseline="30000" smtClean="0"/>
              <a:t>nd</a:t>
            </a:r>
            <a:r>
              <a:rPr lang="en-US" altLang="en-US" smtClean="0"/>
              <a:t> ed., Boston and New York:  Bedford/St. Martin</a:t>
            </a:r>
            <a:r>
              <a:rPr lang="ja-JP" altLang="en-US" smtClean="0"/>
              <a:t>’</a:t>
            </a:r>
            <a:r>
              <a:rPr lang="en-US" altLang="ja-JP" smtClean="0"/>
              <a:t>s, 2013.</a:t>
            </a:r>
            <a:endParaRPr lang="en-US" altLang="en-US" smtClean="0"/>
          </a:p>
        </p:txBody>
      </p:sp>
    </p:spTree>
  </p:cSld>
  <p:clrMapOvr>
    <a:masterClrMapping/>
  </p:clrMapOvr>
  <p:transition spd="med">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685800"/>
            <a:ext cx="8229600" cy="1066800"/>
          </a:xfrm>
        </p:spPr>
        <p:txBody>
          <a:bodyPr/>
          <a:lstStyle/>
          <a:p>
            <a:pPr eaLnBrk="1" hangingPunct="1"/>
            <a:r>
              <a:rPr lang="en-US" altLang="en-US" smtClean="0"/>
              <a:t>Types of Rhetoric 	</a:t>
            </a:r>
          </a:p>
        </p:txBody>
      </p:sp>
      <p:sp>
        <p:nvSpPr>
          <p:cNvPr id="11267" name="Content Placeholder 2"/>
          <p:cNvSpPr>
            <a:spLocks noGrp="1"/>
          </p:cNvSpPr>
          <p:nvPr>
            <p:ph idx="1"/>
          </p:nvPr>
        </p:nvSpPr>
        <p:spPr>
          <a:xfrm>
            <a:off x="457200" y="1905000"/>
            <a:ext cx="8229600" cy="4324350"/>
          </a:xfrm>
        </p:spPr>
        <p:txBody>
          <a:bodyPr/>
          <a:lstStyle/>
          <a:p>
            <a:pPr eaLnBrk="1" hangingPunct="1"/>
            <a:r>
              <a:rPr lang="en-US" altLang="en-US" b="1" smtClean="0"/>
              <a:t>Manipulative rhetoric</a:t>
            </a:r>
          </a:p>
          <a:p>
            <a:pPr eaLnBrk="1" hangingPunct="1"/>
            <a:r>
              <a:rPr lang="en-US" altLang="en-US" b="1" smtClean="0"/>
              <a:t>Deceptive rhetoric </a:t>
            </a:r>
          </a:p>
          <a:p>
            <a:pPr eaLnBrk="1" hangingPunct="1"/>
            <a:r>
              <a:rPr lang="en-US" altLang="en-US" b="1" smtClean="0"/>
              <a:t>Civil and effective rhetoric </a:t>
            </a:r>
          </a:p>
          <a:p>
            <a:pPr algn="ctr" eaLnBrk="1" hangingPunct="1">
              <a:buFont typeface="Georgia" pitchFamily="18" charset="0"/>
              <a:buNone/>
            </a:pPr>
            <a:r>
              <a:rPr lang="en-US" altLang="en-US" smtClean="0"/>
              <a:t>It is a part of our job as informed citizens and consumers to understand how rhetoric works so that we can be wary of </a:t>
            </a:r>
            <a:r>
              <a:rPr lang="en-US" altLang="en-US" i="1" smtClean="0"/>
              <a:t>manipulation or deceit, </a:t>
            </a:r>
            <a:r>
              <a:rPr lang="en-US" altLang="en-US" smtClean="0"/>
              <a:t>while appreciating </a:t>
            </a:r>
            <a:r>
              <a:rPr lang="en-US" altLang="en-US" i="1" smtClean="0"/>
              <a:t>effective and civil </a:t>
            </a:r>
            <a:r>
              <a:rPr lang="en-US" altLang="en-US" smtClean="0"/>
              <a:t>communication. </a:t>
            </a:r>
          </a:p>
        </p:txBody>
      </p:sp>
    </p:spTree>
  </p:cSld>
  <p:clrMapOvr>
    <a:masterClrMapping/>
  </p:clrMapOvr>
  <p:transition spd="med">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altLang="en-US" smtClean="0"/>
              <a:t>Activity 1 (page 2) </a:t>
            </a:r>
          </a:p>
        </p:txBody>
      </p:sp>
      <p:sp>
        <p:nvSpPr>
          <p:cNvPr id="12291" name="Content Placeholder 2"/>
          <p:cNvSpPr>
            <a:spLocks noGrp="1"/>
          </p:cNvSpPr>
          <p:nvPr>
            <p:ph idx="1"/>
          </p:nvPr>
        </p:nvSpPr>
        <p:spPr>
          <a:xfrm>
            <a:off x="457200" y="2057400"/>
            <a:ext cx="8229600" cy="4324350"/>
          </a:xfrm>
        </p:spPr>
        <p:txBody>
          <a:bodyPr/>
          <a:lstStyle/>
          <a:p>
            <a:pPr eaLnBrk="1" hangingPunct="1"/>
            <a:r>
              <a:rPr lang="en-US" altLang="en-US" smtClean="0"/>
              <a:t>Identify an article, a speech, a video, or an advertisement that  you think is manipulative or deceptive and one that is civil and effective. </a:t>
            </a:r>
          </a:p>
          <a:p>
            <a:pPr eaLnBrk="1" hangingPunct="1"/>
            <a:endParaRPr lang="en-US" altLang="en-US" smtClean="0"/>
          </a:p>
          <a:p>
            <a:pPr eaLnBrk="1" hangingPunct="1"/>
            <a:r>
              <a:rPr lang="en-US" altLang="en-US" smtClean="0"/>
              <a:t>Write a short response explaining why  for each example you provide. </a:t>
            </a:r>
          </a:p>
          <a:p>
            <a:pPr eaLnBrk="1" hangingPunct="1"/>
            <a:endParaRPr lang="en-US" altLang="en-US" smtClean="0"/>
          </a:p>
        </p:txBody>
      </p:sp>
    </p:spTree>
  </p:cSld>
  <p:clrMapOvr>
    <a:masterClrMapping/>
  </p:clrMapOvr>
  <p:transition spd="med">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09600" y="457200"/>
            <a:ext cx="8229600" cy="1066800"/>
          </a:xfrm>
        </p:spPr>
        <p:txBody>
          <a:bodyPr/>
          <a:lstStyle/>
          <a:p>
            <a:pPr eaLnBrk="1" hangingPunct="1"/>
            <a:r>
              <a:rPr lang="en-US" altLang="en-US" smtClean="0"/>
              <a:t>Activity 1 examples: </a:t>
            </a:r>
          </a:p>
        </p:txBody>
      </p:sp>
      <p:sp>
        <p:nvSpPr>
          <p:cNvPr id="13315" name="Content Placeholder 2"/>
          <p:cNvSpPr>
            <a:spLocks noGrp="1"/>
          </p:cNvSpPr>
          <p:nvPr>
            <p:ph idx="1"/>
          </p:nvPr>
        </p:nvSpPr>
        <p:spPr>
          <a:xfrm>
            <a:off x="609600" y="1447800"/>
            <a:ext cx="8229600" cy="4876800"/>
          </a:xfrm>
        </p:spPr>
        <p:txBody>
          <a:bodyPr/>
          <a:lstStyle/>
          <a:p>
            <a:pPr eaLnBrk="1" hangingPunct="1"/>
            <a:r>
              <a:rPr lang="en-US" altLang="en-US" smtClean="0"/>
              <a:t>Let</a:t>
            </a:r>
            <a:r>
              <a:rPr lang="ja-JP" altLang="en-US" smtClean="0"/>
              <a:t>’</a:t>
            </a:r>
            <a:r>
              <a:rPr lang="en-US" altLang="ja-JP" smtClean="0"/>
              <a:t>s look at the following political advertisement: </a:t>
            </a:r>
          </a:p>
          <a:p>
            <a:pPr eaLnBrk="1" hangingPunct="1">
              <a:buFont typeface="Georgia" pitchFamily="18" charset="0"/>
              <a:buNone/>
            </a:pPr>
            <a:endParaRPr lang="en-US" altLang="en-US" smtClean="0"/>
          </a:p>
          <a:p>
            <a:pPr eaLnBrk="1" hangingPunct="1">
              <a:buFont typeface="Georgia" pitchFamily="18" charset="0"/>
              <a:buNone/>
            </a:pPr>
            <a:r>
              <a:rPr lang="en-US" altLang="en-US" smtClean="0"/>
              <a:t>VOTE  President Lyndon Johnson </a:t>
            </a:r>
          </a:p>
          <a:p>
            <a:pPr eaLnBrk="1" hangingPunct="1">
              <a:buFont typeface="Georgia" pitchFamily="18" charset="0"/>
              <a:buNone/>
            </a:pPr>
            <a:r>
              <a:rPr lang="en-US" altLang="en-US" smtClean="0">
                <a:hlinkClick r:id="rId2"/>
              </a:rPr>
              <a:t>http://www.youtube.com/watch?v=9Id_r6pNsus</a:t>
            </a:r>
            <a:endParaRPr lang="en-US" altLang="en-US" smtClean="0"/>
          </a:p>
          <a:p>
            <a:pPr eaLnBrk="1" hangingPunct="1">
              <a:buFont typeface="Georgia" pitchFamily="18" charset="0"/>
              <a:buNone/>
            </a:pPr>
            <a:r>
              <a:rPr lang="en-US" altLang="en-US" sz="2000" smtClean="0"/>
              <a:t>Sample response: 	</a:t>
            </a:r>
          </a:p>
          <a:p>
            <a:pPr eaLnBrk="1" hangingPunct="1">
              <a:buFont typeface="Georgia" pitchFamily="18" charset="0"/>
              <a:buNone/>
            </a:pPr>
            <a:r>
              <a:rPr lang="en-US" altLang="en-US" sz="2000" smtClean="0"/>
              <a:t>-Manipulative rhetoric </a:t>
            </a:r>
          </a:p>
          <a:p>
            <a:pPr eaLnBrk="1" hangingPunct="1">
              <a:buFont typeface="Georgia" pitchFamily="18" charset="0"/>
              <a:buNone/>
            </a:pPr>
            <a:r>
              <a:rPr lang="en-US" altLang="en-US" sz="2000" smtClean="0"/>
              <a:t>		Easily one of the most </a:t>
            </a:r>
            <a:r>
              <a:rPr lang="en-US" altLang="en-US" sz="2000" b="1" smtClean="0"/>
              <a:t>manipulative</a:t>
            </a:r>
            <a:r>
              <a:rPr lang="en-US" altLang="en-US" sz="2000" smtClean="0"/>
              <a:t> political advertisements in history, the </a:t>
            </a:r>
            <a:r>
              <a:rPr lang="ja-JP" altLang="en-US" sz="2000" smtClean="0"/>
              <a:t>“</a:t>
            </a:r>
            <a:r>
              <a:rPr lang="en-US" altLang="ja-JP" sz="2000" smtClean="0"/>
              <a:t>Daisy</a:t>
            </a:r>
            <a:r>
              <a:rPr lang="ja-JP" altLang="en-US" sz="2000" smtClean="0"/>
              <a:t>”</a:t>
            </a:r>
            <a:r>
              <a:rPr lang="en-US" altLang="ja-JP" sz="2000" smtClean="0"/>
              <a:t> ad from the Lyndon B. Johnson campaign preyed on the greatest fear of the American people at the time: nuclear war. The ad appealed especially to middle class families; this is why a young, innocent-looking girl was chosen as the ad</a:t>
            </a:r>
            <a:r>
              <a:rPr lang="ja-JP" altLang="en-US" sz="2000" smtClean="0"/>
              <a:t>’</a:t>
            </a:r>
            <a:r>
              <a:rPr lang="en-US" altLang="ja-JP" sz="2000" smtClean="0"/>
              <a:t>s primary focus.</a:t>
            </a:r>
          </a:p>
          <a:p>
            <a:pPr eaLnBrk="1" hangingPunct="1">
              <a:buFont typeface="Georgia" pitchFamily="18" charset="0"/>
              <a:buNone/>
            </a:pPr>
            <a:endParaRPr lang="en-US" altLang="en-US" smtClean="0"/>
          </a:p>
        </p:txBody>
      </p:sp>
    </p:spTree>
  </p:cSld>
  <p:clrMapOvr>
    <a:masterClrMapping/>
  </p:clrMapOvr>
  <p:transition spd="med">
    <p:fade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4797</TotalTime>
  <Words>2989</Words>
  <Application>Microsoft Office PowerPoint</Application>
  <PresentationFormat>On-screen Show (4:3)</PresentationFormat>
  <Paragraphs>290</Paragraphs>
  <Slides>63</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63</vt:i4>
      </vt:variant>
    </vt:vector>
  </HeadingPairs>
  <TitlesOfParts>
    <vt:vector size="71" baseType="lpstr">
      <vt:lpstr>Tahoma</vt:lpstr>
      <vt:lpstr>MS PGothic</vt:lpstr>
      <vt:lpstr>Arial</vt:lpstr>
      <vt:lpstr>Trebuchet MS</vt:lpstr>
      <vt:lpstr>Georgia</vt:lpstr>
      <vt:lpstr>Wingdings 2</vt:lpstr>
      <vt:lpstr>Calibri</vt:lpstr>
      <vt:lpstr>Urban</vt:lpstr>
      <vt:lpstr>Introduction to Rhetoric</vt:lpstr>
      <vt:lpstr>By the end of this lesson, you will be able to:</vt:lpstr>
      <vt:lpstr>Important Terms</vt:lpstr>
      <vt:lpstr>What is Rhetoric? </vt:lpstr>
      <vt:lpstr>What is Rhetoric?</vt:lpstr>
      <vt:lpstr>Where is Rhetoric used?  </vt:lpstr>
      <vt:lpstr>Types of Rhetoric  </vt:lpstr>
      <vt:lpstr>Activity 1 (page 2) </vt:lpstr>
      <vt:lpstr>Activity 1 examples: </vt:lpstr>
      <vt:lpstr>Activity 1 examples continued </vt:lpstr>
      <vt:lpstr>What kind of rhetoric is this? </vt:lpstr>
      <vt:lpstr>manipulation rhetoric </vt:lpstr>
      <vt:lpstr>What about this? </vt:lpstr>
      <vt:lpstr>deceptive rhetoric </vt:lpstr>
      <vt:lpstr>The Rhetorical Situation:  Occasion, Context, &amp; Purpose</vt:lpstr>
      <vt:lpstr>The Rhetorical Situation </vt:lpstr>
      <vt:lpstr>Let’s Practice!</vt:lpstr>
      <vt:lpstr>The Rhetorical Situation Surrounding Lou Gehrig’s Speech Occasion… </vt:lpstr>
      <vt:lpstr>The Rhetorical Situation Surrounding Lou Gehrig’s Speech Context… </vt:lpstr>
      <vt:lpstr>The Rhetorical Situation Surrounding Lou Gehrig’s Speech Purpose… </vt:lpstr>
      <vt:lpstr>The Rhetorical Triangle aka Aristotelian Triangle </vt:lpstr>
      <vt:lpstr>The Rhetorical Triangle</vt:lpstr>
      <vt:lpstr>Rhetorical Triangle </vt:lpstr>
      <vt:lpstr>Rhetorical Triangle to Analyze Gehrig’s Speech</vt:lpstr>
      <vt:lpstr>PowerPoint Presentation</vt:lpstr>
      <vt:lpstr>Let’s Practice!</vt:lpstr>
      <vt:lpstr>Activity 2 Examples:  </vt:lpstr>
      <vt:lpstr>Continued…</vt:lpstr>
      <vt:lpstr>Let’s Review!</vt:lpstr>
      <vt:lpstr>SOAPS</vt:lpstr>
      <vt:lpstr>Let’s Practice!</vt:lpstr>
      <vt:lpstr>PowerPoint Presentation</vt:lpstr>
      <vt:lpstr>Activity 3, (page 6)  Using SOAPS, analyze the rhetorical situation in George W. Bush's 9/11 Speech found on pages 6 + 7 of your textbook. Your response should be formatted as follows:  Subject:   Occasion:  Audience:    Purpose:  Speaker:   </vt:lpstr>
      <vt:lpstr>Rhetorical Appeals</vt:lpstr>
      <vt:lpstr>Three Rhetorical Appeals</vt:lpstr>
      <vt:lpstr>Ethos “establishing credibility” </vt:lpstr>
      <vt:lpstr>Let’s Practice!</vt:lpstr>
      <vt:lpstr>Automatic Ethos</vt:lpstr>
      <vt:lpstr>PowerPoint Presentation</vt:lpstr>
      <vt:lpstr>Let’s Practice!</vt:lpstr>
      <vt:lpstr>Let’s Practice!</vt:lpstr>
      <vt:lpstr>Activity 4, Student Example 1:   1. A way I will establish ethos for stopping bullying to the School Board is I will talk about the horrible effects bullying has on children and how they are affected in the long term. I will also bring teens or kids who have been/are being bullied and feel like committing suicide because of it. This will allow the message of stopping bullying to get through to the School board and how it is a serious matter because kids are thinking of taking their lives due to the fact that they are being bullied and nothing is being done. In addition to doing this, I will bring up articles and research I have done online to show the long term effects bullying has had on children. This will increase my credibility, because all the things I am saying have been thoroughly investigated and published online.  2. On the other hand, to a group of middle schoolers I will build up my ethos differently. I will first mention my own experience of bullying, and how I was bullied as a middle schooler and have seen people be bullied. This will cause the students to recognize that I am credible because I personally have witnessed/experienced bullying. In addition to this, I will call on people in the audience who have been bullied and have them talk about their feelings about bullying. Having the kids hear their own peers talk about their feelings towards bullying will cause them to realize bullying isn’t right. I will then present my ways in which we can stop bullying.</vt:lpstr>
      <vt:lpstr>PowerPoint Presentation</vt:lpstr>
      <vt:lpstr>PowerPoint Presentation</vt:lpstr>
      <vt:lpstr>Let’s Review</vt:lpstr>
      <vt:lpstr>Logos, reasoning or rationalizing </vt:lpstr>
      <vt:lpstr>How does one create a logical argument?</vt:lpstr>
      <vt:lpstr>PowerPoint Presentation</vt:lpstr>
      <vt:lpstr>How does Gehrig appeal to logos?</vt:lpstr>
      <vt:lpstr>How else can a speaker appeal to logos?</vt:lpstr>
      <vt:lpstr>PowerPoint Presentation</vt:lpstr>
      <vt:lpstr>PowerPoint Presentation</vt:lpstr>
      <vt:lpstr>Let’s Practice!</vt:lpstr>
      <vt:lpstr>Pathos</vt:lpstr>
      <vt:lpstr>PowerPoint Presentation</vt:lpstr>
      <vt:lpstr>Let’s Practice!</vt:lpstr>
      <vt:lpstr>PowerPoint Presentation</vt:lpstr>
      <vt:lpstr>How else can a speaker appeal to pathos?</vt:lpstr>
      <vt:lpstr>Combining Ethos, Logos, and Pathos</vt:lpstr>
      <vt:lpstr>PowerPoint Presentation</vt:lpstr>
      <vt:lpstr>Let’s Practice With All of the Appeals!</vt:lpstr>
      <vt:lpstr>Homework</vt:lpstr>
      <vt:lpstr>Resources</vt:lpstr>
    </vt:vector>
  </TitlesOfParts>
  <Company>Animation Factory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Rhetoric</dc:title>
  <dc:creator>Bo</dc:creator>
  <cp:lastModifiedBy>Windows User</cp:lastModifiedBy>
  <cp:revision>167</cp:revision>
  <cp:lastPrinted>1601-01-01T00:00:00Z</cp:lastPrinted>
  <dcterms:created xsi:type="dcterms:W3CDTF">1601-01-01T00:00:00Z</dcterms:created>
  <dcterms:modified xsi:type="dcterms:W3CDTF">2019-09-09T18:24:02Z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TC010900281033</vt:lpwstr>
  </property>
</Properties>
</file>