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79" r:id="rId4"/>
    <p:sldId id="280" r:id="rId5"/>
    <p:sldId id="257" r:id="rId6"/>
    <p:sldId id="259" r:id="rId7"/>
    <p:sldId id="281" r:id="rId8"/>
    <p:sldId id="267" r:id="rId9"/>
    <p:sldId id="258" r:id="rId10"/>
    <p:sldId id="266" r:id="rId11"/>
    <p:sldId id="260" r:id="rId12"/>
    <p:sldId id="268" r:id="rId13"/>
    <p:sldId id="261" r:id="rId14"/>
    <p:sldId id="269" r:id="rId15"/>
    <p:sldId id="263" r:id="rId16"/>
    <p:sldId id="272" r:id="rId17"/>
    <p:sldId id="264" r:id="rId18"/>
    <p:sldId id="273" r:id="rId19"/>
    <p:sldId id="285" r:id="rId20"/>
    <p:sldId id="286" r:id="rId21"/>
    <p:sldId id="283" r:id="rId22"/>
    <p:sldId id="284" r:id="rId23"/>
    <p:sldId id="265" r:id="rId24"/>
    <p:sldId id="278" r:id="rId25"/>
    <p:sldId id="276"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8430"/>
    <p:restoredTop sz="94648"/>
  </p:normalViewPr>
  <p:slideViewPr>
    <p:cSldViewPr snapToGrid="0" snapToObjects="1">
      <p:cViewPr varScale="1">
        <p:scale>
          <a:sx n="78" d="100"/>
          <a:sy n="78" d="100"/>
        </p:scale>
        <p:origin x="-774" y="-96"/>
      </p:cViewPr>
      <p:guideLst>
        <p:guide orient="horz" pos="2160"/>
        <p:guide pos="3840"/>
      </p:guideLst>
    </p:cSldViewPr>
  </p:slideViewPr>
  <p:notesTextViewPr>
    <p:cViewPr>
      <p:scale>
        <a:sx n="1" d="1"/>
        <a:sy n="1" d="1"/>
      </p:scale>
      <p:origin x="0" y="0"/>
    </p:cViewPr>
  </p:notesTextViewPr>
  <p:sorterViewPr>
    <p:cViewPr>
      <p:scale>
        <a:sx n="100" d="100"/>
        <a:sy n="100" d="100"/>
      </p:scale>
      <p:origin x="0" y="44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15ECA8-DD1B-D541-9F5A-1AEA05F7C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0FC37FF-C562-BD40-9525-56C0E77387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8402670-5FC9-9D46-9E9B-D9A8F77EC801}"/>
              </a:ext>
            </a:extLst>
          </p:cNvPr>
          <p:cNvSpPr>
            <a:spLocks noGrp="1"/>
          </p:cNvSpPr>
          <p:nvPr>
            <p:ph type="dt" sz="half" idx="10"/>
          </p:nvPr>
        </p:nvSpPr>
        <p:spPr/>
        <p:txBody>
          <a:bodyPr/>
          <a:lstStyle/>
          <a:p>
            <a:fld id="{AA130A7E-464B-2844-A164-0DAF5B1F43D7}" type="datetimeFigureOut">
              <a:rPr lang="en-US" smtClean="0"/>
              <a:t>9/17/2019</a:t>
            </a:fld>
            <a:endParaRPr lang="en-US"/>
          </a:p>
        </p:txBody>
      </p:sp>
      <p:sp>
        <p:nvSpPr>
          <p:cNvPr id="5" name="Footer Placeholder 4">
            <a:extLst>
              <a:ext uri="{FF2B5EF4-FFF2-40B4-BE49-F238E27FC236}">
                <a16:creationId xmlns:a16="http://schemas.microsoft.com/office/drawing/2014/main" xmlns="" id="{F01567C1-DBDB-3F44-8E23-4432BE42C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B5FAAF-AC58-844D-AD0F-42122E4F410C}"/>
              </a:ext>
            </a:extLst>
          </p:cNvPr>
          <p:cNvSpPr>
            <a:spLocks noGrp="1"/>
          </p:cNvSpPr>
          <p:nvPr>
            <p:ph type="sldNum" sz="quarter" idx="12"/>
          </p:nvPr>
        </p:nvSpPr>
        <p:spPr/>
        <p:txBody>
          <a:bodyPr/>
          <a:lstStyle/>
          <a:p>
            <a:fld id="{6897E710-CDAF-284F-B9E8-12B6596B3033}" type="slidenum">
              <a:rPr lang="en-US" smtClean="0"/>
              <a:t>‹#›</a:t>
            </a:fld>
            <a:endParaRPr lang="en-US"/>
          </a:p>
        </p:txBody>
      </p:sp>
    </p:spTree>
    <p:extLst>
      <p:ext uri="{BB962C8B-B14F-4D97-AF65-F5344CB8AC3E}">
        <p14:creationId xmlns:p14="http://schemas.microsoft.com/office/powerpoint/2010/main" val="255095390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289B51-3AF0-6741-B5CB-3C89B51EAC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4AAC274-A6CA-D840-B24F-C600F2FA97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8E4B6A-33F1-FD4C-839A-71A07B1525EC}"/>
              </a:ext>
            </a:extLst>
          </p:cNvPr>
          <p:cNvSpPr>
            <a:spLocks noGrp="1"/>
          </p:cNvSpPr>
          <p:nvPr>
            <p:ph type="dt" sz="half" idx="10"/>
          </p:nvPr>
        </p:nvSpPr>
        <p:spPr/>
        <p:txBody>
          <a:bodyPr/>
          <a:lstStyle/>
          <a:p>
            <a:fld id="{AA130A7E-464B-2844-A164-0DAF5B1F43D7}" type="datetimeFigureOut">
              <a:rPr lang="en-US" smtClean="0"/>
              <a:t>9/17/2019</a:t>
            </a:fld>
            <a:endParaRPr lang="en-US"/>
          </a:p>
        </p:txBody>
      </p:sp>
      <p:sp>
        <p:nvSpPr>
          <p:cNvPr id="5" name="Footer Placeholder 4">
            <a:extLst>
              <a:ext uri="{FF2B5EF4-FFF2-40B4-BE49-F238E27FC236}">
                <a16:creationId xmlns:a16="http://schemas.microsoft.com/office/drawing/2014/main" xmlns="" id="{70ED465E-3EA6-2E43-86A6-0198C4D54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D6E631-DC31-374E-975D-30891096CC42}"/>
              </a:ext>
            </a:extLst>
          </p:cNvPr>
          <p:cNvSpPr>
            <a:spLocks noGrp="1"/>
          </p:cNvSpPr>
          <p:nvPr>
            <p:ph type="sldNum" sz="quarter" idx="12"/>
          </p:nvPr>
        </p:nvSpPr>
        <p:spPr/>
        <p:txBody>
          <a:bodyPr/>
          <a:lstStyle/>
          <a:p>
            <a:fld id="{6897E710-CDAF-284F-B9E8-12B6596B3033}" type="slidenum">
              <a:rPr lang="en-US" smtClean="0"/>
              <a:t>‹#›</a:t>
            </a:fld>
            <a:endParaRPr lang="en-US"/>
          </a:p>
        </p:txBody>
      </p:sp>
    </p:spTree>
    <p:extLst>
      <p:ext uri="{BB962C8B-B14F-4D97-AF65-F5344CB8AC3E}">
        <p14:creationId xmlns:p14="http://schemas.microsoft.com/office/powerpoint/2010/main" val="159833571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747132C-22C9-004D-834F-2D86D37E65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08F5DFF-B310-8649-9795-498BFC8253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E1B22A-34B2-3441-8E1B-8CD6046F49B9}"/>
              </a:ext>
            </a:extLst>
          </p:cNvPr>
          <p:cNvSpPr>
            <a:spLocks noGrp="1"/>
          </p:cNvSpPr>
          <p:nvPr>
            <p:ph type="dt" sz="half" idx="10"/>
          </p:nvPr>
        </p:nvSpPr>
        <p:spPr/>
        <p:txBody>
          <a:bodyPr/>
          <a:lstStyle/>
          <a:p>
            <a:fld id="{AA130A7E-464B-2844-A164-0DAF5B1F43D7}" type="datetimeFigureOut">
              <a:rPr lang="en-US" smtClean="0"/>
              <a:t>9/17/2019</a:t>
            </a:fld>
            <a:endParaRPr lang="en-US"/>
          </a:p>
        </p:txBody>
      </p:sp>
      <p:sp>
        <p:nvSpPr>
          <p:cNvPr id="5" name="Footer Placeholder 4">
            <a:extLst>
              <a:ext uri="{FF2B5EF4-FFF2-40B4-BE49-F238E27FC236}">
                <a16:creationId xmlns:a16="http://schemas.microsoft.com/office/drawing/2014/main" xmlns="" id="{6441D0F0-8034-E94A-9E73-C1712E3A4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553492-1C37-FB48-B951-B7F74266C46D}"/>
              </a:ext>
            </a:extLst>
          </p:cNvPr>
          <p:cNvSpPr>
            <a:spLocks noGrp="1"/>
          </p:cNvSpPr>
          <p:nvPr>
            <p:ph type="sldNum" sz="quarter" idx="12"/>
          </p:nvPr>
        </p:nvSpPr>
        <p:spPr/>
        <p:txBody>
          <a:bodyPr/>
          <a:lstStyle/>
          <a:p>
            <a:fld id="{6897E710-CDAF-284F-B9E8-12B6596B3033}" type="slidenum">
              <a:rPr lang="en-US" smtClean="0"/>
              <a:t>‹#›</a:t>
            </a:fld>
            <a:endParaRPr lang="en-US"/>
          </a:p>
        </p:txBody>
      </p:sp>
    </p:spTree>
    <p:extLst>
      <p:ext uri="{BB962C8B-B14F-4D97-AF65-F5344CB8AC3E}">
        <p14:creationId xmlns:p14="http://schemas.microsoft.com/office/powerpoint/2010/main" val="403518869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C495E8-496D-2642-A7CB-1D2AD350FD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F02DB92-22AB-A041-9A1C-01373AFCB1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3F1D06-51DC-0B49-B137-1EFE38CAA141}"/>
              </a:ext>
            </a:extLst>
          </p:cNvPr>
          <p:cNvSpPr>
            <a:spLocks noGrp="1"/>
          </p:cNvSpPr>
          <p:nvPr>
            <p:ph type="dt" sz="half" idx="10"/>
          </p:nvPr>
        </p:nvSpPr>
        <p:spPr/>
        <p:txBody>
          <a:bodyPr/>
          <a:lstStyle/>
          <a:p>
            <a:fld id="{AA130A7E-464B-2844-A164-0DAF5B1F43D7}" type="datetimeFigureOut">
              <a:rPr lang="en-US" smtClean="0"/>
              <a:t>9/17/2019</a:t>
            </a:fld>
            <a:endParaRPr lang="en-US"/>
          </a:p>
        </p:txBody>
      </p:sp>
      <p:sp>
        <p:nvSpPr>
          <p:cNvPr id="5" name="Footer Placeholder 4">
            <a:extLst>
              <a:ext uri="{FF2B5EF4-FFF2-40B4-BE49-F238E27FC236}">
                <a16:creationId xmlns:a16="http://schemas.microsoft.com/office/drawing/2014/main" xmlns="" id="{F31CC430-9308-B742-A679-10502107A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D3FF1F-1CA5-8745-B2CA-3A85824DAE87}"/>
              </a:ext>
            </a:extLst>
          </p:cNvPr>
          <p:cNvSpPr>
            <a:spLocks noGrp="1"/>
          </p:cNvSpPr>
          <p:nvPr>
            <p:ph type="sldNum" sz="quarter" idx="12"/>
          </p:nvPr>
        </p:nvSpPr>
        <p:spPr/>
        <p:txBody>
          <a:bodyPr/>
          <a:lstStyle/>
          <a:p>
            <a:fld id="{6897E710-CDAF-284F-B9E8-12B6596B3033}" type="slidenum">
              <a:rPr lang="en-US" smtClean="0"/>
              <a:t>‹#›</a:t>
            </a:fld>
            <a:endParaRPr lang="en-US"/>
          </a:p>
        </p:txBody>
      </p:sp>
    </p:spTree>
    <p:extLst>
      <p:ext uri="{BB962C8B-B14F-4D97-AF65-F5344CB8AC3E}">
        <p14:creationId xmlns:p14="http://schemas.microsoft.com/office/powerpoint/2010/main" val="361101327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7D8B47-12D8-D441-A219-12FC100E41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77C7714-16EA-7F48-8A0A-A12365F45C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618E184-AA2D-9E4C-B987-859005348BD8}"/>
              </a:ext>
            </a:extLst>
          </p:cNvPr>
          <p:cNvSpPr>
            <a:spLocks noGrp="1"/>
          </p:cNvSpPr>
          <p:nvPr>
            <p:ph type="dt" sz="half" idx="10"/>
          </p:nvPr>
        </p:nvSpPr>
        <p:spPr/>
        <p:txBody>
          <a:bodyPr/>
          <a:lstStyle/>
          <a:p>
            <a:fld id="{AA130A7E-464B-2844-A164-0DAF5B1F43D7}" type="datetimeFigureOut">
              <a:rPr lang="en-US" smtClean="0"/>
              <a:t>9/17/2019</a:t>
            </a:fld>
            <a:endParaRPr lang="en-US"/>
          </a:p>
        </p:txBody>
      </p:sp>
      <p:sp>
        <p:nvSpPr>
          <p:cNvPr id="5" name="Footer Placeholder 4">
            <a:extLst>
              <a:ext uri="{FF2B5EF4-FFF2-40B4-BE49-F238E27FC236}">
                <a16:creationId xmlns:a16="http://schemas.microsoft.com/office/drawing/2014/main" xmlns="" id="{077DD552-472C-9B44-93B2-29A463E59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F8DD548-88F0-4F4F-985F-99C8E9683181}"/>
              </a:ext>
            </a:extLst>
          </p:cNvPr>
          <p:cNvSpPr>
            <a:spLocks noGrp="1"/>
          </p:cNvSpPr>
          <p:nvPr>
            <p:ph type="sldNum" sz="quarter" idx="12"/>
          </p:nvPr>
        </p:nvSpPr>
        <p:spPr/>
        <p:txBody>
          <a:bodyPr/>
          <a:lstStyle/>
          <a:p>
            <a:fld id="{6897E710-CDAF-284F-B9E8-12B6596B3033}" type="slidenum">
              <a:rPr lang="en-US" smtClean="0"/>
              <a:t>‹#›</a:t>
            </a:fld>
            <a:endParaRPr lang="en-US"/>
          </a:p>
        </p:txBody>
      </p:sp>
    </p:spTree>
    <p:extLst>
      <p:ext uri="{BB962C8B-B14F-4D97-AF65-F5344CB8AC3E}">
        <p14:creationId xmlns:p14="http://schemas.microsoft.com/office/powerpoint/2010/main" val="363400847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33D437-60A8-9449-9B32-C7C5CA6ED2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94523B-97E0-DD41-A2C3-F801A6D001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FAF49B8-754A-AB49-8502-31B5803815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6DB6EE7-A915-5745-8665-83F6CCD024BB}"/>
              </a:ext>
            </a:extLst>
          </p:cNvPr>
          <p:cNvSpPr>
            <a:spLocks noGrp="1"/>
          </p:cNvSpPr>
          <p:nvPr>
            <p:ph type="dt" sz="half" idx="10"/>
          </p:nvPr>
        </p:nvSpPr>
        <p:spPr/>
        <p:txBody>
          <a:bodyPr/>
          <a:lstStyle/>
          <a:p>
            <a:fld id="{AA130A7E-464B-2844-A164-0DAF5B1F43D7}" type="datetimeFigureOut">
              <a:rPr lang="en-US" smtClean="0"/>
              <a:t>9/17/2019</a:t>
            </a:fld>
            <a:endParaRPr lang="en-US"/>
          </a:p>
        </p:txBody>
      </p:sp>
      <p:sp>
        <p:nvSpPr>
          <p:cNvPr id="6" name="Footer Placeholder 5">
            <a:extLst>
              <a:ext uri="{FF2B5EF4-FFF2-40B4-BE49-F238E27FC236}">
                <a16:creationId xmlns:a16="http://schemas.microsoft.com/office/drawing/2014/main" xmlns="" id="{B00F927C-105E-664B-A060-56D1E4936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0E3718B-40A9-DF40-88E8-A31220B1FD6F}"/>
              </a:ext>
            </a:extLst>
          </p:cNvPr>
          <p:cNvSpPr>
            <a:spLocks noGrp="1"/>
          </p:cNvSpPr>
          <p:nvPr>
            <p:ph type="sldNum" sz="quarter" idx="12"/>
          </p:nvPr>
        </p:nvSpPr>
        <p:spPr/>
        <p:txBody>
          <a:bodyPr/>
          <a:lstStyle/>
          <a:p>
            <a:fld id="{6897E710-CDAF-284F-B9E8-12B6596B3033}" type="slidenum">
              <a:rPr lang="en-US" smtClean="0"/>
              <a:t>‹#›</a:t>
            </a:fld>
            <a:endParaRPr lang="en-US"/>
          </a:p>
        </p:txBody>
      </p:sp>
    </p:spTree>
    <p:extLst>
      <p:ext uri="{BB962C8B-B14F-4D97-AF65-F5344CB8AC3E}">
        <p14:creationId xmlns:p14="http://schemas.microsoft.com/office/powerpoint/2010/main" val="174660673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10913-B133-C844-BF6F-2DA99BB53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F53C5C2-4113-1145-9A30-A99B8D5AD1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590CC8E-6743-9C4C-898D-F5E47AF8D6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B9DC5CA-131A-644F-ABBB-BE76277C8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1089645-7127-614F-B7F7-8D328D0BCE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F58705E-DD6C-9444-9C42-499EB5E10F83}"/>
              </a:ext>
            </a:extLst>
          </p:cNvPr>
          <p:cNvSpPr>
            <a:spLocks noGrp="1"/>
          </p:cNvSpPr>
          <p:nvPr>
            <p:ph type="dt" sz="half" idx="10"/>
          </p:nvPr>
        </p:nvSpPr>
        <p:spPr/>
        <p:txBody>
          <a:bodyPr/>
          <a:lstStyle/>
          <a:p>
            <a:fld id="{AA130A7E-464B-2844-A164-0DAF5B1F43D7}" type="datetimeFigureOut">
              <a:rPr lang="en-US" smtClean="0"/>
              <a:t>9/17/2019</a:t>
            </a:fld>
            <a:endParaRPr lang="en-US"/>
          </a:p>
        </p:txBody>
      </p:sp>
      <p:sp>
        <p:nvSpPr>
          <p:cNvPr id="8" name="Footer Placeholder 7">
            <a:extLst>
              <a:ext uri="{FF2B5EF4-FFF2-40B4-BE49-F238E27FC236}">
                <a16:creationId xmlns:a16="http://schemas.microsoft.com/office/drawing/2014/main" xmlns="" id="{D30601FA-60E8-2B4C-BBB0-BC7EF96C88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F6EB7B8-5728-0A44-A3BE-EDF04383A1F1}"/>
              </a:ext>
            </a:extLst>
          </p:cNvPr>
          <p:cNvSpPr>
            <a:spLocks noGrp="1"/>
          </p:cNvSpPr>
          <p:nvPr>
            <p:ph type="sldNum" sz="quarter" idx="12"/>
          </p:nvPr>
        </p:nvSpPr>
        <p:spPr/>
        <p:txBody>
          <a:bodyPr/>
          <a:lstStyle/>
          <a:p>
            <a:fld id="{6897E710-CDAF-284F-B9E8-12B6596B3033}" type="slidenum">
              <a:rPr lang="en-US" smtClean="0"/>
              <a:t>‹#›</a:t>
            </a:fld>
            <a:endParaRPr lang="en-US"/>
          </a:p>
        </p:txBody>
      </p:sp>
    </p:spTree>
    <p:extLst>
      <p:ext uri="{BB962C8B-B14F-4D97-AF65-F5344CB8AC3E}">
        <p14:creationId xmlns:p14="http://schemas.microsoft.com/office/powerpoint/2010/main" val="268984379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E8267-BE1F-864C-8A10-CEBC1A9E8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BFC4D4A-17F9-A148-B71F-0CBF95DF1DD3}"/>
              </a:ext>
            </a:extLst>
          </p:cNvPr>
          <p:cNvSpPr>
            <a:spLocks noGrp="1"/>
          </p:cNvSpPr>
          <p:nvPr>
            <p:ph type="dt" sz="half" idx="10"/>
          </p:nvPr>
        </p:nvSpPr>
        <p:spPr/>
        <p:txBody>
          <a:bodyPr/>
          <a:lstStyle/>
          <a:p>
            <a:fld id="{AA130A7E-464B-2844-A164-0DAF5B1F43D7}" type="datetimeFigureOut">
              <a:rPr lang="en-US" smtClean="0"/>
              <a:t>9/17/2019</a:t>
            </a:fld>
            <a:endParaRPr lang="en-US"/>
          </a:p>
        </p:txBody>
      </p:sp>
      <p:sp>
        <p:nvSpPr>
          <p:cNvPr id="4" name="Footer Placeholder 3">
            <a:extLst>
              <a:ext uri="{FF2B5EF4-FFF2-40B4-BE49-F238E27FC236}">
                <a16:creationId xmlns:a16="http://schemas.microsoft.com/office/drawing/2014/main" xmlns="" id="{696C6543-0BE7-F64F-BEEB-9148654217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6399621-8135-D64B-9AB1-A5CE3278BDA4}"/>
              </a:ext>
            </a:extLst>
          </p:cNvPr>
          <p:cNvSpPr>
            <a:spLocks noGrp="1"/>
          </p:cNvSpPr>
          <p:nvPr>
            <p:ph type="sldNum" sz="quarter" idx="12"/>
          </p:nvPr>
        </p:nvSpPr>
        <p:spPr/>
        <p:txBody>
          <a:bodyPr/>
          <a:lstStyle/>
          <a:p>
            <a:fld id="{6897E710-CDAF-284F-B9E8-12B6596B3033}" type="slidenum">
              <a:rPr lang="en-US" smtClean="0"/>
              <a:t>‹#›</a:t>
            </a:fld>
            <a:endParaRPr lang="en-US"/>
          </a:p>
        </p:txBody>
      </p:sp>
    </p:spTree>
    <p:extLst>
      <p:ext uri="{BB962C8B-B14F-4D97-AF65-F5344CB8AC3E}">
        <p14:creationId xmlns:p14="http://schemas.microsoft.com/office/powerpoint/2010/main" val="156187761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2C8D847-B6BA-4F4F-A3EA-59732798C9F0}"/>
              </a:ext>
            </a:extLst>
          </p:cNvPr>
          <p:cNvSpPr>
            <a:spLocks noGrp="1"/>
          </p:cNvSpPr>
          <p:nvPr>
            <p:ph type="dt" sz="half" idx="10"/>
          </p:nvPr>
        </p:nvSpPr>
        <p:spPr/>
        <p:txBody>
          <a:bodyPr/>
          <a:lstStyle/>
          <a:p>
            <a:fld id="{AA130A7E-464B-2844-A164-0DAF5B1F43D7}" type="datetimeFigureOut">
              <a:rPr lang="en-US" smtClean="0"/>
              <a:t>9/17/2019</a:t>
            </a:fld>
            <a:endParaRPr lang="en-US"/>
          </a:p>
        </p:txBody>
      </p:sp>
      <p:sp>
        <p:nvSpPr>
          <p:cNvPr id="3" name="Footer Placeholder 2">
            <a:extLst>
              <a:ext uri="{FF2B5EF4-FFF2-40B4-BE49-F238E27FC236}">
                <a16:creationId xmlns:a16="http://schemas.microsoft.com/office/drawing/2014/main" xmlns="" id="{D60A9908-8C8B-DC40-8E66-1A85290166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C8EB180-6280-2941-9347-67B9C226C4F7}"/>
              </a:ext>
            </a:extLst>
          </p:cNvPr>
          <p:cNvSpPr>
            <a:spLocks noGrp="1"/>
          </p:cNvSpPr>
          <p:nvPr>
            <p:ph type="sldNum" sz="quarter" idx="12"/>
          </p:nvPr>
        </p:nvSpPr>
        <p:spPr/>
        <p:txBody>
          <a:bodyPr/>
          <a:lstStyle/>
          <a:p>
            <a:fld id="{6897E710-CDAF-284F-B9E8-12B6596B3033}" type="slidenum">
              <a:rPr lang="en-US" smtClean="0"/>
              <a:t>‹#›</a:t>
            </a:fld>
            <a:endParaRPr lang="en-US"/>
          </a:p>
        </p:txBody>
      </p:sp>
    </p:spTree>
    <p:extLst>
      <p:ext uri="{BB962C8B-B14F-4D97-AF65-F5344CB8AC3E}">
        <p14:creationId xmlns:p14="http://schemas.microsoft.com/office/powerpoint/2010/main" val="176916821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50B8DE-C36F-A642-83EB-751DF2F6E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0830CCB-653D-804A-BF6D-F5E9657F5B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B12CEF6-DA90-134A-98C7-948C0D857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3BBC1FD-E4AB-3140-BB0C-73C223C4CFB7}"/>
              </a:ext>
            </a:extLst>
          </p:cNvPr>
          <p:cNvSpPr>
            <a:spLocks noGrp="1"/>
          </p:cNvSpPr>
          <p:nvPr>
            <p:ph type="dt" sz="half" idx="10"/>
          </p:nvPr>
        </p:nvSpPr>
        <p:spPr/>
        <p:txBody>
          <a:bodyPr/>
          <a:lstStyle/>
          <a:p>
            <a:fld id="{AA130A7E-464B-2844-A164-0DAF5B1F43D7}" type="datetimeFigureOut">
              <a:rPr lang="en-US" smtClean="0"/>
              <a:t>9/17/2019</a:t>
            </a:fld>
            <a:endParaRPr lang="en-US"/>
          </a:p>
        </p:txBody>
      </p:sp>
      <p:sp>
        <p:nvSpPr>
          <p:cNvPr id="6" name="Footer Placeholder 5">
            <a:extLst>
              <a:ext uri="{FF2B5EF4-FFF2-40B4-BE49-F238E27FC236}">
                <a16:creationId xmlns:a16="http://schemas.microsoft.com/office/drawing/2014/main" xmlns="" id="{1A2B5AD8-530A-8C41-9F28-12CF2EC58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79B959F-6D6C-0A42-A5CE-82819E94E762}"/>
              </a:ext>
            </a:extLst>
          </p:cNvPr>
          <p:cNvSpPr>
            <a:spLocks noGrp="1"/>
          </p:cNvSpPr>
          <p:nvPr>
            <p:ph type="sldNum" sz="quarter" idx="12"/>
          </p:nvPr>
        </p:nvSpPr>
        <p:spPr/>
        <p:txBody>
          <a:bodyPr/>
          <a:lstStyle/>
          <a:p>
            <a:fld id="{6897E710-CDAF-284F-B9E8-12B6596B3033}" type="slidenum">
              <a:rPr lang="en-US" smtClean="0"/>
              <a:t>‹#›</a:t>
            </a:fld>
            <a:endParaRPr lang="en-US"/>
          </a:p>
        </p:txBody>
      </p:sp>
    </p:spTree>
    <p:extLst>
      <p:ext uri="{BB962C8B-B14F-4D97-AF65-F5344CB8AC3E}">
        <p14:creationId xmlns:p14="http://schemas.microsoft.com/office/powerpoint/2010/main" val="420406005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DDA5E6-83B8-E24D-A4A9-B3B0BF1157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1B2FFF1-7F8C-9448-9341-78618F56B0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876F14E-974A-4847-88DB-57649CC7E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76C9FE4-EF42-B54D-A9DF-CEDD902D6764}"/>
              </a:ext>
            </a:extLst>
          </p:cNvPr>
          <p:cNvSpPr>
            <a:spLocks noGrp="1"/>
          </p:cNvSpPr>
          <p:nvPr>
            <p:ph type="dt" sz="half" idx="10"/>
          </p:nvPr>
        </p:nvSpPr>
        <p:spPr/>
        <p:txBody>
          <a:bodyPr/>
          <a:lstStyle/>
          <a:p>
            <a:fld id="{AA130A7E-464B-2844-A164-0DAF5B1F43D7}" type="datetimeFigureOut">
              <a:rPr lang="en-US" smtClean="0"/>
              <a:t>9/17/2019</a:t>
            </a:fld>
            <a:endParaRPr lang="en-US"/>
          </a:p>
        </p:txBody>
      </p:sp>
      <p:sp>
        <p:nvSpPr>
          <p:cNvPr id="6" name="Footer Placeholder 5">
            <a:extLst>
              <a:ext uri="{FF2B5EF4-FFF2-40B4-BE49-F238E27FC236}">
                <a16:creationId xmlns:a16="http://schemas.microsoft.com/office/drawing/2014/main" xmlns="" id="{B5CA357B-F14B-1649-8920-6CC5EF23AA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91E33DC-33B3-0C48-A260-9951E625AC14}"/>
              </a:ext>
            </a:extLst>
          </p:cNvPr>
          <p:cNvSpPr>
            <a:spLocks noGrp="1"/>
          </p:cNvSpPr>
          <p:nvPr>
            <p:ph type="sldNum" sz="quarter" idx="12"/>
          </p:nvPr>
        </p:nvSpPr>
        <p:spPr/>
        <p:txBody>
          <a:bodyPr/>
          <a:lstStyle/>
          <a:p>
            <a:fld id="{6897E710-CDAF-284F-B9E8-12B6596B3033}" type="slidenum">
              <a:rPr lang="en-US" smtClean="0"/>
              <a:t>‹#›</a:t>
            </a:fld>
            <a:endParaRPr lang="en-US"/>
          </a:p>
        </p:txBody>
      </p:sp>
    </p:spTree>
    <p:extLst>
      <p:ext uri="{BB962C8B-B14F-4D97-AF65-F5344CB8AC3E}">
        <p14:creationId xmlns:p14="http://schemas.microsoft.com/office/powerpoint/2010/main" val="381797761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27F669A-CB02-8345-BBA3-64288CA11F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5FFA69D-5463-824B-9986-375943C9C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045CAC-E3D5-0A43-B31A-72DB8142F0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30A7E-464B-2844-A164-0DAF5B1F43D7}" type="datetimeFigureOut">
              <a:rPr lang="en-US" smtClean="0"/>
              <a:t>9/17/2019</a:t>
            </a:fld>
            <a:endParaRPr lang="en-US"/>
          </a:p>
        </p:txBody>
      </p:sp>
      <p:sp>
        <p:nvSpPr>
          <p:cNvPr id="5" name="Footer Placeholder 4">
            <a:extLst>
              <a:ext uri="{FF2B5EF4-FFF2-40B4-BE49-F238E27FC236}">
                <a16:creationId xmlns:a16="http://schemas.microsoft.com/office/drawing/2014/main" xmlns="" id="{271ACACA-8B1E-664A-8C2A-51FE371EA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74FE940-2C30-3748-ABAA-06362FD2DF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7E710-CDAF-284F-B9E8-12B6596B3033}" type="slidenum">
              <a:rPr lang="en-US" smtClean="0"/>
              <a:t>‹#›</a:t>
            </a:fld>
            <a:endParaRPr lang="en-US"/>
          </a:p>
        </p:txBody>
      </p:sp>
    </p:spTree>
    <p:extLst>
      <p:ext uri="{BB962C8B-B14F-4D97-AF65-F5344CB8AC3E}">
        <p14:creationId xmlns:p14="http://schemas.microsoft.com/office/powerpoint/2010/main" val="101931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692D84-2350-1B42-8BDD-B82261573E58}"/>
              </a:ext>
            </a:extLst>
          </p:cNvPr>
          <p:cNvSpPr>
            <a:spLocks noGrp="1"/>
          </p:cNvSpPr>
          <p:nvPr>
            <p:ph type="ctrTitle"/>
          </p:nvPr>
        </p:nvSpPr>
        <p:spPr/>
        <p:txBody>
          <a:bodyPr>
            <a:normAutofit fontScale="90000"/>
          </a:bodyPr>
          <a:lstStyle/>
          <a:p>
            <a:r>
              <a:rPr lang="en-US" sz="1300" b="1" i="1" dirty="0"/>
              <a:t/>
            </a:r>
            <a:br>
              <a:rPr lang="en-US" sz="1300" b="1" i="1" dirty="0"/>
            </a:br>
            <a:r>
              <a:rPr lang="en-US" sz="1300" b="1" i="1" dirty="0"/>
              <a:t/>
            </a:r>
            <a:br>
              <a:rPr lang="en-US" sz="1300" b="1" i="1" dirty="0"/>
            </a:br>
            <a:r>
              <a:rPr lang="en-US" sz="1300" b="1" i="1" dirty="0"/>
              <a:t/>
            </a:r>
            <a:br>
              <a:rPr lang="en-US" sz="1300" b="1" i="1" dirty="0"/>
            </a:br>
            <a:r>
              <a:rPr lang="en-US" sz="1300" b="1" i="1" dirty="0"/>
              <a:t/>
            </a:r>
            <a:br>
              <a:rPr lang="en-US" sz="1300" b="1" i="1" dirty="0"/>
            </a:br>
            <a:r>
              <a:rPr lang="en-US" sz="1300" b="1" i="1" dirty="0"/>
              <a:t/>
            </a:r>
            <a:br>
              <a:rPr lang="en-US" sz="1300" b="1" i="1" dirty="0"/>
            </a:br>
            <a:r>
              <a:rPr lang="en-US" sz="1300" b="1" i="1" dirty="0"/>
              <a:t/>
            </a:r>
            <a:br>
              <a:rPr lang="en-US" sz="1300" b="1" i="1" dirty="0"/>
            </a:br>
            <a:r>
              <a:rPr lang="en-US" sz="1300" b="1" i="1" dirty="0"/>
              <a:t/>
            </a:r>
            <a:br>
              <a:rPr lang="en-US" sz="1300" b="1" i="1" dirty="0"/>
            </a:br>
            <a:r>
              <a:rPr lang="en-US" sz="1300" b="1" i="1" dirty="0"/>
              <a:t/>
            </a:r>
            <a:br>
              <a:rPr lang="en-US" sz="1300" b="1" i="1" dirty="0"/>
            </a:br>
            <a:r>
              <a:rPr lang="en-US" sz="1300" b="1" i="1" dirty="0"/>
              <a:t/>
            </a:r>
            <a:br>
              <a:rPr lang="en-US" sz="1300" b="1" i="1" dirty="0"/>
            </a:br>
            <a:r>
              <a:rPr lang="en-US" sz="1300" b="1" i="1" dirty="0"/>
              <a:t/>
            </a:r>
            <a:br>
              <a:rPr lang="en-US" sz="1300" b="1" i="1" dirty="0"/>
            </a:br>
            <a:r>
              <a:rPr lang="en-US" sz="1300" b="1" i="1" dirty="0"/>
              <a:t/>
            </a:r>
            <a:br>
              <a:rPr lang="en-US" sz="1300" b="1" i="1" dirty="0"/>
            </a:br>
            <a:r>
              <a:rPr lang="en-US" sz="1300" b="1" i="1" dirty="0"/>
              <a:t/>
            </a:r>
            <a:br>
              <a:rPr lang="en-US" sz="1300" b="1" i="1" dirty="0"/>
            </a:br>
            <a:r>
              <a:rPr lang="en-US" sz="1300" b="1" i="1" dirty="0"/>
              <a:t/>
            </a:r>
            <a:br>
              <a:rPr lang="en-US" sz="1300" b="1" i="1" dirty="0"/>
            </a:br>
            <a:r>
              <a:rPr lang="en-US" dirty="0"/>
              <a:t/>
            </a:r>
            <a:br>
              <a:rPr lang="en-US" dirty="0"/>
            </a:br>
            <a:r>
              <a:rPr lang="en-US" dirty="0"/>
              <a:t> </a:t>
            </a:r>
            <a:br>
              <a:rPr lang="en-US" dirty="0"/>
            </a:br>
            <a:endParaRPr lang="en-US" dirty="0"/>
          </a:p>
        </p:txBody>
      </p:sp>
      <p:sp>
        <p:nvSpPr>
          <p:cNvPr id="3" name="Subtitle 2">
            <a:extLst>
              <a:ext uri="{FF2B5EF4-FFF2-40B4-BE49-F238E27FC236}">
                <a16:creationId xmlns:a16="http://schemas.microsoft.com/office/drawing/2014/main" xmlns="" id="{9F220229-E529-FF4F-9CAA-037749DD3D1A}"/>
              </a:ext>
            </a:extLst>
          </p:cNvPr>
          <p:cNvSpPr>
            <a:spLocks noGrp="1"/>
          </p:cNvSpPr>
          <p:nvPr>
            <p:ph type="subTitle" idx="1"/>
          </p:nvPr>
        </p:nvSpPr>
        <p:spPr/>
        <p:txBody>
          <a:bodyPr>
            <a:normAutofit/>
          </a:bodyPr>
          <a:lstStyle/>
          <a:p>
            <a:r>
              <a:rPr lang="en-US" sz="5400" b="1" dirty="0"/>
              <a:t>Read Like A Writer Routine </a:t>
            </a:r>
          </a:p>
        </p:txBody>
      </p:sp>
    </p:spTree>
    <p:extLst>
      <p:ext uri="{BB962C8B-B14F-4D97-AF65-F5344CB8AC3E}">
        <p14:creationId xmlns:p14="http://schemas.microsoft.com/office/powerpoint/2010/main" val="347449390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D5FB75-97BA-FE4C-B740-DB5FEBDF69D8}"/>
              </a:ext>
            </a:extLst>
          </p:cNvPr>
          <p:cNvSpPr>
            <a:spLocks noGrp="1"/>
          </p:cNvSpPr>
          <p:nvPr>
            <p:ph type="title"/>
          </p:nvPr>
        </p:nvSpPr>
        <p:spPr/>
        <p:txBody>
          <a:bodyPr/>
          <a:lstStyle/>
          <a:p>
            <a:r>
              <a:rPr lang="en-US" dirty="0">
                <a:solidFill>
                  <a:srgbClr val="002060"/>
                </a:solidFill>
              </a:rPr>
              <a:t>Paraphrase Example  </a:t>
            </a:r>
          </a:p>
        </p:txBody>
      </p:sp>
      <p:sp>
        <p:nvSpPr>
          <p:cNvPr id="3" name="Content Placeholder 2">
            <a:extLst>
              <a:ext uri="{FF2B5EF4-FFF2-40B4-BE49-F238E27FC236}">
                <a16:creationId xmlns:a16="http://schemas.microsoft.com/office/drawing/2014/main" xmlns="" id="{CC67C06F-A5BB-AC4F-A3A8-E537593C9C23}"/>
              </a:ext>
            </a:extLst>
          </p:cNvPr>
          <p:cNvSpPr>
            <a:spLocks noGrp="1"/>
          </p:cNvSpPr>
          <p:nvPr>
            <p:ph idx="1"/>
          </p:nvPr>
        </p:nvSpPr>
        <p:spPr/>
        <p:txBody>
          <a:bodyPr/>
          <a:lstStyle/>
          <a:p>
            <a:pPr marL="0" indent="0">
              <a:buNone/>
            </a:pPr>
            <a:r>
              <a:rPr lang="en-US" dirty="0"/>
              <a:t>Article: “Washington, April 14, 1865” published in </a:t>
            </a:r>
            <a:r>
              <a:rPr lang="en-US" i="1" dirty="0"/>
              <a:t>New York Herald,</a:t>
            </a:r>
            <a:r>
              <a:rPr lang="en-US" dirty="0"/>
              <a:t> April 15, 1865. </a:t>
            </a:r>
          </a:p>
          <a:p>
            <a:r>
              <a:rPr lang="en-US" dirty="0"/>
              <a:t>Lines 4-9 - “Washington was thrown into an intense excitement a few minutes before eleven o’ clock this evening, by the announcement that the President and Secretary Seward had been assassinated and were dead.” </a:t>
            </a:r>
          </a:p>
          <a:p>
            <a:r>
              <a:rPr lang="en-US" dirty="0">
                <a:solidFill>
                  <a:srgbClr val="002060"/>
                </a:solidFill>
              </a:rPr>
              <a:t>Paraphrase-A</a:t>
            </a:r>
            <a:r>
              <a:rPr lang="en-US" sz="2800" dirty="0">
                <a:solidFill>
                  <a:srgbClr val="002060"/>
                </a:solidFill>
              </a:rPr>
              <a:t>fter news spread that both the President and the Secretary of State were murdered, </a:t>
            </a:r>
            <a:r>
              <a:rPr lang="en-US" dirty="0">
                <a:solidFill>
                  <a:srgbClr val="002060"/>
                </a:solidFill>
              </a:rPr>
              <a:t>Washington was in a frenzy between 10pm-11pm </a:t>
            </a:r>
            <a:endParaRPr lang="en-US" sz="2800" dirty="0">
              <a:solidFill>
                <a:srgbClr val="002060"/>
              </a:solidFill>
            </a:endParaRPr>
          </a:p>
        </p:txBody>
      </p:sp>
    </p:spTree>
    <p:extLst>
      <p:ext uri="{BB962C8B-B14F-4D97-AF65-F5344CB8AC3E}">
        <p14:creationId xmlns:p14="http://schemas.microsoft.com/office/powerpoint/2010/main" val="2344604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32F971-9192-3B4A-B23E-440CFD2F0759}"/>
              </a:ext>
            </a:extLst>
          </p:cNvPr>
          <p:cNvSpPr>
            <a:spLocks noGrp="1"/>
          </p:cNvSpPr>
          <p:nvPr>
            <p:ph type="title"/>
          </p:nvPr>
        </p:nvSpPr>
        <p:spPr/>
        <p:txBody>
          <a:bodyPr/>
          <a:lstStyle/>
          <a:p>
            <a:r>
              <a:rPr lang="en-US" b="1" dirty="0"/>
              <a:t>III. Identify Central Argument/Main Idea </a:t>
            </a:r>
            <a:endParaRPr lang="en-US" dirty="0"/>
          </a:p>
        </p:txBody>
      </p:sp>
      <p:sp>
        <p:nvSpPr>
          <p:cNvPr id="3" name="Content Placeholder 2">
            <a:extLst>
              <a:ext uri="{FF2B5EF4-FFF2-40B4-BE49-F238E27FC236}">
                <a16:creationId xmlns:a16="http://schemas.microsoft.com/office/drawing/2014/main" xmlns="" id="{C9A199E4-580E-5D4F-995D-B53134C29258}"/>
              </a:ext>
            </a:extLst>
          </p:cNvPr>
          <p:cNvSpPr>
            <a:spLocks noGrp="1"/>
          </p:cNvSpPr>
          <p:nvPr>
            <p:ph idx="1"/>
          </p:nvPr>
        </p:nvSpPr>
        <p:spPr/>
        <p:txBody>
          <a:bodyPr/>
          <a:lstStyle/>
          <a:p>
            <a:pPr marL="0" lvl="0" indent="0">
              <a:buNone/>
            </a:pPr>
            <a:r>
              <a:rPr lang="en-US" b="1" dirty="0"/>
              <a:t>				</a:t>
            </a:r>
            <a:endParaRPr lang="en-US" dirty="0"/>
          </a:p>
          <a:p>
            <a:pPr lvl="0"/>
            <a:r>
              <a:rPr lang="en-US" dirty="0"/>
              <a:t>First identify the lines where the speaker states the </a:t>
            </a:r>
            <a:r>
              <a:rPr lang="en-US" b="1" dirty="0"/>
              <a:t>central argument (claim or main idea)</a:t>
            </a:r>
            <a:r>
              <a:rPr lang="en-US" dirty="0"/>
              <a:t> of the article (e.g. </a:t>
            </a:r>
            <a:r>
              <a:rPr lang="en-US" i="1" dirty="0"/>
              <a:t>Lines 11-13 is where the author states his/her central argument/main idea</a:t>
            </a:r>
            <a:r>
              <a:rPr lang="en-US" dirty="0"/>
              <a:t>). In other words what is the author’s point? Why is the author writing this article? </a:t>
            </a:r>
          </a:p>
          <a:p>
            <a:pPr lvl="0"/>
            <a:r>
              <a:rPr lang="en-US" dirty="0"/>
              <a:t>Then write it in your own words demonstrating your understanding of the author’s central argument or main idea. </a:t>
            </a:r>
          </a:p>
          <a:p>
            <a:pPr lvl="0"/>
            <a:r>
              <a:rPr lang="en-US" b="1" dirty="0">
                <a:solidFill>
                  <a:srgbClr val="00B050"/>
                </a:solidFill>
              </a:rPr>
              <a:t>Let’s try it…find the author’s central argument</a:t>
            </a:r>
          </a:p>
          <a:p>
            <a:endParaRPr lang="en-US" dirty="0"/>
          </a:p>
        </p:txBody>
      </p:sp>
    </p:spTree>
    <p:extLst>
      <p:ext uri="{BB962C8B-B14F-4D97-AF65-F5344CB8AC3E}">
        <p14:creationId xmlns:p14="http://schemas.microsoft.com/office/powerpoint/2010/main" val="1904248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4F47B-DB47-E041-B5D1-45A78111A39F}"/>
              </a:ext>
            </a:extLst>
          </p:cNvPr>
          <p:cNvSpPr>
            <a:spLocks noGrp="1"/>
          </p:cNvSpPr>
          <p:nvPr>
            <p:ph type="title"/>
          </p:nvPr>
        </p:nvSpPr>
        <p:spPr/>
        <p:txBody>
          <a:bodyPr/>
          <a:lstStyle/>
          <a:p>
            <a:r>
              <a:rPr lang="en-US" b="1" dirty="0">
                <a:solidFill>
                  <a:srgbClr val="002060"/>
                </a:solidFill>
              </a:rPr>
              <a:t>Identify Central Argument/Main Idea Example </a:t>
            </a:r>
            <a:endParaRPr lang="en-US" dirty="0">
              <a:solidFill>
                <a:srgbClr val="002060"/>
              </a:solidFill>
            </a:endParaRPr>
          </a:p>
        </p:txBody>
      </p:sp>
      <p:sp>
        <p:nvSpPr>
          <p:cNvPr id="3" name="Content Placeholder 2">
            <a:extLst>
              <a:ext uri="{FF2B5EF4-FFF2-40B4-BE49-F238E27FC236}">
                <a16:creationId xmlns:a16="http://schemas.microsoft.com/office/drawing/2014/main" xmlns="" id="{7C777904-FF37-C648-9894-D87E18E9B3AB}"/>
              </a:ext>
            </a:extLst>
          </p:cNvPr>
          <p:cNvSpPr>
            <a:spLocks noGrp="1"/>
          </p:cNvSpPr>
          <p:nvPr>
            <p:ph idx="1"/>
          </p:nvPr>
        </p:nvSpPr>
        <p:spPr/>
        <p:txBody>
          <a:bodyPr/>
          <a:lstStyle/>
          <a:p>
            <a:r>
              <a:rPr lang="en-US" dirty="0"/>
              <a:t> </a:t>
            </a:r>
            <a:r>
              <a:rPr lang="en-US" dirty="0">
                <a:solidFill>
                  <a:srgbClr val="002060"/>
                </a:solidFill>
              </a:rPr>
              <a:t>Lines 15-17: “Some time has elapsed before authentic data could be ascertained in regard to the affair”</a:t>
            </a:r>
          </a:p>
          <a:p>
            <a:pPr marL="0" indent="0">
              <a:buNone/>
            </a:pPr>
            <a:endParaRPr lang="en-US" dirty="0">
              <a:solidFill>
                <a:srgbClr val="002060"/>
              </a:solidFill>
            </a:endParaRPr>
          </a:p>
          <a:p>
            <a:pPr marL="0" indent="0">
              <a:buNone/>
            </a:pPr>
            <a:r>
              <a:rPr lang="en-US" dirty="0">
                <a:solidFill>
                  <a:srgbClr val="002060"/>
                </a:solidFill>
              </a:rPr>
              <a:t>this is the most important part….writing it in your own words</a:t>
            </a:r>
          </a:p>
          <a:p>
            <a:r>
              <a:rPr lang="en-US" b="1" dirty="0">
                <a:solidFill>
                  <a:srgbClr val="002060"/>
                </a:solidFill>
              </a:rPr>
              <a:t>The author’s intention is to report real details of the event and update the American people of President Lincoln’s condition. The author spent the introduction elaborating that many exaggerated stories have been going around so he wants to clear up the confusion. </a:t>
            </a:r>
          </a:p>
        </p:txBody>
      </p:sp>
    </p:spTree>
    <p:extLst>
      <p:ext uri="{BB962C8B-B14F-4D97-AF65-F5344CB8AC3E}">
        <p14:creationId xmlns:p14="http://schemas.microsoft.com/office/powerpoint/2010/main" val="2961012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472D73-59A3-1443-B4BF-5395CC539A90}"/>
              </a:ext>
            </a:extLst>
          </p:cNvPr>
          <p:cNvSpPr>
            <a:spLocks noGrp="1"/>
          </p:cNvSpPr>
          <p:nvPr>
            <p:ph type="title"/>
          </p:nvPr>
        </p:nvSpPr>
        <p:spPr/>
        <p:txBody>
          <a:bodyPr/>
          <a:lstStyle/>
          <a:p>
            <a:r>
              <a:rPr lang="en-US" b="1" dirty="0"/>
              <a:t>IV. Evidence Supporting the Central Argument/Main Idea </a:t>
            </a:r>
            <a:endParaRPr lang="en-US" dirty="0"/>
          </a:p>
        </p:txBody>
      </p:sp>
      <p:sp>
        <p:nvSpPr>
          <p:cNvPr id="3" name="Content Placeholder 2">
            <a:extLst>
              <a:ext uri="{FF2B5EF4-FFF2-40B4-BE49-F238E27FC236}">
                <a16:creationId xmlns:a16="http://schemas.microsoft.com/office/drawing/2014/main" xmlns="" id="{E576A449-FFC7-5249-8C2C-551BDDE7DE7F}"/>
              </a:ext>
            </a:extLst>
          </p:cNvPr>
          <p:cNvSpPr>
            <a:spLocks noGrp="1"/>
          </p:cNvSpPr>
          <p:nvPr>
            <p:ph idx="1"/>
          </p:nvPr>
        </p:nvSpPr>
        <p:spPr/>
        <p:txBody>
          <a:bodyPr/>
          <a:lstStyle/>
          <a:p>
            <a:pPr marL="0" lvl="0" indent="0">
              <a:buNone/>
            </a:pPr>
            <a:r>
              <a:rPr lang="en-US" b="1" dirty="0"/>
              <a:t>		</a:t>
            </a:r>
            <a:endParaRPr lang="en-US" dirty="0"/>
          </a:p>
          <a:p>
            <a:pPr lvl="0"/>
            <a:r>
              <a:rPr lang="en-US" dirty="0"/>
              <a:t>Identify at least 2 pieces of evidence that support the speaker’s central argument or main idea; there may be more than 2. In other words, how does the author make his/her argument or main idea stronger? Basically, what mini claims are provided to support the overall claim? </a:t>
            </a:r>
          </a:p>
          <a:p>
            <a:pPr lvl="0"/>
            <a:r>
              <a:rPr lang="en-US" dirty="0"/>
              <a:t>Connect how the evidence support the author’s overall claim/main idea. </a:t>
            </a:r>
          </a:p>
          <a:p>
            <a:pPr lvl="0"/>
            <a:r>
              <a:rPr lang="en-US" b="1" dirty="0">
                <a:solidFill>
                  <a:srgbClr val="00B050"/>
                </a:solidFill>
              </a:rPr>
              <a:t>Let’s try it…</a:t>
            </a:r>
          </a:p>
        </p:txBody>
      </p:sp>
    </p:spTree>
    <p:extLst>
      <p:ext uri="{BB962C8B-B14F-4D97-AF65-F5344CB8AC3E}">
        <p14:creationId xmlns:p14="http://schemas.microsoft.com/office/powerpoint/2010/main" val="4002173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A67F0-2433-4C4F-A2A2-DD4DFF7AFA8C}"/>
              </a:ext>
            </a:extLst>
          </p:cNvPr>
          <p:cNvSpPr>
            <a:spLocks noGrp="1"/>
          </p:cNvSpPr>
          <p:nvPr>
            <p:ph type="title"/>
          </p:nvPr>
        </p:nvSpPr>
        <p:spPr/>
        <p:txBody>
          <a:bodyPr/>
          <a:lstStyle/>
          <a:p>
            <a:r>
              <a:rPr lang="en-US" b="1" dirty="0">
                <a:solidFill>
                  <a:srgbClr val="002060"/>
                </a:solidFill>
              </a:rPr>
              <a:t>Evidence Supporting the Central Argument/Main Idea Example </a:t>
            </a:r>
            <a:endParaRPr lang="en-US" dirty="0">
              <a:solidFill>
                <a:srgbClr val="002060"/>
              </a:solidFill>
            </a:endParaRPr>
          </a:p>
        </p:txBody>
      </p:sp>
      <p:sp>
        <p:nvSpPr>
          <p:cNvPr id="3" name="Content Placeholder 2">
            <a:extLst>
              <a:ext uri="{FF2B5EF4-FFF2-40B4-BE49-F238E27FC236}">
                <a16:creationId xmlns:a16="http://schemas.microsoft.com/office/drawing/2014/main" xmlns="" id="{77A802EC-4E54-4547-8D3E-AD5608485869}"/>
              </a:ext>
            </a:extLst>
          </p:cNvPr>
          <p:cNvSpPr>
            <a:spLocks noGrp="1"/>
          </p:cNvSpPr>
          <p:nvPr>
            <p:ph idx="1"/>
          </p:nvPr>
        </p:nvSpPr>
        <p:spPr>
          <a:xfrm>
            <a:off x="838200" y="1825625"/>
            <a:ext cx="10515600" cy="2417191"/>
          </a:xfrm>
        </p:spPr>
        <p:txBody>
          <a:bodyPr/>
          <a:lstStyle/>
          <a:p>
            <a:r>
              <a:rPr lang="en-US" dirty="0">
                <a:solidFill>
                  <a:srgbClr val="002060"/>
                </a:solidFill>
              </a:rPr>
              <a:t>Evidence 1 </a:t>
            </a:r>
          </a:p>
          <a:p>
            <a:pPr lvl="1"/>
            <a:r>
              <a:rPr lang="en-US" dirty="0">
                <a:solidFill>
                  <a:srgbClr val="002060"/>
                </a:solidFill>
              </a:rPr>
              <a:t>Lines 21-26: “At the close of the third act a person entered the box occupied by the President, and shot Mr. Lincoln in the head. The shot entered the back of his head, and came out the temple.” </a:t>
            </a:r>
          </a:p>
          <a:p>
            <a:pPr lvl="1"/>
            <a:r>
              <a:rPr lang="en-US" dirty="0">
                <a:solidFill>
                  <a:srgbClr val="002060"/>
                </a:solidFill>
              </a:rPr>
              <a:t>Since the author’s intention is to report “authentic data” he begins with how and where the President was shot. </a:t>
            </a:r>
          </a:p>
        </p:txBody>
      </p:sp>
      <p:sp>
        <p:nvSpPr>
          <p:cNvPr id="4" name="Content Placeholder 2">
            <a:extLst>
              <a:ext uri="{FF2B5EF4-FFF2-40B4-BE49-F238E27FC236}">
                <a16:creationId xmlns:a16="http://schemas.microsoft.com/office/drawing/2014/main" xmlns="" id="{9C3941E8-F822-9D44-ABC3-9A5019F2B5A6}"/>
              </a:ext>
            </a:extLst>
          </p:cNvPr>
          <p:cNvSpPr txBox="1">
            <a:spLocks/>
          </p:cNvSpPr>
          <p:nvPr/>
        </p:nvSpPr>
        <p:spPr>
          <a:xfrm>
            <a:off x="838200" y="4090797"/>
            <a:ext cx="10515600" cy="241719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Evidence 2 </a:t>
            </a:r>
          </a:p>
          <a:p>
            <a:pPr lvl="1"/>
            <a:r>
              <a:rPr lang="en-US" dirty="0">
                <a:solidFill>
                  <a:srgbClr val="002060"/>
                </a:solidFill>
              </a:rPr>
              <a:t>Lines 27-34: The assassin then jumped from the box upon the stage and ran across to the other side, exhibiting a dagger in his hand, flourishing it in a tragical manner, shouting the same words repeated by the desperado at Mr. Seward’s house adding to it, ‘The South is avenged,’ and then escaped…”</a:t>
            </a:r>
          </a:p>
          <a:p>
            <a:pPr lvl="1"/>
            <a:r>
              <a:rPr lang="en-US" dirty="0">
                <a:solidFill>
                  <a:srgbClr val="002060"/>
                </a:solidFill>
              </a:rPr>
              <a:t>As the author shares more information of the event, it gets more detailed and graphic. The author narrates the event as if he witnessed it.  With such detail of the assassin’s actions, right down to what he said, it convinces the audience that his report is valid. </a:t>
            </a:r>
          </a:p>
        </p:txBody>
      </p:sp>
    </p:spTree>
    <p:extLst>
      <p:ext uri="{BB962C8B-B14F-4D97-AF65-F5344CB8AC3E}">
        <p14:creationId xmlns:p14="http://schemas.microsoft.com/office/powerpoint/2010/main" val="3962604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587AC-586C-274C-8726-7669228B0545}"/>
              </a:ext>
            </a:extLst>
          </p:cNvPr>
          <p:cNvSpPr>
            <a:spLocks noGrp="1"/>
          </p:cNvSpPr>
          <p:nvPr>
            <p:ph type="title"/>
          </p:nvPr>
        </p:nvSpPr>
        <p:spPr/>
        <p:txBody>
          <a:bodyPr/>
          <a:lstStyle/>
          <a:p>
            <a:r>
              <a:rPr lang="en-US" b="1" dirty="0"/>
              <a:t>V. Tone</a:t>
            </a:r>
            <a:endParaRPr lang="en-US" dirty="0"/>
          </a:p>
        </p:txBody>
      </p:sp>
      <p:sp>
        <p:nvSpPr>
          <p:cNvPr id="3" name="Content Placeholder 2">
            <a:extLst>
              <a:ext uri="{FF2B5EF4-FFF2-40B4-BE49-F238E27FC236}">
                <a16:creationId xmlns:a16="http://schemas.microsoft.com/office/drawing/2014/main" xmlns="" id="{4DD3514C-869D-FF48-86E1-DE4C110E3D9A}"/>
              </a:ext>
            </a:extLst>
          </p:cNvPr>
          <p:cNvSpPr>
            <a:spLocks noGrp="1"/>
          </p:cNvSpPr>
          <p:nvPr>
            <p:ph idx="1"/>
          </p:nvPr>
        </p:nvSpPr>
        <p:spPr/>
        <p:txBody>
          <a:bodyPr>
            <a:normAutofit lnSpcReduction="10000"/>
          </a:bodyPr>
          <a:lstStyle/>
          <a:p>
            <a:pPr marL="0" lvl="0" indent="0">
              <a:buNone/>
            </a:pPr>
            <a:endParaRPr lang="en-US" dirty="0"/>
          </a:p>
          <a:p>
            <a:r>
              <a:rPr lang="en-US" dirty="0"/>
              <a:t>Tone is a reflection of the author’s attitude toward his subject. He/she might be enthusiastic, cynical, nostalgic, humorous, sentimental, satiric, didactic, etc. An author’s tone may change throughout the article; however, for this exercise look for the overall tone and select one adjective (tone word) and briefly discuss why it best describes it. Then, provide evidence to support.  </a:t>
            </a:r>
          </a:p>
          <a:p>
            <a:pPr lvl="1"/>
            <a:r>
              <a:rPr lang="en-US" dirty="0"/>
              <a:t>Tone: </a:t>
            </a:r>
          </a:p>
          <a:p>
            <a:pPr lvl="1"/>
            <a:r>
              <a:rPr lang="en-US" dirty="0"/>
              <a:t>Support: “  “ (quote </a:t>
            </a:r>
            <a:r>
              <a:rPr lang="en-US" b="1" u="sng" dirty="0"/>
              <a:t>examples of 3 </a:t>
            </a:r>
            <a:r>
              <a:rPr lang="en-US" dirty="0"/>
              <a:t>“words and/or phrases which set the tone)</a:t>
            </a:r>
          </a:p>
          <a:p>
            <a:pPr marL="457200" lvl="1" indent="0">
              <a:buNone/>
            </a:pPr>
            <a:endParaRPr lang="en-US" dirty="0"/>
          </a:p>
          <a:p>
            <a:pPr marL="457200" lvl="1" indent="0">
              <a:buNone/>
            </a:pPr>
            <a:r>
              <a:rPr lang="en-US" b="1" dirty="0">
                <a:solidFill>
                  <a:srgbClr val="00B050"/>
                </a:solidFill>
              </a:rPr>
              <a:t>Let’s try it… </a:t>
            </a:r>
          </a:p>
          <a:p>
            <a:endParaRPr lang="en-US" dirty="0"/>
          </a:p>
        </p:txBody>
      </p:sp>
    </p:spTree>
    <p:extLst>
      <p:ext uri="{BB962C8B-B14F-4D97-AF65-F5344CB8AC3E}">
        <p14:creationId xmlns:p14="http://schemas.microsoft.com/office/powerpoint/2010/main" val="3861044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39FF9-718A-7C4B-87B7-0222FCD9E280}"/>
              </a:ext>
            </a:extLst>
          </p:cNvPr>
          <p:cNvSpPr>
            <a:spLocks noGrp="1"/>
          </p:cNvSpPr>
          <p:nvPr>
            <p:ph type="title"/>
          </p:nvPr>
        </p:nvSpPr>
        <p:spPr/>
        <p:txBody>
          <a:bodyPr/>
          <a:lstStyle/>
          <a:p>
            <a:r>
              <a:rPr lang="en-US" dirty="0">
                <a:solidFill>
                  <a:srgbClr val="002060"/>
                </a:solidFill>
              </a:rPr>
              <a:t>Tone Example </a:t>
            </a:r>
          </a:p>
        </p:txBody>
      </p:sp>
      <p:sp>
        <p:nvSpPr>
          <p:cNvPr id="3" name="Content Placeholder 2">
            <a:extLst>
              <a:ext uri="{FF2B5EF4-FFF2-40B4-BE49-F238E27FC236}">
                <a16:creationId xmlns:a16="http://schemas.microsoft.com/office/drawing/2014/main" xmlns="" id="{9831BC20-7800-0940-9AAB-EF6D1F389382}"/>
              </a:ext>
            </a:extLst>
          </p:cNvPr>
          <p:cNvSpPr>
            <a:spLocks noGrp="1"/>
          </p:cNvSpPr>
          <p:nvPr>
            <p:ph idx="1"/>
          </p:nvPr>
        </p:nvSpPr>
        <p:spPr/>
        <p:txBody>
          <a:bodyPr/>
          <a:lstStyle/>
          <a:p>
            <a:r>
              <a:rPr lang="en-US" dirty="0">
                <a:solidFill>
                  <a:srgbClr val="002060"/>
                </a:solidFill>
              </a:rPr>
              <a:t>Tone: Objective/Neutral-the author merely reports the details of the event without projecting his emotions on the matter. At times it felt like a police report. </a:t>
            </a:r>
          </a:p>
          <a:p>
            <a:r>
              <a:rPr lang="en-US" dirty="0">
                <a:solidFill>
                  <a:srgbClr val="002060"/>
                </a:solidFill>
              </a:rPr>
              <a:t>Support: </a:t>
            </a:r>
          </a:p>
          <a:p>
            <a:pPr lvl="1"/>
            <a:r>
              <a:rPr lang="en-US" dirty="0">
                <a:solidFill>
                  <a:srgbClr val="002060"/>
                </a:solidFill>
              </a:rPr>
              <a:t>”shot entered the back of his head, and came out the temple.”</a:t>
            </a:r>
          </a:p>
          <a:p>
            <a:pPr lvl="1"/>
            <a:r>
              <a:rPr lang="en-US" dirty="0">
                <a:solidFill>
                  <a:srgbClr val="002060"/>
                </a:solidFill>
              </a:rPr>
              <a:t>“…dropped his pistol and hat” </a:t>
            </a:r>
          </a:p>
          <a:p>
            <a:pPr lvl="1"/>
            <a:r>
              <a:rPr lang="en-US" dirty="0">
                <a:solidFill>
                  <a:srgbClr val="002060"/>
                </a:solidFill>
              </a:rPr>
              <a:t>“Mr. Lincoln fell forward from his seat” </a:t>
            </a:r>
          </a:p>
          <a:p>
            <a:pPr lvl="1"/>
            <a:r>
              <a:rPr lang="en-US" dirty="0">
                <a:solidFill>
                  <a:srgbClr val="002060"/>
                </a:solidFill>
              </a:rPr>
              <a:t>“was announced he could not live” </a:t>
            </a:r>
          </a:p>
          <a:p>
            <a:pPr marL="457200" lvl="1" indent="0">
              <a:buNone/>
            </a:pPr>
            <a:endParaRPr lang="en-US" dirty="0"/>
          </a:p>
        </p:txBody>
      </p:sp>
    </p:spTree>
    <p:extLst>
      <p:ext uri="{BB962C8B-B14F-4D97-AF65-F5344CB8AC3E}">
        <p14:creationId xmlns:p14="http://schemas.microsoft.com/office/powerpoint/2010/main" val="2112366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869B2B-203C-0F4C-A78B-1504C9323559}"/>
              </a:ext>
            </a:extLst>
          </p:cNvPr>
          <p:cNvSpPr>
            <a:spLocks noGrp="1"/>
          </p:cNvSpPr>
          <p:nvPr>
            <p:ph type="title"/>
          </p:nvPr>
        </p:nvSpPr>
        <p:spPr/>
        <p:txBody>
          <a:bodyPr/>
          <a:lstStyle/>
          <a:p>
            <a:r>
              <a:rPr lang="en-US" b="1" dirty="0"/>
              <a:t>VI. Inference </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68223F1F-9E93-B247-B906-FA9600239146}"/>
              </a:ext>
            </a:extLst>
          </p:cNvPr>
          <p:cNvSpPr>
            <a:spLocks noGrp="1"/>
          </p:cNvSpPr>
          <p:nvPr>
            <p:ph idx="1"/>
          </p:nvPr>
        </p:nvSpPr>
        <p:spPr/>
        <p:txBody>
          <a:bodyPr>
            <a:normAutofit lnSpcReduction="10000"/>
          </a:bodyPr>
          <a:lstStyle/>
          <a:p>
            <a:r>
              <a:rPr lang="en-US" sz="3200" dirty="0"/>
              <a:t>To infer is to conclude by reasoning from premises or evidence; to predict or surmise. If you say, “I’m going to fail this test,” I can infer that (a) You don’t understand the material; (b) You didn’t study; (c) You think I give unfair tests; (d) You just got in a fight with your best friend and don’t care about the grammar test; (e) Etc. </a:t>
            </a:r>
          </a:p>
          <a:p>
            <a:pPr lvl="1"/>
            <a:r>
              <a:rPr lang="en-US" sz="3200" dirty="0"/>
              <a:t>Fact: “  “ (Quote a fact from the article) </a:t>
            </a:r>
          </a:p>
          <a:p>
            <a:pPr lvl="1"/>
            <a:r>
              <a:rPr lang="en-US" sz="3200" dirty="0"/>
              <a:t>Inference: (Draw an inference from the fact. Be careful that you are not just paraphrasing the fact) </a:t>
            </a:r>
          </a:p>
          <a:p>
            <a:pPr lvl="1"/>
            <a:r>
              <a:rPr lang="en-US" sz="3200" b="1" dirty="0">
                <a:solidFill>
                  <a:srgbClr val="00B050"/>
                </a:solidFill>
              </a:rPr>
              <a:t>Let’s try it with this fact…</a:t>
            </a:r>
          </a:p>
          <a:p>
            <a:pPr lvl="0"/>
            <a:endParaRPr lang="en-US" dirty="0"/>
          </a:p>
          <a:p>
            <a:endParaRPr lang="en-US" dirty="0"/>
          </a:p>
        </p:txBody>
      </p:sp>
    </p:spTree>
    <p:extLst>
      <p:ext uri="{BB962C8B-B14F-4D97-AF65-F5344CB8AC3E}">
        <p14:creationId xmlns:p14="http://schemas.microsoft.com/office/powerpoint/2010/main" val="10605541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6FC96D-375B-8E4D-9C37-8085C510369C}"/>
              </a:ext>
            </a:extLst>
          </p:cNvPr>
          <p:cNvSpPr>
            <a:spLocks noGrp="1"/>
          </p:cNvSpPr>
          <p:nvPr>
            <p:ph type="title"/>
          </p:nvPr>
        </p:nvSpPr>
        <p:spPr/>
        <p:txBody>
          <a:bodyPr/>
          <a:lstStyle/>
          <a:p>
            <a:r>
              <a:rPr lang="en-US" dirty="0">
                <a:solidFill>
                  <a:srgbClr val="002060"/>
                </a:solidFill>
              </a:rPr>
              <a:t>Inference Example </a:t>
            </a:r>
          </a:p>
        </p:txBody>
      </p:sp>
      <p:sp>
        <p:nvSpPr>
          <p:cNvPr id="3" name="Content Placeholder 2">
            <a:extLst>
              <a:ext uri="{FF2B5EF4-FFF2-40B4-BE49-F238E27FC236}">
                <a16:creationId xmlns:a16="http://schemas.microsoft.com/office/drawing/2014/main" xmlns="" id="{A0072A37-3006-9D48-9075-30FB4759375B}"/>
              </a:ext>
            </a:extLst>
          </p:cNvPr>
          <p:cNvSpPr>
            <a:spLocks noGrp="1"/>
          </p:cNvSpPr>
          <p:nvPr>
            <p:ph idx="1"/>
          </p:nvPr>
        </p:nvSpPr>
        <p:spPr/>
        <p:txBody>
          <a:bodyPr/>
          <a:lstStyle/>
          <a:p>
            <a:r>
              <a:rPr lang="en-US" dirty="0">
                <a:solidFill>
                  <a:srgbClr val="002060"/>
                </a:solidFill>
              </a:rPr>
              <a:t>Fact- “At the close of the third act a person entered the box occupied by the President, and shot Mr. Lincoln in the head.” </a:t>
            </a:r>
          </a:p>
          <a:p>
            <a:r>
              <a:rPr lang="en-US" dirty="0">
                <a:solidFill>
                  <a:srgbClr val="002060"/>
                </a:solidFill>
              </a:rPr>
              <a:t>Inferences-</a:t>
            </a:r>
          </a:p>
          <a:p>
            <a:pPr lvl="1"/>
            <a:r>
              <a:rPr lang="en-US" dirty="0">
                <a:solidFill>
                  <a:srgbClr val="002060"/>
                </a:solidFill>
              </a:rPr>
              <a:t>American Presidents did not have good security at the time</a:t>
            </a:r>
          </a:p>
          <a:p>
            <a:pPr lvl="1"/>
            <a:r>
              <a:rPr lang="en-US" dirty="0">
                <a:solidFill>
                  <a:srgbClr val="002060"/>
                </a:solidFill>
              </a:rPr>
              <a:t>America was still not mended post Civil War </a:t>
            </a:r>
          </a:p>
          <a:p>
            <a:pPr lvl="1"/>
            <a:r>
              <a:rPr lang="en-US" dirty="0">
                <a:solidFill>
                  <a:srgbClr val="002060"/>
                </a:solidFill>
              </a:rPr>
              <a:t>The South was still bitter</a:t>
            </a:r>
          </a:p>
          <a:p>
            <a:pPr lvl="1"/>
            <a:r>
              <a:rPr lang="en-US" dirty="0">
                <a:solidFill>
                  <a:srgbClr val="002060"/>
                </a:solidFill>
              </a:rPr>
              <a:t>The shooter wanted to make sure Lincoln dies by aiming for the head at close range </a:t>
            </a:r>
          </a:p>
          <a:p>
            <a:pPr lvl="1"/>
            <a:endParaRPr lang="en-US" dirty="0">
              <a:solidFill>
                <a:srgbClr val="002060"/>
              </a:solidFill>
            </a:endParaRPr>
          </a:p>
          <a:p>
            <a:pPr lvl="1"/>
            <a:endParaRPr lang="en-US" dirty="0">
              <a:solidFill>
                <a:srgbClr val="002060"/>
              </a:solidFill>
            </a:endParaRPr>
          </a:p>
          <a:p>
            <a:pPr lvl="1"/>
            <a:endParaRPr lang="en-US" dirty="0">
              <a:solidFill>
                <a:srgbClr val="002060"/>
              </a:solidFill>
            </a:endParaRPr>
          </a:p>
          <a:p>
            <a:endParaRPr lang="en-US" dirty="0"/>
          </a:p>
        </p:txBody>
      </p:sp>
    </p:spTree>
    <p:extLst>
      <p:ext uri="{BB962C8B-B14F-4D97-AF65-F5344CB8AC3E}">
        <p14:creationId xmlns:p14="http://schemas.microsoft.com/office/powerpoint/2010/main" val="869349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D7FA3-9846-1A46-BA01-17F2AC798984}"/>
              </a:ext>
            </a:extLst>
          </p:cNvPr>
          <p:cNvSpPr>
            <a:spLocks noGrp="1"/>
          </p:cNvSpPr>
          <p:nvPr>
            <p:ph type="title"/>
          </p:nvPr>
        </p:nvSpPr>
        <p:spPr/>
        <p:txBody>
          <a:bodyPr>
            <a:normAutofit fontScale="90000"/>
          </a:bodyPr>
          <a:lstStyle/>
          <a:p>
            <a:r>
              <a:rPr lang="en-US" dirty="0"/>
              <a:t/>
            </a:r>
            <a:br>
              <a:rPr lang="en-US" dirty="0"/>
            </a:br>
            <a:r>
              <a:rPr lang="en-US" dirty="0"/>
              <a:t> </a:t>
            </a:r>
            <a:br>
              <a:rPr lang="en-US" dirty="0"/>
            </a:br>
            <a:r>
              <a:rPr lang="en-US" dirty="0"/>
              <a:t> </a:t>
            </a:r>
            <a:r>
              <a:rPr lang="en-US" b="1" dirty="0"/>
              <a:t>VII.</a:t>
            </a:r>
            <a:r>
              <a:rPr lang="en-US" dirty="0"/>
              <a:t>        </a:t>
            </a:r>
            <a:r>
              <a:rPr lang="en-US" b="1" dirty="0"/>
              <a:t>Analysis (Author’s Moves)</a:t>
            </a:r>
            <a:r>
              <a:rPr lang="en-US" dirty="0"/>
              <a:t/>
            </a:r>
            <a:br>
              <a:rPr lang="en-US" dirty="0"/>
            </a:br>
            <a:r>
              <a:rPr lang="en-US" dirty="0"/>
              <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4A3B6CFE-C0C7-7349-BA89-02C82C1CB081}"/>
              </a:ext>
            </a:extLst>
          </p:cNvPr>
          <p:cNvSpPr>
            <a:spLocks noGrp="1"/>
          </p:cNvSpPr>
          <p:nvPr>
            <p:ph idx="1"/>
          </p:nvPr>
        </p:nvSpPr>
        <p:spPr/>
        <p:txBody>
          <a:bodyPr>
            <a:noAutofit/>
          </a:bodyPr>
          <a:lstStyle/>
          <a:p>
            <a:pPr marL="0" indent="0">
              <a:buNone/>
            </a:pPr>
            <a:r>
              <a:rPr lang="en-US" sz="2400" dirty="0"/>
              <a:t>When engaging in an academic reading, we must make note of the most significant “moves” the author makes so that we can better understand his/her message and, ultimately, so that we may make those moves in our own writing. Good readers know that everything the writer includes is a choice!</a:t>
            </a:r>
          </a:p>
          <a:p>
            <a:pPr fontAlgn="base"/>
            <a:r>
              <a:rPr lang="en-US" sz="2400" dirty="0"/>
              <a:t>Argumentative Texts: Rhetorical Analysis. Rhetoric is persuasive speech and writing, and rhetorical strategies are the most noticeable or obvious rhetorical techniques a writer employs. </a:t>
            </a:r>
          </a:p>
          <a:p>
            <a:pPr fontAlgn="base"/>
            <a:r>
              <a:rPr lang="en-US" sz="2400" dirty="0"/>
              <a:t>Fiction/Literature: Literary Devices. When reading literature, look for the strategies your teacher tells you are important. When in doubt, just look for DIDLS, which stands for diction (word choice), imagery, details, language, and structure. </a:t>
            </a:r>
          </a:p>
          <a:p>
            <a:pPr marL="0" indent="0">
              <a:buNone/>
            </a:pPr>
            <a:r>
              <a:rPr lang="en-US" sz="2400" dirty="0"/>
              <a:t/>
            </a:r>
            <a:br>
              <a:rPr lang="en-US" sz="2400" dirty="0"/>
            </a:br>
            <a:r>
              <a:rPr lang="en-US" sz="2400" dirty="0"/>
              <a:t/>
            </a:r>
            <a:br>
              <a:rPr lang="en-US" sz="2400" dirty="0"/>
            </a:br>
            <a:endParaRPr lang="en-US" sz="2400" dirty="0"/>
          </a:p>
        </p:txBody>
      </p:sp>
    </p:spTree>
    <p:extLst>
      <p:ext uri="{BB962C8B-B14F-4D97-AF65-F5344CB8AC3E}">
        <p14:creationId xmlns:p14="http://schemas.microsoft.com/office/powerpoint/2010/main" val="115102209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C4BF4B-F73A-7247-84D1-DC1729B02019}"/>
              </a:ext>
            </a:extLst>
          </p:cNvPr>
          <p:cNvSpPr>
            <a:spLocks noGrp="1"/>
          </p:cNvSpPr>
          <p:nvPr>
            <p:ph type="title"/>
          </p:nvPr>
        </p:nvSpPr>
        <p:spPr/>
        <p:txBody>
          <a:bodyPr/>
          <a:lstStyle/>
          <a:p>
            <a:r>
              <a:rPr lang="en-US" b="1" i="1" dirty="0"/>
              <a:t>Assignment Objective:</a:t>
            </a:r>
            <a:r>
              <a:rPr lang="en-US" dirty="0"/>
              <a:t> </a:t>
            </a:r>
          </a:p>
        </p:txBody>
      </p:sp>
      <p:sp>
        <p:nvSpPr>
          <p:cNvPr id="3" name="Content Placeholder 2">
            <a:extLst>
              <a:ext uri="{FF2B5EF4-FFF2-40B4-BE49-F238E27FC236}">
                <a16:creationId xmlns:a16="http://schemas.microsoft.com/office/drawing/2014/main" xmlns="" id="{FD9ED95E-566F-4348-BCD7-AA89B706272B}"/>
              </a:ext>
            </a:extLst>
          </p:cNvPr>
          <p:cNvSpPr>
            <a:spLocks noGrp="1"/>
          </p:cNvSpPr>
          <p:nvPr>
            <p:ph idx="1"/>
          </p:nvPr>
        </p:nvSpPr>
        <p:spPr/>
        <p:txBody>
          <a:bodyPr/>
          <a:lstStyle/>
          <a:p>
            <a:r>
              <a:rPr lang="en-US" dirty="0"/>
              <a:t>The objective of this assignment is to learn how to read complex material; to do this, you must </a:t>
            </a:r>
            <a:r>
              <a:rPr lang="en-US" b="1" dirty="0"/>
              <a:t>read like a writer.</a:t>
            </a:r>
            <a:r>
              <a:rPr lang="en-US" dirty="0"/>
              <a:t> The skills gained from this assignment will help you with your reading, writing, and speaking skills in everyday life. Learning to unpack difficult reading passages will help improve PSAT/SAT scores, AP exam scores, class exam scores across all subject areas. </a:t>
            </a:r>
          </a:p>
        </p:txBody>
      </p:sp>
    </p:spTree>
    <p:extLst>
      <p:ext uri="{BB962C8B-B14F-4D97-AF65-F5344CB8AC3E}">
        <p14:creationId xmlns:p14="http://schemas.microsoft.com/office/powerpoint/2010/main" val="248160316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23524F-3079-714C-B22E-6DA7D01B802F}"/>
              </a:ext>
            </a:extLst>
          </p:cNvPr>
          <p:cNvSpPr>
            <a:spLocks noGrp="1"/>
          </p:cNvSpPr>
          <p:nvPr>
            <p:ph type="title"/>
          </p:nvPr>
        </p:nvSpPr>
        <p:spPr/>
        <p:txBody>
          <a:bodyPr/>
          <a:lstStyle/>
          <a:p>
            <a:r>
              <a:rPr lang="en-US" dirty="0"/>
              <a:t>VII. Continued…</a:t>
            </a:r>
          </a:p>
        </p:txBody>
      </p:sp>
      <p:sp>
        <p:nvSpPr>
          <p:cNvPr id="3" name="Content Placeholder 2">
            <a:extLst>
              <a:ext uri="{FF2B5EF4-FFF2-40B4-BE49-F238E27FC236}">
                <a16:creationId xmlns:a16="http://schemas.microsoft.com/office/drawing/2014/main" xmlns="" id="{EA00AEE5-5490-AF4F-B5EA-368C48376349}"/>
              </a:ext>
            </a:extLst>
          </p:cNvPr>
          <p:cNvSpPr>
            <a:spLocks noGrp="1"/>
          </p:cNvSpPr>
          <p:nvPr>
            <p:ph idx="1"/>
          </p:nvPr>
        </p:nvSpPr>
        <p:spPr/>
        <p:txBody>
          <a:bodyPr>
            <a:normAutofit lnSpcReduction="10000"/>
          </a:bodyPr>
          <a:lstStyle/>
          <a:p>
            <a:r>
              <a:rPr lang="en-US" dirty="0"/>
              <a:t>How to write about the author’s moves:</a:t>
            </a:r>
          </a:p>
          <a:p>
            <a:pPr fontAlgn="base"/>
            <a:r>
              <a:rPr lang="en-US" dirty="0"/>
              <a:t>Find </a:t>
            </a:r>
            <a:r>
              <a:rPr lang="en-US" b="1" dirty="0"/>
              <a:t>two examples</a:t>
            </a:r>
            <a:r>
              <a:rPr lang="en-US" dirty="0"/>
              <a:t> and </a:t>
            </a:r>
            <a:r>
              <a:rPr lang="en-US" b="1" dirty="0"/>
              <a:t>infer the effect</a:t>
            </a:r>
            <a:r>
              <a:rPr lang="en-US" dirty="0"/>
              <a:t> each has on the passage. The effect is referred to as your reasoning/commentary, and it demonstrates your ability to infer.</a:t>
            </a:r>
          </a:p>
          <a:p>
            <a:pPr fontAlgn="base"/>
            <a:r>
              <a:rPr lang="en-US" dirty="0"/>
              <a:t>Identify (label) and Quote: “       “ (Examples of strategies: anecdotes, statistics/research, examples of word choice or diction, syntax, imagery </a:t>
            </a:r>
            <a:r>
              <a:rPr lang="en-US" dirty="0" err="1"/>
              <a:t>etc</a:t>
            </a:r>
            <a:r>
              <a:rPr lang="en-US" dirty="0"/>
              <a:t>)</a:t>
            </a:r>
          </a:p>
          <a:p>
            <a:pPr fontAlgn="base"/>
            <a:r>
              <a:rPr lang="en-US" dirty="0"/>
              <a:t>Effect: Infer </a:t>
            </a:r>
            <a:r>
              <a:rPr lang="en-US" b="1" dirty="0"/>
              <a:t>the effect or impact</a:t>
            </a:r>
            <a:r>
              <a:rPr lang="en-US" dirty="0"/>
              <a:t> the move has on the audience or how much stronger the argument is because of it (this is the reasoning/commentary). Again, this is another way to practice inference.</a:t>
            </a:r>
          </a:p>
          <a:p>
            <a:endParaRPr lang="en-US" dirty="0"/>
          </a:p>
        </p:txBody>
      </p:sp>
    </p:spTree>
    <p:extLst>
      <p:ext uri="{BB962C8B-B14F-4D97-AF65-F5344CB8AC3E}">
        <p14:creationId xmlns:p14="http://schemas.microsoft.com/office/powerpoint/2010/main" val="140177933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01A7A-EE81-FD4B-A74D-467E53DD363B}"/>
              </a:ext>
            </a:extLst>
          </p:cNvPr>
          <p:cNvSpPr>
            <a:spLocks noGrp="1"/>
          </p:cNvSpPr>
          <p:nvPr>
            <p:ph type="title"/>
          </p:nvPr>
        </p:nvSpPr>
        <p:spPr/>
        <p:txBody>
          <a:bodyPr/>
          <a:lstStyle/>
          <a:p>
            <a:r>
              <a:rPr lang="en-US" b="1" dirty="0">
                <a:solidFill>
                  <a:srgbClr val="002060"/>
                </a:solidFill>
              </a:rPr>
              <a:t>Rhetorical Analysis (Rhetorical Strategies) </a:t>
            </a:r>
            <a:br>
              <a:rPr lang="en-US" b="1" dirty="0">
                <a:solidFill>
                  <a:srgbClr val="002060"/>
                </a:solidFill>
              </a:rPr>
            </a:br>
            <a:r>
              <a:rPr lang="en-US" b="1" dirty="0">
                <a:solidFill>
                  <a:srgbClr val="002060"/>
                </a:solidFill>
              </a:rPr>
              <a:t>Example </a:t>
            </a:r>
          </a:p>
        </p:txBody>
      </p:sp>
      <p:sp>
        <p:nvSpPr>
          <p:cNvPr id="3" name="Content Placeholder 2">
            <a:extLst>
              <a:ext uri="{FF2B5EF4-FFF2-40B4-BE49-F238E27FC236}">
                <a16:creationId xmlns:a16="http://schemas.microsoft.com/office/drawing/2014/main" xmlns="" id="{A721AE5E-4E42-7143-A5E2-C4FE8B66EF04}"/>
              </a:ext>
            </a:extLst>
          </p:cNvPr>
          <p:cNvSpPr>
            <a:spLocks noGrp="1"/>
          </p:cNvSpPr>
          <p:nvPr>
            <p:ph idx="1"/>
          </p:nvPr>
        </p:nvSpPr>
        <p:spPr/>
        <p:txBody>
          <a:bodyPr>
            <a:normAutofit lnSpcReduction="10000"/>
          </a:bodyPr>
          <a:lstStyle/>
          <a:p>
            <a:r>
              <a:rPr lang="en-US" b="1" u="sng" dirty="0">
                <a:solidFill>
                  <a:srgbClr val="002060"/>
                </a:solidFill>
              </a:rPr>
              <a:t>Strategy 1- </a:t>
            </a:r>
            <a:r>
              <a:rPr lang="en-US" dirty="0">
                <a:solidFill>
                  <a:srgbClr val="002060"/>
                </a:solidFill>
              </a:rPr>
              <a:t>Chronological order: the author organizes the details in the order that they occurred and walks the audience through the details of the event and does not reveal the actual condition of President Lincoln  until the very end. </a:t>
            </a:r>
          </a:p>
          <a:p>
            <a:r>
              <a:rPr lang="en-US" b="1" u="sng" dirty="0">
                <a:solidFill>
                  <a:srgbClr val="002060"/>
                </a:solidFill>
              </a:rPr>
              <a:t>Effect/Reasoning/Commentary- </a:t>
            </a:r>
            <a:r>
              <a:rPr lang="en-US" dirty="0">
                <a:solidFill>
                  <a:srgbClr val="002060"/>
                </a:solidFill>
              </a:rPr>
              <a:t>Organizing the details in chronological order helps the audience follow along easily and even though it’s a tragic event, people are more at ease when they are well informed. With the chaos the author describes at the beginning of the article the audience would appreciate the delivery of the event’s details in this manner. The author accomplishes his purpose by clearing the confusion of all the rumors and delivering trustworthy details. </a:t>
            </a:r>
          </a:p>
        </p:txBody>
      </p:sp>
    </p:spTree>
    <p:extLst>
      <p:ext uri="{BB962C8B-B14F-4D97-AF65-F5344CB8AC3E}">
        <p14:creationId xmlns:p14="http://schemas.microsoft.com/office/powerpoint/2010/main" val="3172371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01FB01-6247-5C40-8457-2908C336D51D}"/>
              </a:ext>
            </a:extLst>
          </p:cNvPr>
          <p:cNvSpPr>
            <a:spLocks noGrp="1"/>
          </p:cNvSpPr>
          <p:nvPr>
            <p:ph type="title"/>
          </p:nvPr>
        </p:nvSpPr>
        <p:spPr/>
        <p:txBody>
          <a:bodyPr/>
          <a:lstStyle/>
          <a:p>
            <a:r>
              <a:rPr lang="en-US" b="1" dirty="0">
                <a:solidFill>
                  <a:srgbClr val="002060"/>
                </a:solidFill>
              </a:rPr>
              <a:t>Rhetorical Analysis (Rhetorical Strategies) </a:t>
            </a:r>
            <a:br>
              <a:rPr lang="en-US" b="1" dirty="0">
                <a:solidFill>
                  <a:srgbClr val="002060"/>
                </a:solidFill>
              </a:rPr>
            </a:br>
            <a:r>
              <a:rPr lang="en-US" b="1" dirty="0">
                <a:solidFill>
                  <a:srgbClr val="002060"/>
                </a:solidFill>
              </a:rPr>
              <a:t>Example </a:t>
            </a:r>
            <a:endParaRPr lang="en-US" dirty="0"/>
          </a:p>
        </p:txBody>
      </p:sp>
      <p:sp>
        <p:nvSpPr>
          <p:cNvPr id="3" name="Content Placeholder 2">
            <a:extLst>
              <a:ext uri="{FF2B5EF4-FFF2-40B4-BE49-F238E27FC236}">
                <a16:creationId xmlns:a16="http://schemas.microsoft.com/office/drawing/2014/main" xmlns="" id="{DEBD3117-F3AA-FF48-BACD-07397FB9B85B}"/>
              </a:ext>
            </a:extLst>
          </p:cNvPr>
          <p:cNvSpPr>
            <a:spLocks noGrp="1"/>
          </p:cNvSpPr>
          <p:nvPr>
            <p:ph idx="1"/>
          </p:nvPr>
        </p:nvSpPr>
        <p:spPr/>
        <p:txBody>
          <a:bodyPr>
            <a:normAutofit fontScale="92500" lnSpcReduction="20000"/>
          </a:bodyPr>
          <a:lstStyle/>
          <a:p>
            <a:r>
              <a:rPr lang="en-US" b="1" u="sng" dirty="0">
                <a:solidFill>
                  <a:srgbClr val="002060"/>
                </a:solidFill>
              </a:rPr>
              <a:t>Strategy 2- </a:t>
            </a:r>
            <a:r>
              <a:rPr lang="en-US" dirty="0">
                <a:solidFill>
                  <a:srgbClr val="002060"/>
                </a:solidFill>
              </a:rPr>
              <a:t>Syntax-in lines 11-15 the author employs parallelism. </a:t>
            </a:r>
            <a:r>
              <a:rPr lang="en-US" b="1" dirty="0">
                <a:solidFill>
                  <a:srgbClr val="002060"/>
                </a:solidFill>
              </a:rPr>
              <a:t>Parallelism</a:t>
            </a:r>
            <a:r>
              <a:rPr lang="en-US" dirty="0">
                <a:solidFill>
                  <a:srgbClr val="002060"/>
                </a:solidFill>
              </a:rPr>
              <a:t> is the use of components in a sentence that are grammatically the same; or similar in their construction, sound, meaning, or meter. </a:t>
            </a:r>
          </a:p>
          <a:p>
            <a:pPr marL="0" indent="0">
              <a:buNone/>
            </a:pPr>
            <a:r>
              <a:rPr lang="en-US" dirty="0">
                <a:solidFill>
                  <a:srgbClr val="002060"/>
                </a:solidFill>
              </a:rPr>
              <a:t>“Men, women, and children, old and young, rushed to and </a:t>
            </a:r>
            <a:r>
              <a:rPr lang="en-US" dirty="0" err="1">
                <a:solidFill>
                  <a:srgbClr val="002060"/>
                </a:solidFill>
              </a:rPr>
              <a:t>fro</a:t>
            </a:r>
            <a:r>
              <a:rPr lang="en-US" dirty="0">
                <a:solidFill>
                  <a:srgbClr val="002060"/>
                </a:solidFill>
              </a:rPr>
              <a:t>, and the rumors were magnified until we had nearly every member of the Cabinet killed.” </a:t>
            </a:r>
          </a:p>
          <a:p>
            <a:r>
              <a:rPr lang="en-US" b="1" u="sng" dirty="0">
                <a:solidFill>
                  <a:srgbClr val="002060"/>
                </a:solidFill>
              </a:rPr>
              <a:t>Effect/Reasoning/Commentary- </a:t>
            </a:r>
            <a:r>
              <a:rPr lang="en-US" dirty="0">
                <a:solidFill>
                  <a:srgbClr val="002060"/>
                </a:solidFill>
              </a:rPr>
              <a:t>This particular use of syntax creates a compelling and rhythmic moment in the article, as well as memorable. </a:t>
            </a:r>
            <a:r>
              <a:rPr lang="en-US" b="1" dirty="0">
                <a:solidFill>
                  <a:srgbClr val="002060"/>
                </a:solidFill>
              </a:rPr>
              <a:t>Parallel</a:t>
            </a:r>
            <a:r>
              <a:rPr lang="en-US" dirty="0">
                <a:solidFill>
                  <a:srgbClr val="002060"/>
                </a:solidFill>
              </a:rPr>
              <a:t> structures assist the comprehension of the reader and provide a memorable rhythm to the </a:t>
            </a:r>
            <a:r>
              <a:rPr lang="en-US" b="1" dirty="0">
                <a:solidFill>
                  <a:srgbClr val="002060"/>
                </a:solidFill>
              </a:rPr>
              <a:t>writing</a:t>
            </a:r>
            <a:r>
              <a:rPr lang="en-US" dirty="0">
                <a:solidFill>
                  <a:srgbClr val="002060"/>
                </a:solidFill>
              </a:rPr>
              <a:t>. This helps the author both gain the attention and trust of the reader, because the readers are living in the intense state the author is describing. The description also sets up the reader to appreciate the calmness and order of the rest of the article. </a:t>
            </a:r>
          </a:p>
          <a:p>
            <a:endParaRPr lang="en-US" dirty="0"/>
          </a:p>
        </p:txBody>
      </p:sp>
    </p:spTree>
    <p:extLst>
      <p:ext uri="{BB962C8B-B14F-4D97-AF65-F5344CB8AC3E}">
        <p14:creationId xmlns:p14="http://schemas.microsoft.com/office/powerpoint/2010/main" val="15932906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a:extLst>
              <a:ext uri="{FF2B5EF4-FFF2-40B4-BE49-F238E27FC236}">
                <a16:creationId xmlns:a16="http://schemas.microsoft.com/office/drawing/2014/main" xmlns="" id="{90BD978B-BE85-9047-8B7F-1D4F72CF8D06}"/>
              </a:ext>
            </a:extLst>
          </p:cNvPr>
          <p:cNvSpPr txBox="1">
            <a:spLocks noGrp="1"/>
          </p:cNvSpPr>
          <p:nvPr>
            <p:ph idx="1"/>
          </p:nvPr>
        </p:nvSpPr>
        <p:spPr>
          <a:xfrm>
            <a:off x="838200" y="1081913"/>
            <a:ext cx="10515600" cy="435133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spcBef>
                <a:spcPts val="0"/>
              </a:spcBef>
              <a:spcAft>
                <a:spcPts val="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Remember, almost everything is rhetoric. Rhetoric is all around us; we cannot escape it. Our duty is to analyze rhetoric, unpack it, read between the lines, </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GET INTO THE WRITER’S MIND.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518700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0EE9FD-8BF1-8543-98AE-421EA4D98BC0}"/>
              </a:ext>
            </a:extLst>
          </p:cNvPr>
          <p:cNvSpPr>
            <a:spLocks noGrp="1"/>
          </p:cNvSpPr>
          <p:nvPr>
            <p:ph type="title"/>
          </p:nvPr>
        </p:nvSpPr>
        <p:spPr/>
        <p:txBody>
          <a:bodyPr/>
          <a:lstStyle/>
          <a:p>
            <a:r>
              <a:rPr lang="en-US" b="1" dirty="0"/>
              <a:t>How Can We Use This Assignment As A Precursor for Writing In The Future? </a:t>
            </a:r>
          </a:p>
        </p:txBody>
      </p:sp>
      <p:sp>
        <p:nvSpPr>
          <p:cNvPr id="3" name="Content Placeholder 2">
            <a:extLst>
              <a:ext uri="{FF2B5EF4-FFF2-40B4-BE49-F238E27FC236}">
                <a16:creationId xmlns:a16="http://schemas.microsoft.com/office/drawing/2014/main" xmlns="" id="{3E378900-C82B-1D42-84AD-2F9E0BAB7866}"/>
              </a:ext>
            </a:extLst>
          </p:cNvPr>
          <p:cNvSpPr>
            <a:spLocks noGrp="1"/>
          </p:cNvSpPr>
          <p:nvPr>
            <p:ph idx="1"/>
          </p:nvPr>
        </p:nvSpPr>
        <p:spPr/>
        <p:txBody>
          <a:bodyPr>
            <a:normAutofit/>
          </a:bodyPr>
          <a:lstStyle/>
          <a:p>
            <a:r>
              <a:rPr lang="en-US" sz="3200" dirty="0"/>
              <a:t>Rhetorical Analysis</a:t>
            </a:r>
          </a:p>
          <a:p>
            <a:r>
              <a:rPr lang="en-US" sz="3200" dirty="0"/>
              <a:t>Argumentative: </a:t>
            </a:r>
          </a:p>
          <a:p>
            <a:pPr lvl="1"/>
            <a:r>
              <a:rPr lang="en-US" sz="3200" dirty="0"/>
              <a:t>Add a Step 8…with the opinion pieces the students can take a position on the issue.  </a:t>
            </a:r>
          </a:p>
          <a:p>
            <a:pPr marL="0" indent="0">
              <a:buNone/>
            </a:pPr>
            <a:r>
              <a:rPr lang="en-US" sz="3200" dirty="0"/>
              <a:t>More on this in a future PD</a:t>
            </a:r>
          </a:p>
          <a:p>
            <a:pPr marL="0" indent="0">
              <a:buNone/>
            </a:pPr>
            <a:endParaRPr lang="en-US" dirty="0"/>
          </a:p>
        </p:txBody>
      </p:sp>
    </p:spTree>
    <p:extLst>
      <p:ext uri="{BB962C8B-B14F-4D97-AF65-F5344CB8AC3E}">
        <p14:creationId xmlns:p14="http://schemas.microsoft.com/office/powerpoint/2010/main" val="90732455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close up of a newspaper&#10;&#10;Description automatically generated">
            <a:extLst>
              <a:ext uri="{FF2B5EF4-FFF2-40B4-BE49-F238E27FC236}">
                <a16:creationId xmlns:a16="http://schemas.microsoft.com/office/drawing/2014/main" xmlns="" id="{01718EB1-D994-8C44-8597-7A4C21DDC76B}"/>
              </a:ext>
            </a:extLst>
          </p:cNvPr>
          <p:cNvPicPr>
            <a:picLocks noChangeAspect="1"/>
          </p:cNvPicPr>
          <p:nvPr/>
        </p:nvPicPr>
        <p:blipFill rotWithShape="1">
          <a:blip r:embed="rId2"/>
          <a:srcRect l="12066" r="6495"/>
          <a:stretch/>
        </p:blipFill>
        <p:spPr>
          <a:xfrm>
            <a:off x="0" y="0"/>
            <a:ext cx="4635571" cy="6857990"/>
          </a:xfrm>
          <a:prstGeom prst="rect">
            <a:avLst/>
          </a:prstGeom>
          <a:effectLst/>
        </p:spPr>
      </p:pic>
      <p:cxnSp>
        <p:nvCxnSpPr>
          <p:cNvPr id="14" name="Straight Connector 13">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F584AB"/>
            </a:solidFill>
          </a:ln>
        </p:spPr>
        <p:style>
          <a:lnRef idx="1">
            <a:schemeClr val="accent1"/>
          </a:lnRef>
          <a:fillRef idx="0">
            <a:schemeClr val="accent1"/>
          </a:fillRef>
          <a:effectRef idx="0">
            <a:schemeClr val="accent1"/>
          </a:effectRef>
          <a:fontRef idx="minor">
            <a:schemeClr val="tx1"/>
          </a:fontRef>
        </p:style>
      </p:cxnSp>
      <p:sp>
        <p:nvSpPr>
          <p:cNvPr id="13" name="Content Placeholder 10">
            <a:extLst>
              <a:ext uri="{FF2B5EF4-FFF2-40B4-BE49-F238E27FC236}">
                <a16:creationId xmlns:a16="http://schemas.microsoft.com/office/drawing/2014/main" xmlns="" id="{373CB52D-AAB3-4EFB-A7F4-561DC2D40B93}"/>
              </a:ext>
            </a:extLst>
          </p:cNvPr>
          <p:cNvSpPr>
            <a:spLocks noGrp="1"/>
          </p:cNvSpPr>
          <p:nvPr>
            <p:ph idx="1"/>
          </p:nvPr>
        </p:nvSpPr>
        <p:spPr>
          <a:xfrm>
            <a:off x="4965431" y="2438400"/>
            <a:ext cx="6586489" cy="3785419"/>
          </a:xfrm>
        </p:spPr>
        <p:txBody>
          <a:bodyPr>
            <a:normAutofit/>
          </a:bodyPr>
          <a:lstStyle/>
          <a:p>
            <a:pPr marL="0" indent="0">
              <a:buNone/>
            </a:pPr>
            <a:r>
              <a:rPr lang="en-US" sz="4800" dirty="0"/>
              <a:t>Student’s Annotations </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425566384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84DAF9-5AFA-C644-B46E-83E79A123119}"/>
              </a:ext>
            </a:extLst>
          </p:cNvPr>
          <p:cNvSpPr>
            <a:spLocks noGrp="1"/>
          </p:cNvSpPr>
          <p:nvPr>
            <p:ph type="title"/>
          </p:nvPr>
        </p:nvSpPr>
        <p:spPr/>
        <p:txBody>
          <a:bodyPr/>
          <a:lstStyle/>
          <a:p>
            <a:pPr algn="ctr"/>
            <a:r>
              <a:rPr lang="en-US" dirty="0"/>
              <a:t>Work Cited </a:t>
            </a:r>
          </a:p>
        </p:txBody>
      </p:sp>
      <p:sp>
        <p:nvSpPr>
          <p:cNvPr id="3" name="Content Placeholder 2">
            <a:extLst>
              <a:ext uri="{FF2B5EF4-FFF2-40B4-BE49-F238E27FC236}">
                <a16:creationId xmlns:a16="http://schemas.microsoft.com/office/drawing/2014/main" xmlns="" id="{A3D0AEBB-64FC-3547-9AA2-15F9BFE03795}"/>
              </a:ext>
            </a:extLst>
          </p:cNvPr>
          <p:cNvSpPr>
            <a:spLocks noGrp="1"/>
          </p:cNvSpPr>
          <p:nvPr>
            <p:ph idx="1"/>
          </p:nvPr>
        </p:nvSpPr>
        <p:spPr/>
        <p:txBody>
          <a:bodyPr/>
          <a:lstStyle/>
          <a:p>
            <a:r>
              <a:rPr lang="en-US" dirty="0"/>
              <a:t>“Washington, April 14, 1865” published in </a:t>
            </a:r>
            <a:r>
              <a:rPr lang="en-US" i="1" dirty="0"/>
              <a:t>New York Herald,</a:t>
            </a:r>
            <a:r>
              <a:rPr lang="en-US" dirty="0"/>
              <a:t> April 15, 1865. </a:t>
            </a:r>
          </a:p>
          <a:p>
            <a:endParaRPr lang="en-US" dirty="0"/>
          </a:p>
        </p:txBody>
      </p:sp>
    </p:spTree>
    <p:extLst>
      <p:ext uri="{BB962C8B-B14F-4D97-AF65-F5344CB8AC3E}">
        <p14:creationId xmlns:p14="http://schemas.microsoft.com/office/powerpoint/2010/main" val="351131110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3FDE09E-2553-F84D-A60F-E51CF0924D69}"/>
              </a:ext>
            </a:extLst>
          </p:cNvPr>
          <p:cNvSpPr>
            <a:spLocks noGrp="1"/>
          </p:cNvSpPr>
          <p:nvPr>
            <p:ph idx="1"/>
          </p:nvPr>
        </p:nvSpPr>
        <p:spPr>
          <a:xfrm>
            <a:off x="838200" y="846161"/>
            <a:ext cx="10515600" cy="5330802"/>
          </a:xfrm>
        </p:spPr>
        <p:txBody>
          <a:bodyPr/>
          <a:lstStyle/>
          <a:p>
            <a:pPr marL="0" indent="0">
              <a:buNone/>
            </a:pPr>
            <a:r>
              <a:rPr lang="en-US" sz="4400" b="1" i="1" dirty="0"/>
              <a:t>Please take 5 minutes  to read the article: “Washington, April 14, 1865” </a:t>
            </a:r>
          </a:p>
          <a:p>
            <a:pPr marL="0" indent="0">
              <a:buNone/>
            </a:pPr>
            <a:endParaRPr lang="en-US" sz="4400" b="1" i="1" dirty="0"/>
          </a:p>
          <a:p>
            <a:r>
              <a:rPr lang="en-US" sz="4400" b="1" i="1" dirty="0"/>
              <a:t> Do not annotate; do not write on it at all. </a:t>
            </a:r>
            <a:endParaRPr lang="en-US" sz="4400" dirty="0"/>
          </a:p>
          <a:p>
            <a:r>
              <a:rPr lang="en-US" sz="4400" b="1" i="1" dirty="0"/>
              <a:t>Read for understanding </a:t>
            </a:r>
            <a:r>
              <a:rPr lang="en-US" sz="4400" b="1" i="1" dirty="0">
                <a:sym typeface="Wingdings" pitchFamily="2" charset="2"/>
              </a:rPr>
              <a:t> </a:t>
            </a:r>
            <a:endParaRPr lang="en-US" sz="4400" dirty="0"/>
          </a:p>
          <a:p>
            <a:endParaRPr lang="en-US" dirty="0"/>
          </a:p>
        </p:txBody>
      </p:sp>
    </p:spTree>
    <p:extLst>
      <p:ext uri="{BB962C8B-B14F-4D97-AF65-F5344CB8AC3E}">
        <p14:creationId xmlns:p14="http://schemas.microsoft.com/office/powerpoint/2010/main" val="359767592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31483-4C99-B146-B7AA-93E36FB01259}"/>
              </a:ext>
            </a:extLst>
          </p:cNvPr>
          <p:cNvSpPr>
            <a:spLocks noGrp="1"/>
          </p:cNvSpPr>
          <p:nvPr>
            <p:ph type="title"/>
          </p:nvPr>
        </p:nvSpPr>
        <p:spPr/>
        <p:txBody>
          <a:bodyPr/>
          <a:lstStyle/>
          <a:p>
            <a:r>
              <a:rPr lang="en-US" b="1" dirty="0"/>
              <a:t>Read Like A Writer Instructions (5 Minutes) </a:t>
            </a:r>
          </a:p>
        </p:txBody>
      </p:sp>
      <p:sp>
        <p:nvSpPr>
          <p:cNvPr id="3" name="Content Placeholder 2">
            <a:extLst>
              <a:ext uri="{FF2B5EF4-FFF2-40B4-BE49-F238E27FC236}">
                <a16:creationId xmlns:a16="http://schemas.microsoft.com/office/drawing/2014/main" xmlns="" id="{4E52497E-78CC-3942-9AF8-BED743AA378C}"/>
              </a:ext>
            </a:extLst>
          </p:cNvPr>
          <p:cNvSpPr>
            <a:spLocks noGrp="1"/>
          </p:cNvSpPr>
          <p:nvPr>
            <p:ph idx="1"/>
          </p:nvPr>
        </p:nvSpPr>
        <p:spPr/>
        <p:txBody>
          <a:bodyPr>
            <a:normAutofit/>
          </a:bodyPr>
          <a:lstStyle/>
          <a:p>
            <a:r>
              <a:rPr lang="en-US" sz="4000" b="1" i="1" dirty="0"/>
              <a:t>Read and annotate the instructions</a:t>
            </a:r>
          </a:p>
          <a:p>
            <a:r>
              <a:rPr lang="en-US" sz="4000" b="1" i="1" dirty="0"/>
              <a:t>Please keep track of all questions and/or concerns that come to mind, and by the end of the presentation I will do my best to address them. </a:t>
            </a:r>
            <a:endParaRPr lang="en-US" sz="4000" dirty="0"/>
          </a:p>
        </p:txBody>
      </p:sp>
    </p:spTree>
    <p:extLst>
      <p:ext uri="{BB962C8B-B14F-4D97-AF65-F5344CB8AC3E}">
        <p14:creationId xmlns:p14="http://schemas.microsoft.com/office/powerpoint/2010/main" val="393054122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BAF4E-E467-4C4F-9628-60798F70F87D}"/>
              </a:ext>
            </a:extLst>
          </p:cNvPr>
          <p:cNvSpPr>
            <a:spLocks noGrp="1"/>
          </p:cNvSpPr>
          <p:nvPr>
            <p:ph type="title"/>
          </p:nvPr>
        </p:nvSpPr>
        <p:spPr/>
        <p:txBody>
          <a:bodyPr/>
          <a:lstStyle/>
          <a:p>
            <a:r>
              <a:rPr lang="en-US" b="1" i="1" dirty="0"/>
              <a:t>Instructions: </a:t>
            </a:r>
            <a:endParaRPr lang="en-US" dirty="0"/>
          </a:p>
        </p:txBody>
      </p:sp>
      <p:sp>
        <p:nvSpPr>
          <p:cNvPr id="3" name="Content Placeholder 2">
            <a:extLst>
              <a:ext uri="{FF2B5EF4-FFF2-40B4-BE49-F238E27FC236}">
                <a16:creationId xmlns:a16="http://schemas.microsoft.com/office/drawing/2014/main" xmlns="" id="{E5EAD88F-0D3D-D749-A2CA-C8A9A01EC4AA}"/>
              </a:ext>
            </a:extLst>
          </p:cNvPr>
          <p:cNvSpPr>
            <a:spLocks noGrp="1"/>
          </p:cNvSpPr>
          <p:nvPr>
            <p:ph idx="1"/>
          </p:nvPr>
        </p:nvSpPr>
        <p:spPr>
          <a:xfrm>
            <a:off x="838200" y="1690688"/>
            <a:ext cx="10515600" cy="4351338"/>
          </a:xfrm>
        </p:spPr>
        <p:txBody>
          <a:bodyPr>
            <a:normAutofit lnSpcReduction="10000"/>
          </a:bodyPr>
          <a:lstStyle/>
          <a:p>
            <a:pPr marL="0" indent="0">
              <a:buNone/>
            </a:pPr>
            <a:r>
              <a:rPr lang="en-US" dirty="0"/>
              <a:t/>
            </a:r>
            <a:br>
              <a:rPr lang="en-US" dirty="0"/>
            </a:br>
            <a:r>
              <a:rPr lang="en-US" dirty="0"/>
              <a:t>An article will be assigned routinely (weekly or biweekly); your assignment is outlined in the steps on the following page. You are to complete ALL the steps on a separate sheet of paper. The entire assignment is to be handwritten; typed assignments will never be accepted. Your assignment is to be handed in on the announced due date and you are expected to complete a quiz at the beginning of class on the day it’s due (usually a Monday). </a:t>
            </a:r>
            <a:r>
              <a:rPr lang="en-US" b="1" dirty="0"/>
              <a:t>You are not allowed to use the assignment for the quiz, but you are allowed to use the article. You may want to mark notes on the article to use on the quiz.</a:t>
            </a:r>
            <a:r>
              <a:rPr lang="en-US" dirty="0"/>
              <a:t> The assignment is worth _____ points summative and the quiz is 10 points formative. </a:t>
            </a:r>
          </a:p>
        </p:txBody>
      </p:sp>
    </p:spTree>
    <p:extLst>
      <p:ext uri="{BB962C8B-B14F-4D97-AF65-F5344CB8AC3E}">
        <p14:creationId xmlns:p14="http://schemas.microsoft.com/office/powerpoint/2010/main" val="404500221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DA2A1D-8231-DE44-AB9D-E2CA65597407}"/>
              </a:ext>
            </a:extLst>
          </p:cNvPr>
          <p:cNvSpPr>
            <a:spLocks noGrp="1"/>
          </p:cNvSpPr>
          <p:nvPr>
            <p:ph type="title"/>
          </p:nvPr>
        </p:nvSpPr>
        <p:spPr/>
        <p:txBody>
          <a:bodyPr/>
          <a:lstStyle/>
          <a:p>
            <a:r>
              <a:rPr lang="en-US" b="1" dirty="0"/>
              <a:t>I. Vocabulary</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1CC2057F-A717-B84E-B500-05506542B572}"/>
              </a:ext>
            </a:extLst>
          </p:cNvPr>
          <p:cNvSpPr>
            <a:spLocks noGrp="1"/>
          </p:cNvSpPr>
          <p:nvPr>
            <p:ph idx="1"/>
          </p:nvPr>
        </p:nvSpPr>
        <p:spPr/>
        <p:txBody>
          <a:bodyPr>
            <a:normAutofit fontScale="92500"/>
          </a:bodyPr>
          <a:lstStyle/>
          <a:p>
            <a:pPr marL="0" indent="0">
              <a:buNone/>
            </a:pPr>
            <a:r>
              <a:rPr lang="en-US" dirty="0"/>
              <a:t>To practice learning the meaning of words from context, choose words from the article that you did not know previously. For each of the words: </a:t>
            </a:r>
          </a:p>
          <a:p>
            <a:pPr lvl="0"/>
            <a:r>
              <a:rPr lang="en-US" dirty="0"/>
              <a:t>Quote the sentence from the article (Underline the word in the sentence) </a:t>
            </a:r>
          </a:p>
          <a:p>
            <a:pPr lvl="0"/>
            <a:r>
              <a:rPr lang="en-US" dirty="0"/>
              <a:t>Infer or write what you think the definition is based on context. This is a prediction; you can’t be wrong</a:t>
            </a:r>
          </a:p>
          <a:p>
            <a:pPr lvl="0"/>
            <a:r>
              <a:rPr lang="en-US" dirty="0"/>
              <a:t>Write the context clues that help you determine the definition of the word. </a:t>
            </a:r>
          </a:p>
          <a:p>
            <a:pPr lvl="0"/>
            <a:r>
              <a:rPr lang="en-US" dirty="0"/>
              <a:t>Write the dictionary definition of the word</a:t>
            </a:r>
          </a:p>
          <a:p>
            <a:r>
              <a:rPr lang="en-US" dirty="0">
                <a:solidFill>
                  <a:srgbClr val="00B050"/>
                </a:solidFill>
              </a:rPr>
              <a:t>Let’s try it…</a:t>
            </a:r>
          </a:p>
        </p:txBody>
      </p:sp>
    </p:spTree>
    <p:extLst>
      <p:ext uri="{BB962C8B-B14F-4D97-AF65-F5344CB8AC3E}">
        <p14:creationId xmlns:p14="http://schemas.microsoft.com/office/powerpoint/2010/main" val="10827010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8A0F7-CD32-7340-9724-180CB773B760}"/>
              </a:ext>
            </a:extLst>
          </p:cNvPr>
          <p:cNvSpPr>
            <a:spLocks noGrp="1"/>
          </p:cNvSpPr>
          <p:nvPr>
            <p:ph type="title"/>
          </p:nvPr>
        </p:nvSpPr>
        <p:spPr>
          <a:xfrm>
            <a:off x="838200" y="365126"/>
            <a:ext cx="10515600" cy="1299902"/>
          </a:xfrm>
        </p:spPr>
        <p:txBody>
          <a:bodyPr>
            <a:normAutofit fontScale="90000"/>
          </a:bodyPr>
          <a:lstStyle/>
          <a:p>
            <a:r>
              <a:rPr lang="en-US" dirty="0"/>
              <a:t>Vocabulary Practice: Try it with the following word</a:t>
            </a:r>
            <a:br>
              <a:rPr lang="en-US" dirty="0"/>
            </a:br>
            <a:endParaRPr lang="en-US" dirty="0"/>
          </a:p>
        </p:txBody>
      </p:sp>
      <p:sp>
        <p:nvSpPr>
          <p:cNvPr id="3" name="Content Placeholder 2">
            <a:extLst>
              <a:ext uri="{FF2B5EF4-FFF2-40B4-BE49-F238E27FC236}">
                <a16:creationId xmlns:a16="http://schemas.microsoft.com/office/drawing/2014/main" xmlns="" id="{52824E0A-D9F8-FF43-AC16-36B3DA8956C0}"/>
              </a:ext>
            </a:extLst>
          </p:cNvPr>
          <p:cNvSpPr>
            <a:spLocks noGrp="1"/>
          </p:cNvSpPr>
          <p:nvPr>
            <p:ph idx="1"/>
          </p:nvPr>
        </p:nvSpPr>
        <p:spPr/>
        <p:txBody>
          <a:bodyPr>
            <a:normAutofit lnSpcReduction="10000"/>
          </a:bodyPr>
          <a:lstStyle/>
          <a:p>
            <a:pPr lvl="0"/>
            <a:r>
              <a:rPr lang="en-US" dirty="0"/>
              <a:t>Quote the sentence from the article (Underline the word in the sentence) </a:t>
            </a:r>
          </a:p>
          <a:p>
            <a:pPr marL="0" indent="0">
              <a:buNone/>
            </a:pPr>
            <a:r>
              <a:rPr lang="en-US" dirty="0">
                <a:solidFill>
                  <a:srgbClr val="002060"/>
                </a:solidFill>
              </a:rPr>
              <a:t>“Medical aid was immediately sent for, and the wound was at first supposed to be fatal, and was announced that he could not live but half-past twelve he is still alive though in a </a:t>
            </a:r>
            <a:r>
              <a:rPr lang="en-US" b="1" u="sng" dirty="0">
                <a:solidFill>
                  <a:srgbClr val="002060"/>
                </a:solidFill>
              </a:rPr>
              <a:t>precarious </a:t>
            </a:r>
            <a:r>
              <a:rPr lang="en-US" dirty="0">
                <a:solidFill>
                  <a:srgbClr val="002060"/>
                </a:solidFill>
              </a:rPr>
              <a:t>condition.”</a:t>
            </a:r>
            <a:endParaRPr lang="en-US" dirty="0"/>
          </a:p>
          <a:p>
            <a:pPr lvl="0"/>
            <a:r>
              <a:rPr lang="en-US" dirty="0"/>
              <a:t>Infer or write what you think the definition is based on context. This is a prediction; you can’t be wrong</a:t>
            </a:r>
          </a:p>
          <a:p>
            <a:pPr lvl="0"/>
            <a:r>
              <a:rPr lang="en-US" dirty="0"/>
              <a:t>Write the context clues that help you determine the definition of the word. </a:t>
            </a:r>
          </a:p>
          <a:p>
            <a:pPr lvl="0"/>
            <a:r>
              <a:rPr lang="en-US" dirty="0"/>
              <a:t>Write the dictionary definition of the word</a:t>
            </a:r>
          </a:p>
          <a:p>
            <a:endParaRPr lang="en-US" dirty="0"/>
          </a:p>
        </p:txBody>
      </p:sp>
    </p:spTree>
    <p:extLst>
      <p:ext uri="{BB962C8B-B14F-4D97-AF65-F5344CB8AC3E}">
        <p14:creationId xmlns:p14="http://schemas.microsoft.com/office/powerpoint/2010/main" val="248080956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D971A-BB21-E946-B5EC-F8833BB92F7B}"/>
              </a:ext>
            </a:extLst>
          </p:cNvPr>
          <p:cNvSpPr>
            <a:spLocks noGrp="1"/>
          </p:cNvSpPr>
          <p:nvPr>
            <p:ph type="title"/>
          </p:nvPr>
        </p:nvSpPr>
        <p:spPr/>
        <p:txBody>
          <a:bodyPr/>
          <a:lstStyle/>
          <a:p>
            <a:r>
              <a:rPr lang="en-US" b="1" dirty="0">
                <a:solidFill>
                  <a:srgbClr val="002060"/>
                </a:solidFill>
              </a:rPr>
              <a:t>Vocabulary Example </a:t>
            </a:r>
          </a:p>
        </p:txBody>
      </p:sp>
      <p:sp>
        <p:nvSpPr>
          <p:cNvPr id="3" name="Content Placeholder 2">
            <a:extLst>
              <a:ext uri="{FF2B5EF4-FFF2-40B4-BE49-F238E27FC236}">
                <a16:creationId xmlns:a16="http://schemas.microsoft.com/office/drawing/2014/main" xmlns="" id="{DEC1AE97-3899-154E-A22B-9E150552A287}"/>
              </a:ext>
            </a:extLst>
          </p:cNvPr>
          <p:cNvSpPr>
            <a:spLocks noGrp="1"/>
          </p:cNvSpPr>
          <p:nvPr>
            <p:ph idx="1"/>
          </p:nvPr>
        </p:nvSpPr>
        <p:spPr/>
        <p:txBody>
          <a:bodyPr>
            <a:normAutofit fontScale="92500" lnSpcReduction="10000"/>
          </a:bodyPr>
          <a:lstStyle/>
          <a:p>
            <a:pPr marL="514350" indent="-514350">
              <a:buFont typeface="+mj-lt"/>
              <a:buAutoNum type="alphaUcPeriod"/>
            </a:pPr>
            <a:r>
              <a:rPr lang="en-US" dirty="0" smtClean="0">
                <a:solidFill>
                  <a:srgbClr val="002060"/>
                </a:solidFill>
              </a:rPr>
              <a:t>“Medical </a:t>
            </a:r>
            <a:r>
              <a:rPr lang="en-US" dirty="0">
                <a:solidFill>
                  <a:srgbClr val="002060"/>
                </a:solidFill>
              </a:rPr>
              <a:t>aid was immediately sent for, and the wound was at first supposed to be fatal, and was announced that he could not live but half-past twelve he is still alive though in a </a:t>
            </a:r>
            <a:r>
              <a:rPr lang="en-US" b="1" u="sng" dirty="0">
                <a:solidFill>
                  <a:srgbClr val="002060"/>
                </a:solidFill>
              </a:rPr>
              <a:t>precarious </a:t>
            </a:r>
            <a:r>
              <a:rPr lang="en-US" dirty="0">
                <a:solidFill>
                  <a:srgbClr val="002060"/>
                </a:solidFill>
              </a:rPr>
              <a:t>condition.”</a:t>
            </a:r>
          </a:p>
          <a:p>
            <a:pPr marL="514350" indent="-514350">
              <a:buFont typeface="+mj-lt"/>
              <a:buAutoNum type="alphaUcPeriod"/>
            </a:pPr>
            <a:r>
              <a:rPr lang="en-US" dirty="0" smtClean="0">
                <a:solidFill>
                  <a:srgbClr val="002060"/>
                </a:solidFill>
              </a:rPr>
              <a:t>  </a:t>
            </a:r>
            <a:r>
              <a:rPr lang="en-US" dirty="0">
                <a:solidFill>
                  <a:srgbClr val="002060"/>
                </a:solidFill>
              </a:rPr>
              <a:t>I think it means “not in good” condition </a:t>
            </a:r>
            <a:endParaRPr lang="en-US" dirty="0" smtClean="0">
              <a:solidFill>
                <a:srgbClr val="002060"/>
              </a:solidFill>
            </a:endParaRPr>
          </a:p>
          <a:p>
            <a:pPr marL="514350" indent="-514350">
              <a:buFont typeface="+mj-lt"/>
              <a:buAutoNum type="alphaUcPeriod"/>
            </a:pPr>
            <a:r>
              <a:rPr lang="en-US" dirty="0" smtClean="0">
                <a:solidFill>
                  <a:srgbClr val="002060"/>
                </a:solidFill>
              </a:rPr>
              <a:t> The </a:t>
            </a:r>
            <a:r>
              <a:rPr lang="en-US" dirty="0">
                <a:solidFill>
                  <a:srgbClr val="002060"/>
                </a:solidFill>
              </a:rPr>
              <a:t>context clues that helped me determine the meaning are “at first supposed to be fatal”. The author is stating he wasn’t dead, but when he used “at first” we expect there to be another part. It’s obvious that even though the President was alive, he could not have been in good condition if it was announced he was supposed to die.  </a:t>
            </a:r>
          </a:p>
          <a:p>
            <a:pPr marL="514350" indent="-514350">
              <a:buFont typeface="+mj-lt"/>
              <a:buAutoNum type="alphaUcPeriod"/>
            </a:pPr>
            <a:r>
              <a:rPr lang="en-US" smtClean="0">
                <a:solidFill>
                  <a:srgbClr val="002060"/>
                </a:solidFill>
              </a:rPr>
              <a:t> </a:t>
            </a:r>
            <a:r>
              <a:rPr lang="en-US" dirty="0" smtClean="0">
                <a:solidFill>
                  <a:srgbClr val="002060"/>
                </a:solidFill>
              </a:rPr>
              <a:t>Dictionary </a:t>
            </a:r>
            <a:r>
              <a:rPr lang="en-US" dirty="0">
                <a:solidFill>
                  <a:srgbClr val="002060"/>
                </a:solidFill>
              </a:rPr>
              <a:t>Definition: not securely held or in position; dangerously likely to fall or collapse; uncertain </a:t>
            </a:r>
          </a:p>
        </p:txBody>
      </p:sp>
    </p:spTree>
    <p:extLst>
      <p:ext uri="{BB962C8B-B14F-4D97-AF65-F5344CB8AC3E}">
        <p14:creationId xmlns:p14="http://schemas.microsoft.com/office/powerpoint/2010/main" val="2297139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C0FDDC-BF60-1449-AB13-F76C8426CF20}"/>
              </a:ext>
            </a:extLst>
          </p:cNvPr>
          <p:cNvSpPr>
            <a:spLocks noGrp="1"/>
          </p:cNvSpPr>
          <p:nvPr>
            <p:ph type="title"/>
          </p:nvPr>
        </p:nvSpPr>
        <p:spPr/>
        <p:txBody>
          <a:bodyPr/>
          <a:lstStyle/>
          <a:p>
            <a:r>
              <a:rPr lang="en-US" b="1" dirty="0"/>
              <a:t>II. Paraphrase</a:t>
            </a:r>
            <a:endParaRPr lang="en-US" dirty="0"/>
          </a:p>
        </p:txBody>
      </p:sp>
      <p:sp>
        <p:nvSpPr>
          <p:cNvPr id="3" name="Content Placeholder 2">
            <a:extLst>
              <a:ext uri="{FF2B5EF4-FFF2-40B4-BE49-F238E27FC236}">
                <a16:creationId xmlns:a16="http://schemas.microsoft.com/office/drawing/2014/main" xmlns="" id="{F5FA4B98-6E53-3A4D-B72C-96D6CC3B07F2}"/>
              </a:ext>
            </a:extLst>
          </p:cNvPr>
          <p:cNvSpPr>
            <a:spLocks noGrp="1"/>
          </p:cNvSpPr>
          <p:nvPr>
            <p:ph idx="1"/>
          </p:nvPr>
        </p:nvSpPr>
        <p:spPr/>
        <p:txBody>
          <a:bodyPr/>
          <a:lstStyle/>
          <a:p>
            <a:pPr lvl="0"/>
            <a:r>
              <a:rPr lang="en-US" b="1" dirty="0"/>
              <a:t> </a:t>
            </a:r>
            <a:r>
              <a:rPr lang="en-US" dirty="0"/>
              <a:t>Paraphrase the </a:t>
            </a:r>
            <a:r>
              <a:rPr lang="en-US" i="1" dirty="0"/>
              <a:t>entire article</a:t>
            </a:r>
            <a:r>
              <a:rPr lang="en-US" dirty="0"/>
              <a:t>; do this by line numbers (e.g. Lines 1-5: reword, Lines 6-10: reword). This means to </a:t>
            </a:r>
            <a:r>
              <a:rPr lang="en-US" b="1" dirty="0"/>
              <a:t>reword </a:t>
            </a:r>
            <a:r>
              <a:rPr lang="en-US" dirty="0"/>
              <a:t>each sentence </a:t>
            </a:r>
            <a:r>
              <a:rPr lang="en-US" b="1" dirty="0"/>
              <a:t>in your own words</a:t>
            </a:r>
            <a:r>
              <a:rPr lang="en-US" dirty="0"/>
              <a:t>. This </a:t>
            </a:r>
            <a:r>
              <a:rPr lang="en-US" i="1" dirty="0"/>
              <a:t>demonstrates your understanding</a:t>
            </a:r>
            <a:r>
              <a:rPr lang="en-US" dirty="0"/>
              <a:t> of the speaker’s intended meaning. The best way to do this is to read the lines, cover it up or put it away, retell what you read, and then write it. Then reread the original lines; do your words mean the same thing as the original? </a:t>
            </a:r>
          </a:p>
          <a:p>
            <a:pPr lvl="0"/>
            <a:r>
              <a:rPr lang="en-US" b="1" dirty="0">
                <a:solidFill>
                  <a:srgbClr val="00B050"/>
                </a:solidFill>
              </a:rPr>
              <a:t>Let’s try this using the following…</a:t>
            </a:r>
          </a:p>
          <a:p>
            <a:endParaRPr lang="en-US" dirty="0"/>
          </a:p>
        </p:txBody>
      </p:sp>
    </p:spTree>
    <p:extLst>
      <p:ext uri="{BB962C8B-B14F-4D97-AF65-F5344CB8AC3E}">
        <p14:creationId xmlns:p14="http://schemas.microsoft.com/office/powerpoint/2010/main" val="3684935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1725</Words>
  <Application>Microsoft Office PowerPoint</Application>
  <PresentationFormat>Custom</PresentationFormat>
  <Paragraphs>114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vt:lpstr>
      <vt:lpstr>Assignment Objective: </vt:lpstr>
      <vt:lpstr>PowerPoint Presentation</vt:lpstr>
      <vt:lpstr>Read Like A Writer Instructions (5 Minutes) </vt:lpstr>
      <vt:lpstr>Instructions: </vt:lpstr>
      <vt:lpstr>I. Vocabulary </vt:lpstr>
      <vt:lpstr>Vocabulary Practice: Try it with the following word </vt:lpstr>
      <vt:lpstr>Vocabulary Example </vt:lpstr>
      <vt:lpstr>II. Paraphrase</vt:lpstr>
      <vt:lpstr>Paraphrase Example  </vt:lpstr>
      <vt:lpstr>III. Identify Central Argument/Main Idea </vt:lpstr>
      <vt:lpstr>Identify Central Argument/Main Idea Example </vt:lpstr>
      <vt:lpstr>IV. Evidence Supporting the Central Argument/Main Idea </vt:lpstr>
      <vt:lpstr>Evidence Supporting the Central Argument/Main Idea Example </vt:lpstr>
      <vt:lpstr>V. Tone</vt:lpstr>
      <vt:lpstr>Tone Example </vt:lpstr>
      <vt:lpstr>VI. Inference  </vt:lpstr>
      <vt:lpstr>Inference Example </vt:lpstr>
      <vt:lpstr>    VII.        Analysis (Author’s Moves)   </vt:lpstr>
      <vt:lpstr>VII. Continued…</vt:lpstr>
      <vt:lpstr>Rhetorical Analysis (Rhetorical Strategies)  Example </vt:lpstr>
      <vt:lpstr>Rhetorical Analysis (Rhetorical Strategies)  Example </vt:lpstr>
      <vt:lpstr>PowerPoint Presentation</vt:lpstr>
      <vt:lpstr>How Can We Use This Assignment As A Precursor for Writing In The Future? </vt:lpstr>
      <vt:lpstr>PowerPoint Presentation</vt:lpstr>
      <vt:lpstr>Work Cited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Najdi, Fatima</dc:creator>
  <cp:lastModifiedBy>Windows User</cp:lastModifiedBy>
  <cp:revision>27</cp:revision>
  <dcterms:created xsi:type="dcterms:W3CDTF">2019-08-19T09:25:19Z</dcterms:created>
  <dcterms:modified xsi:type="dcterms:W3CDTF">2019-09-17T18:09:28Z</dcterms:modified>
</cp:coreProperties>
</file>