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Lato" panose="020B0604020202020204" charset="0"/>
      <p:regular r:id="rId17"/>
      <p:bold r:id="rId18"/>
      <p:italic r:id="rId19"/>
      <p:boldItalic r:id="rId20"/>
    </p:embeddedFont>
    <p:embeddedFont>
      <p:font typeface="Montserrat"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462" y="-9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8777184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5488f4ffa1_0_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5488f4ffa1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5488f4ffa1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5488f4ffa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55245b64a0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55245b64a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55245b64a0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55245b64a0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g55245b64a0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1" name="Google Shape;211;g55245b64a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48765c333a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48765c333a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48765c333a_0_1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48765c333a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48765c333a_0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48765c333a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5488f4ffa1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5488f4ffa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5488f4ffa1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5488f4ffa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5488f4ffa1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5488f4ffa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5488f4ffa1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5488f4ffa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5488f4ffa1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5488f4ffa1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160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1600"/>
              </a:spcBef>
              <a:spcAft>
                <a:spcPts val="160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800"/>
              <a:t>Graph Analysis: </a:t>
            </a:r>
            <a:endParaRPr sz="4800"/>
          </a:p>
        </p:txBody>
      </p:sp>
      <p:sp>
        <p:nvSpPr>
          <p:cNvPr id="135" name="Google Shape;135;p13"/>
          <p:cNvSpPr txBox="1">
            <a:spLocks noGrp="1"/>
          </p:cNvSpPr>
          <p:nvPr>
            <p:ph type="subTitle" idx="1"/>
          </p:nvPr>
        </p:nvSpPr>
        <p:spPr>
          <a:xfrm>
            <a:off x="2506250" y="2651675"/>
            <a:ext cx="6048300" cy="1779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a:t>Strategy and Practice</a:t>
            </a:r>
            <a:r>
              <a:rPr lang="en" sz="4800"/>
              <a:t> </a:t>
            </a:r>
            <a:endParaRPr sz="4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2"/>
          <p:cNvSpPr txBox="1">
            <a:spLocks noGrp="1"/>
          </p:cNvSpPr>
          <p:nvPr>
            <p:ph type="title"/>
          </p:nvPr>
        </p:nvSpPr>
        <p:spPr>
          <a:xfrm>
            <a:off x="1297500" y="2339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Answers Explained</a:t>
            </a:r>
            <a:endParaRPr/>
          </a:p>
        </p:txBody>
      </p:sp>
      <p:sp>
        <p:nvSpPr>
          <p:cNvPr id="189" name="Google Shape;189;p22"/>
          <p:cNvSpPr txBox="1">
            <a:spLocks noGrp="1"/>
          </p:cNvSpPr>
          <p:nvPr>
            <p:ph type="body" idx="1"/>
          </p:nvPr>
        </p:nvSpPr>
        <p:spPr>
          <a:xfrm>
            <a:off x="1177650" y="699025"/>
            <a:ext cx="7038900" cy="444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A, B, and C all make assumptions. While “falls” account for four times the amount of brain injuries than “assault” that doesn't necessarily mean they happen four times as often. </a:t>
            </a:r>
            <a:endParaRPr sz="1800"/>
          </a:p>
          <a:p>
            <a:pPr marL="0" lvl="0" indent="0" algn="l" rtl="0">
              <a:spcBef>
                <a:spcPts val="1600"/>
              </a:spcBef>
              <a:spcAft>
                <a:spcPts val="0"/>
              </a:spcAft>
              <a:buNone/>
            </a:pPr>
            <a:r>
              <a:rPr lang="en" sz="1800"/>
              <a:t>Likewise (B) introduces external factors like seat belt use that we cannot provide evidence for. </a:t>
            </a:r>
            <a:endParaRPr sz="1800"/>
          </a:p>
          <a:p>
            <a:pPr marL="0" lvl="0" indent="0" algn="l" rtl="0">
              <a:spcBef>
                <a:spcPts val="1600"/>
              </a:spcBef>
              <a:spcAft>
                <a:spcPts val="0"/>
              </a:spcAft>
              <a:buNone/>
            </a:pPr>
            <a:r>
              <a:rPr lang="en" sz="1800"/>
              <a:t>And just because they are labeled “Other” it does not mean the causes of brain injuries are unknown. </a:t>
            </a:r>
            <a:endParaRPr sz="1800"/>
          </a:p>
          <a:p>
            <a:pPr marL="0" lvl="0" indent="0" algn="l" rtl="0">
              <a:spcBef>
                <a:spcPts val="1600"/>
              </a:spcBef>
              <a:spcAft>
                <a:spcPts val="0"/>
              </a:spcAft>
              <a:buNone/>
            </a:pPr>
            <a:r>
              <a:rPr lang="en" sz="1800" b="1" u="sng"/>
              <a:t>(D)-CORRECT ANSWER</a:t>
            </a:r>
            <a:endParaRPr sz="1800" b="1" u="sng"/>
          </a:p>
          <a:p>
            <a:pPr marL="0" lvl="0" indent="0" algn="l" rtl="0">
              <a:spcBef>
                <a:spcPts val="1600"/>
              </a:spcBef>
              <a:spcAft>
                <a:spcPts val="1600"/>
              </a:spcAft>
              <a:buNone/>
            </a:pPr>
            <a:r>
              <a:rPr lang="en" sz="1800" b="1"/>
              <a:t>(D) is the only definite choice based on the graph; together the two categories make up 31% or about one-third of traumatic brain injuries. </a:t>
            </a:r>
            <a:endParaRPr sz="18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3"/>
          <p:cNvSpPr txBox="1">
            <a:spLocks noGrp="1"/>
          </p:cNvSpPr>
          <p:nvPr>
            <p:ph type="body" idx="1"/>
          </p:nvPr>
        </p:nvSpPr>
        <p:spPr>
          <a:xfrm>
            <a:off x="4869175" y="687450"/>
            <a:ext cx="4095900" cy="4204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latin typeface="Montserrat"/>
                <a:ea typeface="Montserrat"/>
                <a:cs typeface="Montserrat"/>
                <a:sym typeface="Montserrat"/>
              </a:rPr>
              <a:t>2. According to the graph, 15 out of 100 traumatic brain injuries are caused by </a:t>
            </a:r>
            <a:endParaRPr sz="2400">
              <a:latin typeface="Montserrat"/>
              <a:ea typeface="Montserrat"/>
              <a:cs typeface="Montserrat"/>
              <a:sym typeface="Montserrat"/>
            </a:endParaRPr>
          </a:p>
          <a:p>
            <a:pPr marL="0" lvl="0" indent="0" algn="l" rtl="0">
              <a:lnSpc>
                <a:spcPct val="100000"/>
              </a:lnSpc>
              <a:spcBef>
                <a:spcPts val="0"/>
              </a:spcBef>
              <a:spcAft>
                <a:spcPts val="0"/>
              </a:spcAft>
              <a:buNone/>
            </a:pPr>
            <a:endParaRPr sz="1800">
              <a:latin typeface="Montserrat"/>
              <a:ea typeface="Montserrat"/>
              <a:cs typeface="Montserrat"/>
              <a:sym typeface="Montserrat"/>
            </a:endParaRPr>
          </a:p>
          <a:p>
            <a:pPr marL="0" lvl="0" indent="0" algn="l" rtl="0">
              <a:lnSpc>
                <a:spcPct val="100000"/>
              </a:lnSpc>
              <a:spcBef>
                <a:spcPts val="0"/>
              </a:spcBef>
              <a:spcAft>
                <a:spcPts val="0"/>
              </a:spcAft>
              <a:buNone/>
            </a:pPr>
            <a:r>
              <a:rPr lang="en" sz="1800">
                <a:latin typeface="Montserrat"/>
                <a:ea typeface="Montserrat"/>
                <a:cs typeface="Montserrat"/>
                <a:sym typeface="Montserrat"/>
              </a:rPr>
              <a:t>(A) motor vehicle accidents </a:t>
            </a:r>
            <a:endParaRPr sz="1800">
              <a:latin typeface="Montserrat"/>
              <a:ea typeface="Montserrat"/>
              <a:cs typeface="Montserrat"/>
              <a:sym typeface="Montserrat"/>
            </a:endParaRPr>
          </a:p>
          <a:p>
            <a:pPr marL="0" lvl="0" indent="0" algn="l" rtl="0">
              <a:lnSpc>
                <a:spcPct val="100000"/>
              </a:lnSpc>
              <a:spcBef>
                <a:spcPts val="0"/>
              </a:spcBef>
              <a:spcAft>
                <a:spcPts val="0"/>
              </a:spcAft>
              <a:buNone/>
            </a:pPr>
            <a:r>
              <a:rPr lang="en" sz="1800">
                <a:latin typeface="Montserrat"/>
                <a:ea typeface="Montserrat"/>
                <a:cs typeface="Montserrat"/>
                <a:sym typeface="Montserrat"/>
              </a:rPr>
              <a:t>(B) unintentional blunt trauma </a:t>
            </a:r>
            <a:endParaRPr sz="1800">
              <a:latin typeface="Montserrat"/>
              <a:ea typeface="Montserrat"/>
              <a:cs typeface="Montserrat"/>
              <a:sym typeface="Montserrat"/>
            </a:endParaRPr>
          </a:p>
          <a:p>
            <a:pPr marL="0" lvl="0" indent="0" algn="l" rtl="0">
              <a:lnSpc>
                <a:spcPct val="100000"/>
              </a:lnSpc>
              <a:spcBef>
                <a:spcPts val="0"/>
              </a:spcBef>
              <a:spcAft>
                <a:spcPts val="0"/>
              </a:spcAft>
              <a:buNone/>
            </a:pPr>
            <a:r>
              <a:rPr lang="en" sz="1800">
                <a:latin typeface="Montserrat"/>
                <a:ea typeface="Montserrat"/>
                <a:cs typeface="Montserrat"/>
                <a:sym typeface="Montserrat"/>
              </a:rPr>
              <a:t>(C) assault</a:t>
            </a:r>
            <a:endParaRPr sz="1800">
              <a:latin typeface="Montserrat"/>
              <a:ea typeface="Montserrat"/>
              <a:cs typeface="Montserrat"/>
              <a:sym typeface="Montserrat"/>
            </a:endParaRPr>
          </a:p>
          <a:p>
            <a:pPr marL="0" lvl="0" indent="0" algn="l" rtl="0">
              <a:lnSpc>
                <a:spcPct val="100000"/>
              </a:lnSpc>
              <a:spcBef>
                <a:spcPts val="0"/>
              </a:spcBef>
              <a:spcAft>
                <a:spcPts val="0"/>
              </a:spcAft>
              <a:buClr>
                <a:srgbClr val="000000"/>
              </a:buClr>
              <a:buSzPts val="1100"/>
              <a:buFont typeface="Arial"/>
              <a:buNone/>
            </a:pPr>
            <a:r>
              <a:rPr lang="en" sz="1800">
                <a:latin typeface="Montserrat"/>
                <a:ea typeface="Montserrat"/>
                <a:cs typeface="Montserrat"/>
                <a:sym typeface="Montserrat"/>
              </a:rPr>
              <a:t>(D) falls</a:t>
            </a:r>
            <a:endParaRPr sz="1800">
              <a:latin typeface="Montserrat"/>
              <a:ea typeface="Montserrat"/>
              <a:cs typeface="Montserrat"/>
              <a:sym typeface="Montserrat"/>
            </a:endParaRPr>
          </a:p>
        </p:txBody>
      </p:sp>
      <p:pic>
        <p:nvPicPr>
          <p:cNvPr id="195" name="Google Shape;195;p23"/>
          <p:cNvPicPr preferRelativeResize="0"/>
          <p:nvPr/>
        </p:nvPicPr>
        <p:blipFill rotWithShape="1">
          <a:blip r:embed="rId3">
            <a:alphaModFix/>
          </a:blip>
          <a:srcRect l="-6087" t="-8439" r="-9425" b="-25304"/>
          <a:stretch/>
        </p:blipFill>
        <p:spPr>
          <a:xfrm>
            <a:off x="-80000" y="1325913"/>
            <a:ext cx="5315073" cy="4046223"/>
          </a:xfrm>
          <a:prstGeom prst="rect">
            <a:avLst/>
          </a:prstGeom>
          <a:noFill/>
          <a:ln>
            <a:noFill/>
          </a:ln>
        </p:spPr>
      </p:pic>
      <p:sp>
        <p:nvSpPr>
          <p:cNvPr id="196" name="Google Shape;196;p23"/>
          <p:cNvSpPr txBox="1"/>
          <p:nvPr/>
        </p:nvSpPr>
        <p:spPr>
          <a:xfrm>
            <a:off x="1168525" y="449425"/>
            <a:ext cx="1568100" cy="80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F3F3F3"/>
                </a:solidFill>
                <a:latin typeface="Lato"/>
                <a:ea typeface="Lato"/>
                <a:cs typeface="Lato"/>
                <a:sym typeface="Lato"/>
              </a:rPr>
              <a:t>Practice: </a:t>
            </a:r>
            <a:endParaRPr>
              <a:latin typeface="Lato"/>
              <a:ea typeface="Lato"/>
              <a:cs typeface="Lato"/>
              <a:sym typeface="Lato"/>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Answers Explained	</a:t>
            </a:r>
            <a:endParaRPr/>
          </a:p>
        </p:txBody>
      </p:sp>
      <p:sp>
        <p:nvSpPr>
          <p:cNvPr id="202" name="Google Shape;202;p2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15 out 100 can be rewritten as 15/100 or 15%. </a:t>
            </a:r>
            <a:endParaRPr sz="1800"/>
          </a:p>
          <a:p>
            <a:pPr marL="0" lvl="0" indent="0" algn="l" rtl="0">
              <a:spcBef>
                <a:spcPts val="1600"/>
              </a:spcBef>
              <a:spcAft>
                <a:spcPts val="0"/>
              </a:spcAft>
              <a:buNone/>
            </a:pPr>
            <a:endParaRPr sz="1800"/>
          </a:p>
          <a:p>
            <a:pPr marL="0" lvl="0" indent="0" algn="l" rtl="0">
              <a:spcBef>
                <a:spcPts val="1600"/>
              </a:spcBef>
              <a:spcAft>
                <a:spcPts val="1600"/>
              </a:spcAft>
              <a:buNone/>
            </a:pPr>
            <a:r>
              <a:rPr lang="en" sz="1800"/>
              <a:t>Therefore (B) is the correct answer, because “unintentional blunt trauma” is  15% of the chart. </a:t>
            </a:r>
            <a:endParaRPr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t>Independent Practice </a:t>
            </a:r>
            <a:endParaRPr b="1"/>
          </a:p>
        </p:txBody>
      </p:sp>
      <p:sp>
        <p:nvSpPr>
          <p:cNvPr id="208" name="Google Shape;208;p25"/>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t>Now, complete the rest of the exercise on your own. 30 Questions </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Work Cited </a:t>
            </a:r>
            <a:endParaRPr/>
          </a:p>
        </p:txBody>
      </p:sp>
      <p:sp>
        <p:nvSpPr>
          <p:cNvPr id="214" name="Google Shape;214;p26"/>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Stewart M.ED, Brain W. Barron's Reading Workbook for NEW SAT. Barron's Educational Series, 2017, pp. 77-90.</a:t>
            </a: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t>Strategies for Approaching the SAT Graph Analysis Questions</a:t>
            </a:r>
            <a:endParaRPr b="1"/>
          </a:p>
        </p:txBody>
      </p:sp>
      <p:sp>
        <p:nvSpPr>
          <p:cNvPr id="141" name="Google Shape;141;p14"/>
          <p:cNvSpPr txBox="1">
            <a:spLocks noGrp="1"/>
          </p:cNvSpPr>
          <p:nvPr>
            <p:ph type="body" idx="1"/>
          </p:nvPr>
        </p:nvSpPr>
        <p:spPr>
          <a:xfrm>
            <a:off x="1297500" y="1567550"/>
            <a:ext cx="7038900" cy="3351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5 Questions on the Reading Section will be graph interpretation.</a:t>
            </a:r>
            <a:endParaRPr/>
          </a:p>
          <a:p>
            <a:pPr marL="0" lvl="0" indent="0" algn="l" rtl="0">
              <a:spcBef>
                <a:spcPts val="1600"/>
              </a:spcBef>
              <a:spcAft>
                <a:spcPts val="0"/>
              </a:spcAft>
              <a:buNone/>
            </a:pPr>
            <a:r>
              <a:rPr lang="en"/>
              <a:t>SAT now has quantitative analysis as a part not jut of the math, but of the entire Evidence Based Reading and Writing Section. These questions are not just based on physical sciences, but social sciences, finances, computer science, and anything else that involves statistics and numbers as evidence. </a:t>
            </a:r>
            <a:endParaRPr/>
          </a:p>
          <a:p>
            <a:pPr marL="0" lvl="0" indent="0" algn="l" rtl="0">
              <a:spcBef>
                <a:spcPts val="1600"/>
              </a:spcBef>
              <a:spcAft>
                <a:spcPts val="0"/>
              </a:spcAft>
              <a:buNone/>
            </a:pPr>
            <a:r>
              <a:rPr lang="en"/>
              <a:t>You will not need background knowledge to answer these questions, but taking rigorous courses in the sciences and social sciences will help you do your best. </a:t>
            </a:r>
            <a:endParaRPr/>
          </a:p>
          <a:p>
            <a:pPr marL="0" lvl="0" indent="0" algn="l" rtl="0">
              <a:spcBef>
                <a:spcPts val="1600"/>
              </a:spcBef>
              <a:spcAft>
                <a:spcPts val="0"/>
              </a:spcAft>
              <a:buNone/>
            </a:pPr>
            <a:r>
              <a:rPr lang="en" b="1" u="sng"/>
              <a:t>This presentation involves 5 tips for approaching the SAT graph analysis questions. </a:t>
            </a:r>
            <a:endParaRPr b="1" u="sng"/>
          </a:p>
          <a:p>
            <a:pPr marL="0" lvl="0" indent="0" algn="l" rtl="0">
              <a:spcBef>
                <a:spcPts val="1600"/>
              </a:spcBef>
              <a:spcAft>
                <a:spcPts val="0"/>
              </a:spcAft>
              <a:buNone/>
            </a:pPr>
            <a:r>
              <a:rPr lang="en"/>
              <a:t>32 Practice questions provided  separately. </a:t>
            </a:r>
            <a:endParaRPr/>
          </a:p>
          <a:p>
            <a:pPr marL="0" lvl="0" indent="0" algn="l" rtl="0">
              <a:spcBef>
                <a:spcPts val="1600"/>
              </a:spcBef>
              <a:spcAft>
                <a:spcPts val="0"/>
              </a:spcAft>
              <a:buNone/>
            </a:pPr>
            <a:endParaRPr/>
          </a:p>
          <a:p>
            <a:pPr marL="0" lvl="0" indent="0" algn="l" rtl="0">
              <a:spcBef>
                <a:spcPts val="1600"/>
              </a:spcBef>
              <a:spcAft>
                <a:spcPts val="1600"/>
              </a:spcAft>
              <a:buNone/>
            </a:pPr>
            <a:r>
              <a:rPr lang="en"/>
              <a:t>Let’s get started...</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Tip 1: Use only the evidence provided </a:t>
            </a:r>
            <a:endParaRPr/>
          </a:p>
        </p:txBody>
      </p:sp>
      <p:sp>
        <p:nvSpPr>
          <p:cNvPr id="147" name="Google Shape;147;p15"/>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t>Since you are not required to use background knowledge on questions, do not allow yourself to pick anything that is not directly supported by the information in the graph. Even if a choice may be true based on your memory, do not choose it unless there is evidence right in front of you.  </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Tip 2: Be certain that your answer is 100% correct 			</a:t>
            </a:r>
            <a:endParaRPr/>
          </a:p>
        </p:txBody>
      </p:sp>
      <p:sp>
        <p:nvSpPr>
          <p:cNvPr id="153" name="Google Shape;153;p16"/>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As in the SAT as a whole, there simply will not be partially right answers. If an answer is mostly correct but has some small part incorrect, throw it out and consider the other possibilities. </a:t>
            </a:r>
            <a:endParaRPr sz="2400"/>
          </a:p>
          <a:p>
            <a:pPr marL="0" lvl="0" indent="0" algn="l" rtl="0">
              <a:spcBef>
                <a:spcPts val="1600"/>
              </a:spcBef>
              <a:spcAft>
                <a:spcPts val="0"/>
              </a:spcAft>
              <a:buNone/>
            </a:pPr>
            <a:endParaRPr sz="1800"/>
          </a:p>
          <a:p>
            <a:pPr marL="0" lvl="0" indent="0" algn="l" rtl="0">
              <a:spcBef>
                <a:spcPts val="1600"/>
              </a:spcBef>
              <a:spcAft>
                <a:spcPts val="0"/>
              </a:spcAft>
              <a:buNone/>
            </a:pPr>
            <a:endParaRPr sz="1800"/>
          </a:p>
          <a:p>
            <a:pPr marL="0" lvl="0" indent="0" algn="l" rtl="0">
              <a:spcBef>
                <a:spcPts val="1600"/>
              </a:spcBef>
              <a:spcAft>
                <a:spcPts val="1600"/>
              </a:spcAft>
              <a:buNone/>
            </a:pP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Tip 3: Carefully consider the graph labels and axes	</a:t>
            </a:r>
            <a:endParaRPr/>
          </a:p>
        </p:txBody>
      </p:sp>
      <p:sp>
        <p:nvSpPr>
          <p:cNvPr id="159" name="Google Shape;159;p17"/>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t>The information presented depends greatly on the starting points and scales on the axes. Take the time to be sure you know exactly what is being presented--graph labels and descriptions are essential to doing this. </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Tip 4: Don’t jump to your answer </a:t>
            </a:r>
            <a:endParaRPr/>
          </a:p>
        </p:txBody>
      </p:sp>
      <p:sp>
        <p:nvSpPr>
          <p:cNvPr id="165" name="Google Shape;165;p18"/>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t>Since the questions are well-crafted and the answers are quite persuasive, take the time necessary to break the questions down. The SAT is not a rapid recall test that you must finish quickly--it is a critical thinking test that demands patience and care.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Tip 5: Refer back to the text when necessary</a:t>
            </a:r>
            <a:endParaRPr/>
          </a:p>
        </p:txBody>
      </p:sp>
      <p:sp>
        <p:nvSpPr>
          <p:cNvPr id="171" name="Google Shape;171;p19"/>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400"/>
              <a:t>Many of the graph analysis questions will ask you to connect information in the graph to information in the text. Be aware that you will often need to go back and forth between the text and the graph. </a:t>
            </a:r>
            <a:endParaRPr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0"/>
          <p:cNvSpPr txBox="1">
            <a:spLocks noGrp="1"/>
          </p:cNvSpPr>
          <p:nvPr>
            <p:ph type="body" idx="1"/>
          </p:nvPr>
        </p:nvSpPr>
        <p:spPr>
          <a:xfrm>
            <a:off x="5252250" y="532425"/>
            <a:ext cx="3342900" cy="4194900"/>
          </a:xfrm>
          <a:prstGeom prst="rect">
            <a:avLst/>
          </a:prstGeom>
        </p:spPr>
        <p:txBody>
          <a:bodyPr spcFirstLastPara="1" wrap="square" lIns="91425" tIns="91425" rIns="91425" bIns="91425" anchor="t" anchorCtr="0">
            <a:noAutofit/>
          </a:bodyPr>
          <a:lstStyle/>
          <a:p>
            <a:pPr marL="457200" lvl="0" indent="-311150" algn="l" rtl="0">
              <a:spcBef>
                <a:spcPts val="0"/>
              </a:spcBef>
              <a:spcAft>
                <a:spcPts val="0"/>
              </a:spcAft>
              <a:buSzPts val="1300"/>
              <a:buAutoNum type="arabicPeriod"/>
            </a:pPr>
            <a:r>
              <a:rPr lang="en"/>
              <a:t>Based on the evidence in the graph, which of the following is true? </a:t>
            </a:r>
            <a:endParaRPr/>
          </a:p>
          <a:p>
            <a:pPr marL="457200" lvl="0" indent="0" algn="l" rtl="0">
              <a:spcBef>
                <a:spcPts val="1600"/>
              </a:spcBef>
              <a:spcAft>
                <a:spcPts val="0"/>
              </a:spcAft>
              <a:buNone/>
            </a:pPr>
            <a:r>
              <a:rPr lang="en"/>
              <a:t>(A) People are four times as likely to be involved in a  fall than assaulted. </a:t>
            </a:r>
            <a:endParaRPr/>
          </a:p>
          <a:p>
            <a:pPr marL="457200" lvl="0" indent="0" algn="l" rtl="0">
              <a:spcBef>
                <a:spcPts val="1600"/>
              </a:spcBef>
              <a:spcAft>
                <a:spcPts val="0"/>
              </a:spcAft>
              <a:buNone/>
            </a:pPr>
            <a:r>
              <a:rPr lang="en"/>
              <a:t>(B) Increased seat belt use would decrease the number of traumatic brain injuries from motor vehicle accidents. </a:t>
            </a:r>
            <a:endParaRPr/>
          </a:p>
          <a:p>
            <a:pPr marL="457200" lvl="0" indent="0" algn="l" rtl="0">
              <a:spcBef>
                <a:spcPts val="1600"/>
              </a:spcBef>
              <a:spcAft>
                <a:spcPts val="0"/>
              </a:spcAft>
              <a:buNone/>
            </a:pPr>
            <a:r>
              <a:rPr lang="en"/>
              <a:t>(C) 21% of the causes of traumatic  brain injury are unknown </a:t>
            </a:r>
            <a:endParaRPr/>
          </a:p>
          <a:p>
            <a:pPr marL="457200" lvl="0" indent="0" algn="l" rtl="0">
              <a:spcBef>
                <a:spcPts val="1600"/>
              </a:spcBef>
              <a:spcAft>
                <a:spcPts val="1600"/>
              </a:spcAft>
              <a:buNone/>
            </a:pPr>
            <a:r>
              <a:rPr lang="en"/>
              <a:t>(D) “Other” and “Assault” account for approximately one-third of traumatic brain injuries. </a:t>
            </a:r>
            <a:endParaRPr/>
          </a:p>
        </p:txBody>
      </p:sp>
      <p:pic>
        <p:nvPicPr>
          <p:cNvPr id="177" name="Google Shape;177;p20"/>
          <p:cNvPicPr preferRelativeResize="0"/>
          <p:nvPr/>
        </p:nvPicPr>
        <p:blipFill rotWithShape="1">
          <a:blip r:embed="rId3">
            <a:alphaModFix/>
          </a:blip>
          <a:srcRect l="-6087" t="-8439" r="-9425" b="-25304"/>
          <a:stretch/>
        </p:blipFill>
        <p:spPr>
          <a:xfrm>
            <a:off x="102875" y="1097288"/>
            <a:ext cx="5315073" cy="4046223"/>
          </a:xfrm>
          <a:prstGeom prst="rect">
            <a:avLst/>
          </a:prstGeom>
          <a:noFill/>
          <a:ln>
            <a:noFill/>
          </a:ln>
        </p:spPr>
      </p:pic>
      <p:sp>
        <p:nvSpPr>
          <p:cNvPr id="178" name="Google Shape;178;p20"/>
          <p:cNvSpPr txBox="1"/>
          <p:nvPr/>
        </p:nvSpPr>
        <p:spPr>
          <a:xfrm>
            <a:off x="1048675" y="249675"/>
            <a:ext cx="1717800" cy="65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F3F3F3"/>
                </a:solidFill>
                <a:latin typeface="Lato"/>
                <a:ea typeface="Lato"/>
                <a:cs typeface="Lato"/>
                <a:sym typeface="Lato"/>
              </a:rPr>
              <a:t>Practice: </a:t>
            </a:r>
            <a:endParaRPr sz="2400">
              <a:solidFill>
                <a:srgbClr val="F3F3F3"/>
              </a:solidFill>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1"/>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3000" b="1"/>
              <a:t>Three of the answer choices make assumptions. Can you identify which ones? </a:t>
            </a:r>
            <a:endParaRPr sz="3000" b="1"/>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732</Words>
  <Application>Microsoft Office PowerPoint</Application>
  <PresentationFormat>On-screen Show (16:9)</PresentationFormat>
  <Paragraphs>49</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Lato</vt:lpstr>
      <vt:lpstr>Montserrat</vt:lpstr>
      <vt:lpstr>Focus</vt:lpstr>
      <vt:lpstr>Graph Analysis: </vt:lpstr>
      <vt:lpstr>Strategies for Approaching the SAT Graph Analysis Questions</vt:lpstr>
      <vt:lpstr>Tip 1: Use only the evidence provided </vt:lpstr>
      <vt:lpstr>Tip 2: Be certain that your answer is 100% correct    </vt:lpstr>
      <vt:lpstr>Tip 3: Carefully consider the graph labels and axes </vt:lpstr>
      <vt:lpstr>Tip 4: Don’t jump to your answer </vt:lpstr>
      <vt:lpstr>Tip 5: Refer back to the text when necessary</vt:lpstr>
      <vt:lpstr>PowerPoint Presentation</vt:lpstr>
      <vt:lpstr>PowerPoint Presentation</vt:lpstr>
      <vt:lpstr>Answers Explained</vt:lpstr>
      <vt:lpstr>PowerPoint Presentation</vt:lpstr>
      <vt:lpstr>Answers Explained </vt:lpstr>
      <vt:lpstr>Independent Practice </vt:lpstr>
      <vt:lpstr>Work Cited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 Analysis: </dc:title>
  <dc:creator>Alaouie, Rana S</dc:creator>
  <cp:lastModifiedBy>Windows User</cp:lastModifiedBy>
  <cp:revision>1</cp:revision>
  <dcterms:modified xsi:type="dcterms:W3CDTF">2019-03-26T14:27:10Z</dcterms:modified>
</cp:coreProperties>
</file>