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2" r:id="rId19"/>
    <p:sldId id="274"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66FF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1" d="100"/>
          <a:sy n="101" d="100"/>
        </p:scale>
        <p:origin x="-660" y="-75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830318304"/>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a:t>Analysis of Argument </a:t>
            </a:r>
          </a:p>
        </p:txBody>
      </p:sp>
      <p:sp>
        <p:nvSpPr>
          <p:cNvPr id="55" name="Shape 55"/>
          <p:cNvSpPr txBox="1">
            <a:spLocks noGrp="1"/>
          </p:cNvSpPr>
          <p:nvPr>
            <p:ph type="subTitle" idx="1"/>
          </p:nvPr>
        </p:nvSpPr>
        <p:spPr>
          <a:xfrm>
            <a:off x="311700" y="2834125"/>
            <a:ext cx="8520600" cy="792600"/>
          </a:xfrm>
          <a:prstGeom prst="rect">
            <a:avLst/>
          </a:prstGeom>
        </p:spPr>
        <p:txBody>
          <a:bodyPr lIns="91425" tIns="91425" rIns="91425" bIns="91425" anchor="t" anchorCtr="0">
            <a:noAutofit/>
          </a:bodyPr>
          <a:lstStyle/>
          <a:p>
            <a:pPr lvl="0">
              <a:spcBef>
                <a:spcPts val="0"/>
              </a:spcBef>
              <a:buNone/>
            </a:pPr>
            <a:r>
              <a:rPr lang="en"/>
              <a:t>A Guide for Students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148725" y="445025"/>
            <a:ext cx="8683500" cy="572700"/>
          </a:xfrm>
          <a:prstGeom prst="rect">
            <a:avLst/>
          </a:prstGeom>
        </p:spPr>
        <p:txBody>
          <a:bodyPr lIns="91425" tIns="91425" rIns="91425" bIns="91425" anchor="t" anchorCtr="0">
            <a:noAutofit/>
          </a:bodyPr>
          <a:lstStyle/>
          <a:p>
            <a:pPr lvl="0">
              <a:spcBef>
                <a:spcPts val="0"/>
              </a:spcBef>
              <a:buClr>
                <a:schemeClr val="dk1"/>
              </a:buClr>
              <a:buSzPct val="39285"/>
              <a:buFont typeface="Arial"/>
              <a:buNone/>
            </a:pPr>
            <a:r>
              <a:rPr lang="en">
                <a:highlight>
                  <a:srgbClr val="FF00FF"/>
                </a:highlight>
              </a:rPr>
              <a:t>Assertion </a:t>
            </a:r>
            <a:r>
              <a:rPr lang="en"/>
              <a:t> Verbs &amp; Phrases (</a:t>
            </a:r>
          </a:p>
          <a:p>
            <a:pPr lvl="0">
              <a:spcBef>
                <a:spcPts val="0"/>
              </a:spcBef>
              <a:buNone/>
            </a:pPr>
            <a:endParaRPr/>
          </a:p>
        </p:txBody>
      </p:sp>
      <p:sp>
        <p:nvSpPr>
          <p:cNvPr id="109" name="Shape 109"/>
          <p:cNvSpPr txBox="1">
            <a:spLocks noGrp="1"/>
          </p:cNvSpPr>
          <p:nvPr>
            <p:ph type="body" idx="1"/>
          </p:nvPr>
        </p:nvSpPr>
        <p:spPr>
          <a:xfrm>
            <a:off x="311700" y="1152475"/>
            <a:ext cx="3999900" cy="3416400"/>
          </a:xfrm>
          <a:prstGeom prst="rect">
            <a:avLst/>
          </a:prstGeom>
        </p:spPr>
        <p:txBody>
          <a:bodyPr lIns="91425" tIns="91425" rIns="91425" bIns="91425" anchor="t" anchorCtr="0">
            <a:noAutofit/>
          </a:bodyPr>
          <a:lstStyle/>
          <a:p>
            <a:pPr marL="457200" lvl="0" indent="-381000" rtl="0">
              <a:spcBef>
                <a:spcPts val="0"/>
              </a:spcBef>
              <a:buClr>
                <a:schemeClr val="dk1"/>
              </a:buClr>
              <a:buSzPct val="100000"/>
            </a:pPr>
            <a:r>
              <a:rPr lang="en" sz="2400" u="sng">
                <a:solidFill>
                  <a:schemeClr val="dk1"/>
                </a:solidFill>
              </a:rPr>
              <a:t>(He/she)</a:t>
            </a:r>
            <a:r>
              <a:rPr lang="en" sz="2400">
                <a:solidFill>
                  <a:schemeClr val="dk1"/>
                </a:solidFill>
              </a:rPr>
              <a:t> builds </a:t>
            </a:r>
            <a:r>
              <a:rPr lang="en" sz="2400" u="sng">
                <a:solidFill>
                  <a:schemeClr val="dk1"/>
                </a:solidFill>
              </a:rPr>
              <a:t>(his/her)</a:t>
            </a:r>
            <a:r>
              <a:rPr lang="en" sz="2400">
                <a:solidFill>
                  <a:schemeClr val="dk1"/>
                </a:solidFill>
              </a:rPr>
              <a:t> argument by</a:t>
            </a:r>
          </a:p>
          <a:p>
            <a:pPr marL="457200" lvl="0" indent="-381000" rtl="0">
              <a:spcBef>
                <a:spcPts val="0"/>
              </a:spcBef>
              <a:buClr>
                <a:schemeClr val="dk1"/>
              </a:buClr>
              <a:buSzPct val="100000"/>
            </a:pPr>
            <a:r>
              <a:rPr lang="en" sz="2400">
                <a:solidFill>
                  <a:schemeClr val="dk1"/>
                </a:solidFill>
              </a:rPr>
              <a:t>This evokes/to evoke</a:t>
            </a:r>
          </a:p>
          <a:p>
            <a:pPr marL="457200" lvl="0" indent="-381000" rtl="0">
              <a:spcBef>
                <a:spcPts val="0"/>
              </a:spcBef>
              <a:buClr>
                <a:schemeClr val="dk1"/>
              </a:buClr>
              <a:buSzPct val="100000"/>
            </a:pPr>
            <a:r>
              <a:rPr lang="en" sz="2400">
                <a:solidFill>
                  <a:schemeClr val="dk1"/>
                </a:solidFill>
              </a:rPr>
              <a:t>This reveals/to reveal</a:t>
            </a:r>
          </a:p>
          <a:p>
            <a:pPr marL="457200" lvl="0" indent="-381000" rtl="0">
              <a:spcBef>
                <a:spcPts val="0"/>
              </a:spcBef>
              <a:buClr>
                <a:schemeClr val="dk1"/>
              </a:buClr>
              <a:buSzPct val="100000"/>
            </a:pPr>
            <a:r>
              <a:rPr lang="en" sz="2400">
                <a:solidFill>
                  <a:schemeClr val="dk1"/>
                </a:solidFill>
              </a:rPr>
              <a:t>This emphasizes</a:t>
            </a:r>
          </a:p>
          <a:p>
            <a:pPr marL="457200" lvl="0" indent="-381000" rtl="0">
              <a:spcBef>
                <a:spcPts val="0"/>
              </a:spcBef>
              <a:buClr>
                <a:schemeClr val="dk1"/>
              </a:buClr>
              <a:buSzPct val="100000"/>
            </a:pPr>
            <a:r>
              <a:rPr lang="en" sz="2400">
                <a:solidFill>
                  <a:schemeClr val="dk1"/>
                </a:solidFill>
              </a:rPr>
              <a:t>This establishes</a:t>
            </a:r>
          </a:p>
          <a:p>
            <a:pPr marL="457200" lvl="0" indent="-381000" rtl="0">
              <a:spcBef>
                <a:spcPts val="0"/>
              </a:spcBef>
              <a:buClr>
                <a:schemeClr val="dk1"/>
              </a:buClr>
              <a:buSzPct val="100000"/>
            </a:pPr>
            <a:r>
              <a:rPr lang="en" sz="2400">
                <a:solidFill>
                  <a:schemeClr val="dk1"/>
                </a:solidFill>
              </a:rPr>
              <a:t>This creates a sense of</a:t>
            </a:r>
          </a:p>
        </p:txBody>
      </p:sp>
      <p:sp>
        <p:nvSpPr>
          <p:cNvPr id="110" name="Shape 110"/>
          <p:cNvSpPr txBox="1">
            <a:spLocks noGrp="1"/>
          </p:cNvSpPr>
          <p:nvPr>
            <p:ph type="body" idx="2"/>
          </p:nvPr>
        </p:nvSpPr>
        <p:spPr>
          <a:xfrm>
            <a:off x="4832400" y="1152475"/>
            <a:ext cx="3999900" cy="3416400"/>
          </a:xfrm>
          <a:prstGeom prst="rect">
            <a:avLst/>
          </a:prstGeom>
        </p:spPr>
        <p:txBody>
          <a:bodyPr lIns="91425" tIns="91425" rIns="91425" bIns="91425" anchor="t" anchorCtr="0">
            <a:noAutofit/>
          </a:bodyPr>
          <a:lstStyle/>
          <a:p>
            <a:pPr marL="457200" lvl="0" indent="-381000" rtl="0">
              <a:spcBef>
                <a:spcPts val="0"/>
              </a:spcBef>
              <a:buClr>
                <a:schemeClr val="dk1"/>
              </a:buClr>
              <a:buSzPct val="100000"/>
            </a:pPr>
            <a:r>
              <a:rPr lang="en" sz="2400">
                <a:solidFill>
                  <a:schemeClr val="dk1"/>
                </a:solidFill>
              </a:rPr>
              <a:t>By emphasizing</a:t>
            </a:r>
          </a:p>
          <a:p>
            <a:pPr marL="457200" lvl="0" indent="-381000" rtl="0">
              <a:spcBef>
                <a:spcPts val="0"/>
              </a:spcBef>
              <a:buClr>
                <a:schemeClr val="dk1"/>
              </a:buClr>
              <a:buSzPct val="100000"/>
            </a:pPr>
            <a:r>
              <a:rPr lang="en" sz="2400">
                <a:solidFill>
                  <a:schemeClr val="dk1"/>
                </a:solidFill>
              </a:rPr>
              <a:t>This causes</a:t>
            </a:r>
          </a:p>
          <a:p>
            <a:pPr marL="457200" lvl="0" indent="-381000" rtl="0">
              <a:spcBef>
                <a:spcPts val="0"/>
              </a:spcBef>
              <a:buClr>
                <a:schemeClr val="dk1"/>
              </a:buClr>
              <a:buSzPct val="100000"/>
            </a:pPr>
            <a:r>
              <a:rPr lang="en" sz="2400">
                <a:solidFill>
                  <a:schemeClr val="dk1"/>
                </a:solidFill>
              </a:rPr>
              <a:t>The author challenges/ establishes/ illustrates</a:t>
            </a:r>
          </a:p>
          <a:p>
            <a:pPr marL="457200" lvl="0" indent="-381000" rtl="0">
              <a:spcBef>
                <a:spcPts val="0"/>
              </a:spcBef>
              <a:buClr>
                <a:schemeClr val="dk1"/>
              </a:buClr>
              <a:buSzPct val="100000"/>
            </a:pPr>
            <a:r>
              <a:rPr lang="en" sz="2400">
                <a:solidFill>
                  <a:schemeClr val="dk1"/>
                </a:solidFill>
              </a:rPr>
              <a:t>The author urges the readers to</a:t>
            </a:r>
          </a:p>
          <a:p>
            <a:pPr marL="457200" lvl="0" indent="-381000" rtl="0">
              <a:spcBef>
                <a:spcPts val="0"/>
              </a:spcBef>
              <a:buClr>
                <a:schemeClr val="dk1"/>
              </a:buClr>
              <a:buSzPct val="100000"/>
            </a:pPr>
            <a:r>
              <a:rPr lang="en" sz="2400">
                <a:solidFill>
                  <a:schemeClr val="dk1"/>
                </a:solidFill>
              </a:rPr>
              <a:t>The author draws on</a:t>
            </a:r>
          </a:p>
        </p:txBody>
      </p:sp>
      <p:sp>
        <p:nvSpPr>
          <p:cNvPr id="111" name="Shape 111"/>
          <p:cNvSpPr txBox="1"/>
          <p:nvPr/>
        </p:nvSpPr>
        <p:spPr>
          <a:xfrm>
            <a:off x="311700" y="109996"/>
            <a:ext cx="8599200" cy="437975"/>
          </a:xfrm>
          <a:prstGeom prst="rect">
            <a:avLst/>
          </a:prstGeom>
          <a:noFill/>
          <a:ln>
            <a:noFill/>
          </a:ln>
        </p:spPr>
        <p:txBody>
          <a:bodyPr lIns="91425" tIns="91425" rIns="91425" bIns="91425" anchor="t" anchorCtr="0">
            <a:noAutofit/>
          </a:bodyPr>
          <a:lstStyle/>
          <a:p>
            <a:pPr lvl="0">
              <a:spcBef>
                <a:spcPts val="0"/>
              </a:spcBef>
              <a:buNone/>
            </a:pPr>
            <a:r>
              <a:rPr lang="en" sz="1800" dirty="0"/>
              <a:t>*Remember, an assertion is something you MUST prove! It’s your argument.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311700" y="50800"/>
            <a:ext cx="8520600" cy="572700"/>
          </a:xfrm>
          <a:prstGeom prst="rect">
            <a:avLst/>
          </a:prstGeom>
        </p:spPr>
        <p:txBody>
          <a:bodyPr lIns="91425" tIns="91425" rIns="91425" bIns="91425" anchor="t" anchorCtr="0">
            <a:noAutofit/>
          </a:bodyPr>
          <a:lstStyle/>
          <a:p>
            <a:pPr lvl="0" rtl="0">
              <a:spcBef>
                <a:spcPts val="0"/>
              </a:spcBef>
              <a:buNone/>
            </a:pPr>
            <a:r>
              <a:rPr lang="en">
                <a:highlight>
                  <a:srgbClr val="FF00FF"/>
                </a:highlight>
              </a:rPr>
              <a:t>Examples</a:t>
            </a:r>
          </a:p>
        </p:txBody>
      </p:sp>
      <p:sp>
        <p:nvSpPr>
          <p:cNvPr id="117" name="Shape 117"/>
          <p:cNvSpPr txBox="1">
            <a:spLocks noGrp="1"/>
          </p:cNvSpPr>
          <p:nvPr>
            <p:ph type="body" idx="1"/>
          </p:nvPr>
        </p:nvSpPr>
        <p:spPr>
          <a:xfrm>
            <a:off x="311700" y="783100"/>
            <a:ext cx="8520600" cy="4270500"/>
          </a:xfrm>
          <a:prstGeom prst="rect">
            <a:avLst/>
          </a:prstGeom>
        </p:spPr>
        <p:txBody>
          <a:bodyPr lIns="91425" tIns="91425" rIns="91425" bIns="91425" anchor="t" anchorCtr="0">
            <a:noAutofit/>
          </a:bodyPr>
          <a:lstStyle/>
          <a:p>
            <a:pPr marL="457200" marR="0" lvl="0" indent="-355600" algn="l" rtl="0">
              <a:lnSpc>
                <a:spcPct val="115000"/>
              </a:lnSpc>
              <a:spcBef>
                <a:spcPts val="0"/>
              </a:spcBef>
              <a:spcAft>
                <a:spcPts val="1600"/>
              </a:spcAft>
              <a:buClr>
                <a:srgbClr val="000000"/>
              </a:buClr>
              <a:buSzPct val="100000"/>
            </a:pPr>
            <a:r>
              <a:rPr lang="en" sz="2000">
                <a:solidFill>
                  <a:srgbClr val="000000"/>
                </a:solidFill>
              </a:rPr>
              <a:t>Bogard challenges the audience to remember a time when they could fully immerse themselves in natural darkness…</a:t>
            </a:r>
          </a:p>
          <a:p>
            <a:pPr marL="457200" marR="0" lvl="0" indent="-355600" algn="l" rtl="0">
              <a:lnSpc>
                <a:spcPct val="115000"/>
              </a:lnSpc>
              <a:spcBef>
                <a:spcPts val="0"/>
              </a:spcBef>
              <a:spcAft>
                <a:spcPts val="1600"/>
              </a:spcAft>
              <a:buClr>
                <a:srgbClr val="000000"/>
              </a:buClr>
              <a:buSzPct val="100000"/>
            </a:pPr>
            <a:r>
              <a:rPr lang="en" sz="2000">
                <a:solidFill>
                  <a:srgbClr val="000000"/>
                </a:solidFill>
              </a:rPr>
              <a:t>He builds an argument for the preservation of natural darkness by reminiscing for his readers a first-hand encounter that proves the “irreplaceable value of darkness.”</a:t>
            </a:r>
          </a:p>
          <a:p>
            <a:pPr marL="457200" marR="0" lvl="0" indent="-355600" algn="l" rtl="0">
              <a:lnSpc>
                <a:spcPct val="115000"/>
              </a:lnSpc>
              <a:spcBef>
                <a:spcPts val="0"/>
              </a:spcBef>
              <a:spcAft>
                <a:spcPts val="1600"/>
              </a:spcAft>
              <a:buClr>
                <a:srgbClr val="000000"/>
              </a:buClr>
              <a:buSzPct val="100000"/>
            </a:pPr>
            <a:r>
              <a:rPr lang="en" sz="2000">
                <a:solidFill>
                  <a:srgbClr val="000000"/>
                </a:solidFill>
              </a:rPr>
              <a:t>Bogard establishes that the natural magnificence of stars in the dark sky is definite.</a:t>
            </a:r>
          </a:p>
          <a:p>
            <a:pPr marL="457200" marR="0" lvl="0" indent="-355600" algn="l" rtl="0">
              <a:lnSpc>
                <a:spcPct val="115000"/>
              </a:lnSpc>
              <a:spcBef>
                <a:spcPts val="0"/>
              </a:spcBef>
              <a:spcAft>
                <a:spcPts val="1600"/>
              </a:spcAft>
              <a:buClr>
                <a:srgbClr val="000000"/>
              </a:buClr>
              <a:buSzPct val="100000"/>
            </a:pPr>
            <a:r>
              <a:rPr lang="en" sz="2000">
                <a:solidFill>
                  <a:srgbClr val="000000"/>
                </a:solidFill>
              </a:rPr>
              <a:t>Bogard creates a dichotomy between Paris’ traditionally alluded-to name and the reality of what Paris is becoming.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50800"/>
            <a:ext cx="8520600" cy="572700"/>
          </a:xfrm>
          <a:prstGeom prst="rect">
            <a:avLst/>
          </a:prstGeom>
        </p:spPr>
        <p:txBody>
          <a:bodyPr lIns="91425" tIns="91425" rIns="91425" bIns="91425" anchor="t" anchorCtr="0">
            <a:noAutofit/>
          </a:bodyPr>
          <a:lstStyle/>
          <a:p>
            <a:pPr lvl="0" rtl="0">
              <a:spcBef>
                <a:spcPts val="0"/>
              </a:spcBef>
              <a:buNone/>
            </a:pPr>
            <a:r>
              <a:rPr lang="en">
                <a:highlight>
                  <a:srgbClr val="00FF00"/>
                </a:highlight>
              </a:rPr>
              <a:t>Evidence: </a:t>
            </a:r>
            <a:r>
              <a:rPr lang="en"/>
              <a:t>Rhetorically Accurate Verbs</a:t>
            </a:r>
          </a:p>
        </p:txBody>
      </p:sp>
      <p:sp>
        <p:nvSpPr>
          <p:cNvPr id="123" name="Shape 123"/>
          <p:cNvSpPr txBox="1">
            <a:spLocks noGrp="1"/>
          </p:cNvSpPr>
          <p:nvPr>
            <p:ph type="body" idx="1"/>
          </p:nvPr>
        </p:nvSpPr>
        <p:spPr>
          <a:xfrm>
            <a:off x="311700" y="623500"/>
            <a:ext cx="8520600" cy="4430100"/>
          </a:xfrm>
          <a:prstGeom prst="rect">
            <a:avLst/>
          </a:prstGeom>
        </p:spPr>
        <p:txBody>
          <a:bodyPr lIns="91425" tIns="91425" rIns="91425" bIns="91425" anchor="t" anchorCtr="0">
            <a:noAutofit/>
          </a:bodyPr>
          <a:lstStyle/>
          <a:p>
            <a:pPr marL="457200" lvl="0" indent="-228600" rtl="0">
              <a:spcBef>
                <a:spcPts val="0"/>
              </a:spcBef>
              <a:buClr>
                <a:schemeClr val="dk1"/>
              </a:buClr>
            </a:pPr>
            <a:r>
              <a:rPr lang="en">
                <a:solidFill>
                  <a:srgbClr val="000000"/>
                </a:solidFill>
              </a:rPr>
              <a:t>What moves does the author make?</a:t>
            </a:r>
          </a:p>
          <a:p>
            <a:pPr marL="457200" lvl="0" indent="-228600" rtl="0">
              <a:spcBef>
                <a:spcPts val="0"/>
              </a:spcBef>
              <a:buClr>
                <a:schemeClr val="dk1"/>
              </a:buClr>
            </a:pPr>
            <a:r>
              <a:rPr lang="en">
                <a:solidFill>
                  <a:srgbClr val="000000"/>
                </a:solidFill>
              </a:rPr>
              <a:t>The author DOES NOT quote. He/she:</a:t>
            </a:r>
          </a:p>
          <a:p>
            <a:pPr marL="914400" lvl="1" indent="-342900" rtl="0">
              <a:spcBef>
                <a:spcPts val="0"/>
              </a:spcBef>
              <a:buClr>
                <a:srgbClr val="000000"/>
              </a:buClr>
              <a:buSzPct val="100000"/>
            </a:pPr>
            <a:r>
              <a:rPr lang="en" sz="1800">
                <a:solidFill>
                  <a:srgbClr val="000000"/>
                </a:solidFill>
              </a:rPr>
              <a:t>Establishes</a:t>
            </a:r>
          </a:p>
          <a:p>
            <a:pPr marL="914400" lvl="1" indent="-342900" rtl="0">
              <a:spcBef>
                <a:spcPts val="0"/>
              </a:spcBef>
              <a:buClr>
                <a:srgbClr val="000000"/>
              </a:buClr>
              <a:buSzPct val="100000"/>
            </a:pPr>
            <a:r>
              <a:rPr lang="en" sz="1800">
                <a:solidFill>
                  <a:srgbClr val="000000"/>
                </a:solidFill>
              </a:rPr>
              <a:t>Asserts</a:t>
            </a:r>
          </a:p>
          <a:p>
            <a:pPr marL="914400" lvl="1" indent="-342900" rtl="0">
              <a:spcBef>
                <a:spcPts val="0"/>
              </a:spcBef>
              <a:buClr>
                <a:srgbClr val="000000"/>
              </a:buClr>
              <a:buSzPct val="100000"/>
            </a:pPr>
            <a:r>
              <a:rPr lang="en" sz="1800">
                <a:solidFill>
                  <a:srgbClr val="000000"/>
                </a:solidFill>
              </a:rPr>
              <a:t>Argues</a:t>
            </a:r>
          </a:p>
          <a:p>
            <a:pPr marL="914400" lvl="1" indent="-342900" rtl="0">
              <a:spcBef>
                <a:spcPts val="0"/>
              </a:spcBef>
              <a:buClr>
                <a:srgbClr val="000000"/>
              </a:buClr>
              <a:buSzPct val="100000"/>
            </a:pPr>
            <a:r>
              <a:rPr lang="en" sz="1800">
                <a:solidFill>
                  <a:srgbClr val="000000"/>
                </a:solidFill>
              </a:rPr>
              <a:t>Employs (uses)</a:t>
            </a:r>
          </a:p>
          <a:p>
            <a:pPr marL="914400" lvl="1" indent="-342900" rtl="0">
              <a:spcBef>
                <a:spcPts val="0"/>
              </a:spcBef>
              <a:buClr>
                <a:srgbClr val="000000"/>
              </a:buClr>
              <a:buSzPct val="100000"/>
            </a:pPr>
            <a:r>
              <a:rPr lang="en" sz="1800">
                <a:solidFill>
                  <a:srgbClr val="000000"/>
                </a:solidFill>
              </a:rPr>
              <a:t>Illustrates</a:t>
            </a:r>
          </a:p>
          <a:p>
            <a:pPr marL="914400" lvl="1" indent="-342900" rtl="0">
              <a:spcBef>
                <a:spcPts val="0"/>
              </a:spcBef>
              <a:buClr>
                <a:srgbClr val="000000"/>
              </a:buClr>
              <a:buSzPct val="100000"/>
            </a:pPr>
            <a:r>
              <a:rPr lang="en" sz="1800">
                <a:solidFill>
                  <a:srgbClr val="000000"/>
                </a:solidFill>
              </a:rPr>
              <a:t>Claims</a:t>
            </a:r>
          </a:p>
          <a:p>
            <a:pPr marL="914400" lvl="1" indent="-342900" rtl="0">
              <a:spcBef>
                <a:spcPts val="0"/>
              </a:spcBef>
              <a:buClr>
                <a:srgbClr val="000000"/>
              </a:buClr>
              <a:buSzPct val="100000"/>
            </a:pPr>
            <a:r>
              <a:rPr lang="en" sz="1800">
                <a:solidFill>
                  <a:srgbClr val="000000"/>
                </a:solidFill>
              </a:rPr>
              <a:t>Considers </a:t>
            </a:r>
          </a:p>
          <a:p>
            <a:pPr marL="914400" lvl="1" indent="-342900" rtl="0">
              <a:spcBef>
                <a:spcPts val="0"/>
              </a:spcBef>
              <a:buClr>
                <a:srgbClr val="000000"/>
              </a:buClr>
              <a:buSzPct val="100000"/>
            </a:pPr>
            <a:r>
              <a:rPr lang="en" sz="1800">
                <a:solidFill>
                  <a:srgbClr val="000000"/>
                </a:solidFill>
              </a:rPr>
              <a:t>Emphasizes</a:t>
            </a:r>
          </a:p>
          <a:p>
            <a:pPr marL="914400" lvl="1" indent="-342900" rtl="0">
              <a:spcBef>
                <a:spcPts val="0"/>
              </a:spcBef>
              <a:buClr>
                <a:srgbClr val="000000"/>
              </a:buClr>
              <a:buSzPct val="100000"/>
            </a:pPr>
            <a:r>
              <a:rPr lang="en" sz="1800">
                <a:solidFill>
                  <a:srgbClr val="000000"/>
                </a:solidFill>
              </a:rPr>
              <a:t>Declares</a:t>
            </a:r>
          </a:p>
          <a:p>
            <a:pPr marL="914400" lvl="1" indent="-342900" rtl="0">
              <a:spcBef>
                <a:spcPts val="0"/>
              </a:spcBef>
              <a:buClr>
                <a:srgbClr val="000000"/>
              </a:buClr>
              <a:buSzPct val="100000"/>
            </a:pPr>
            <a:r>
              <a:rPr lang="en" sz="1800">
                <a:solidFill>
                  <a:srgbClr val="000000"/>
                </a:solidFill>
              </a:rPr>
              <a:t>Ponders</a:t>
            </a:r>
          </a:p>
          <a:p>
            <a:pPr marL="914400" lvl="1" indent="-342900" rtl="0">
              <a:spcBef>
                <a:spcPts val="0"/>
              </a:spcBef>
              <a:buClr>
                <a:srgbClr val="000000"/>
              </a:buClr>
              <a:buSzPct val="100000"/>
            </a:pPr>
            <a:r>
              <a:rPr lang="en" sz="1800">
                <a:solidFill>
                  <a:srgbClr val="000000"/>
                </a:solidFill>
              </a:rPr>
              <a:t>Questions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11700" y="50800"/>
            <a:ext cx="8520600" cy="572700"/>
          </a:xfrm>
          <a:prstGeom prst="rect">
            <a:avLst/>
          </a:prstGeom>
        </p:spPr>
        <p:txBody>
          <a:bodyPr lIns="91425" tIns="91425" rIns="91425" bIns="91425" anchor="t" anchorCtr="0">
            <a:noAutofit/>
          </a:bodyPr>
          <a:lstStyle/>
          <a:p>
            <a:pPr lvl="0" rtl="0">
              <a:spcBef>
                <a:spcPts val="0"/>
              </a:spcBef>
              <a:buNone/>
            </a:pPr>
            <a:r>
              <a:rPr lang="en">
                <a:highlight>
                  <a:srgbClr val="00FF00"/>
                </a:highlight>
              </a:rPr>
              <a:t>Examples</a:t>
            </a:r>
          </a:p>
        </p:txBody>
      </p:sp>
      <p:sp>
        <p:nvSpPr>
          <p:cNvPr id="129" name="Shape 129"/>
          <p:cNvSpPr txBox="1">
            <a:spLocks noGrp="1"/>
          </p:cNvSpPr>
          <p:nvPr>
            <p:ph type="body" idx="1"/>
          </p:nvPr>
        </p:nvSpPr>
        <p:spPr>
          <a:xfrm>
            <a:off x="311700" y="783100"/>
            <a:ext cx="8520600" cy="4270500"/>
          </a:xfrm>
          <a:prstGeom prst="rect">
            <a:avLst/>
          </a:prstGeom>
        </p:spPr>
        <p:txBody>
          <a:bodyPr lIns="91425" tIns="91425" rIns="91425" bIns="91425" anchor="t" anchorCtr="0">
            <a:noAutofit/>
          </a:bodyPr>
          <a:lstStyle/>
          <a:p>
            <a:pPr marL="457200" marR="0" lvl="0" indent="-355600" algn="l" rtl="0">
              <a:lnSpc>
                <a:spcPct val="115000"/>
              </a:lnSpc>
              <a:spcBef>
                <a:spcPts val="0"/>
              </a:spcBef>
              <a:spcAft>
                <a:spcPts val="1600"/>
              </a:spcAft>
              <a:buClr>
                <a:schemeClr val="dk1"/>
              </a:buClr>
              <a:buSzPct val="100000"/>
              <a:buFont typeface="Arial"/>
            </a:pPr>
            <a:r>
              <a:rPr lang="en" sz="2000">
                <a:solidFill>
                  <a:srgbClr val="000000"/>
                </a:solidFill>
              </a:rPr>
              <a:t>Bogard starts his article off by recounting a personal story--a summer spent on a Minnesota lake…</a:t>
            </a:r>
          </a:p>
          <a:p>
            <a:pPr marR="0" lvl="0" algn="l" rtl="0">
              <a:lnSpc>
                <a:spcPct val="115000"/>
              </a:lnSpc>
              <a:spcBef>
                <a:spcPts val="0"/>
              </a:spcBef>
              <a:spcAft>
                <a:spcPts val="1600"/>
              </a:spcAft>
              <a:buNone/>
            </a:pPr>
            <a:endParaRPr sz="2000">
              <a:solidFill>
                <a:srgbClr val="000000"/>
              </a:solidFill>
            </a:endParaRPr>
          </a:p>
          <a:p>
            <a:pPr marL="457200" marR="0" lvl="0" indent="-355600" algn="l" rtl="0">
              <a:lnSpc>
                <a:spcPct val="115000"/>
              </a:lnSpc>
              <a:spcBef>
                <a:spcPts val="0"/>
              </a:spcBef>
              <a:spcAft>
                <a:spcPts val="1600"/>
              </a:spcAft>
              <a:buClr>
                <a:srgbClr val="000000"/>
              </a:buClr>
              <a:buSzPct val="100000"/>
            </a:pPr>
            <a:r>
              <a:rPr lang="en" sz="2000">
                <a:solidFill>
                  <a:srgbClr val="000000"/>
                </a:solidFill>
              </a:rPr>
              <a:t>Bogard alludes to Paris as “the famed city of light.”</a:t>
            </a:r>
          </a:p>
          <a:p>
            <a:pPr marR="0" lvl="0" algn="l" rtl="0">
              <a:lnSpc>
                <a:spcPct val="115000"/>
              </a:lnSpc>
              <a:spcBef>
                <a:spcPts val="0"/>
              </a:spcBef>
              <a:spcAft>
                <a:spcPts val="1600"/>
              </a:spcAft>
              <a:buNone/>
            </a:pPr>
            <a:endParaRPr sz="2000">
              <a:solidFill>
                <a:srgbClr val="000000"/>
              </a:solidFill>
            </a:endParaRPr>
          </a:p>
          <a:p>
            <a:pPr marL="457200" marR="0" lvl="0" indent="-355600" algn="l" rtl="0">
              <a:lnSpc>
                <a:spcPct val="115000"/>
              </a:lnSpc>
              <a:spcBef>
                <a:spcPts val="0"/>
              </a:spcBef>
              <a:spcAft>
                <a:spcPts val="1600"/>
              </a:spcAft>
              <a:buClr>
                <a:srgbClr val="000000"/>
              </a:buClr>
              <a:buSzPct val="100000"/>
            </a:pPr>
            <a:r>
              <a:rPr lang="en" sz="2000">
                <a:solidFill>
                  <a:srgbClr val="000000"/>
                </a:solidFill>
              </a:rPr>
              <a:t>He asks readers to consider, “what the vision…?”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139350" y="144675"/>
            <a:ext cx="8916600" cy="572700"/>
          </a:xfrm>
          <a:prstGeom prst="rect">
            <a:avLst/>
          </a:prstGeom>
        </p:spPr>
        <p:txBody>
          <a:bodyPr lIns="91425" tIns="91425" rIns="91425" bIns="91425" anchor="t" anchorCtr="0">
            <a:noAutofit/>
          </a:bodyPr>
          <a:lstStyle/>
          <a:p>
            <a:pPr lvl="0" rtl="0">
              <a:spcBef>
                <a:spcPts val="0"/>
              </a:spcBef>
              <a:buNone/>
            </a:pPr>
            <a:r>
              <a:rPr lang="en">
                <a:highlight>
                  <a:srgbClr val="00FFFF"/>
                </a:highlight>
              </a:rPr>
              <a:t>Impact/Reasoning:</a:t>
            </a:r>
            <a:r>
              <a:rPr lang="en"/>
              <a:t> Why did you choose your evidence?</a:t>
            </a:r>
          </a:p>
        </p:txBody>
      </p:sp>
      <p:sp>
        <p:nvSpPr>
          <p:cNvPr id="135" name="Shape 135"/>
          <p:cNvSpPr txBox="1">
            <a:spLocks noGrp="1"/>
          </p:cNvSpPr>
          <p:nvPr>
            <p:ph type="body" idx="1"/>
          </p:nvPr>
        </p:nvSpPr>
        <p:spPr>
          <a:xfrm>
            <a:off x="311700" y="839425"/>
            <a:ext cx="8520600" cy="4214100"/>
          </a:xfrm>
          <a:prstGeom prst="rect">
            <a:avLst/>
          </a:prstGeom>
        </p:spPr>
        <p:txBody>
          <a:bodyPr lIns="91425" tIns="91425" rIns="91425" bIns="91425" anchor="t" anchorCtr="0">
            <a:noAutofit/>
          </a:bodyPr>
          <a:lstStyle/>
          <a:p>
            <a:pPr marL="457200" marR="0" lvl="0" indent="-381000" algn="l" rtl="0">
              <a:lnSpc>
                <a:spcPct val="115000"/>
              </a:lnSpc>
              <a:spcBef>
                <a:spcPts val="0"/>
              </a:spcBef>
              <a:spcAft>
                <a:spcPts val="1600"/>
              </a:spcAft>
              <a:buClr>
                <a:schemeClr val="dk1"/>
              </a:buClr>
              <a:buSzPct val="100000"/>
              <a:buFont typeface="Arial"/>
            </a:pPr>
            <a:r>
              <a:rPr lang="en" sz="2400">
                <a:solidFill>
                  <a:srgbClr val="000000"/>
                </a:solidFill>
              </a:rPr>
              <a:t>This will be the majority of your body paragraph. </a:t>
            </a:r>
          </a:p>
          <a:p>
            <a:pPr marL="457200" marR="0" lvl="0" indent="-381000" algn="l" rtl="0">
              <a:lnSpc>
                <a:spcPct val="115000"/>
              </a:lnSpc>
              <a:spcBef>
                <a:spcPts val="0"/>
              </a:spcBef>
              <a:spcAft>
                <a:spcPts val="1600"/>
              </a:spcAft>
              <a:buClr>
                <a:srgbClr val="000000"/>
              </a:buClr>
              <a:buSzPct val="100000"/>
            </a:pPr>
            <a:r>
              <a:rPr lang="en" sz="2400">
                <a:solidFill>
                  <a:srgbClr val="000000"/>
                </a:solidFill>
              </a:rPr>
              <a:t>Once you’ve made your assertion about how the author builds her argument and have provided evidence of this, answer:</a:t>
            </a:r>
          </a:p>
          <a:p>
            <a:pPr marL="914400" marR="0" lvl="1" indent="-381000" algn="l" rtl="0">
              <a:lnSpc>
                <a:spcPct val="115000"/>
              </a:lnSpc>
              <a:spcBef>
                <a:spcPts val="0"/>
              </a:spcBef>
              <a:spcAft>
                <a:spcPts val="1600"/>
              </a:spcAft>
              <a:buClr>
                <a:srgbClr val="000000"/>
              </a:buClr>
              <a:buSzPct val="100000"/>
            </a:pPr>
            <a:r>
              <a:rPr lang="en" sz="2400">
                <a:solidFill>
                  <a:srgbClr val="000000"/>
                </a:solidFill>
              </a:rPr>
              <a:t>How does the evidence you’ve selected tie to your assertion?</a:t>
            </a:r>
          </a:p>
          <a:p>
            <a:pPr marL="914400" marR="0" lvl="1" indent="-381000" algn="l" rtl="0">
              <a:lnSpc>
                <a:spcPct val="115000"/>
              </a:lnSpc>
              <a:spcBef>
                <a:spcPts val="0"/>
              </a:spcBef>
              <a:spcAft>
                <a:spcPts val="1600"/>
              </a:spcAft>
              <a:buClr>
                <a:srgbClr val="000000"/>
              </a:buClr>
              <a:buSzPct val="100000"/>
            </a:pPr>
            <a:r>
              <a:rPr lang="en" sz="2400">
                <a:solidFill>
                  <a:srgbClr val="000000"/>
                </a:solidFill>
              </a:rPr>
              <a:t>What impact does this rhetorical strategy have on readers?</a:t>
            </a:r>
          </a:p>
          <a:p>
            <a:pPr marR="0" lvl="0" algn="l" rtl="0">
              <a:lnSpc>
                <a:spcPct val="115000"/>
              </a:lnSpc>
              <a:spcBef>
                <a:spcPts val="0"/>
              </a:spcBef>
              <a:spcAft>
                <a:spcPts val="1600"/>
              </a:spcAft>
              <a:buNone/>
            </a:pPr>
            <a:endParaRPr sz="2000">
              <a:solidFill>
                <a:srgbClr val="0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139350" y="144675"/>
            <a:ext cx="8916600" cy="572700"/>
          </a:xfrm>
          <a:prstGeom prst="rect">
            <a:avLst/>
          </a:prstGeom>
        </p:spPr>
        <p:txBody>
          <a:bodyPr lIns="91425" tIns="91425" rIns="91425" bIns="91425" anchor="t" anchorCtr="0">
            <a:noAutofit/>
          </a:bodyPr>
          <a:lstStyle/>
          <a:p>
            <a:pPr lvl="0" rtl="0">
              <a:spcBef>
                <a:spcPts val="0"/>
              </a:spcBef>
              <a:buNone/>
            </a:pPr>
            <a:r>
              <a:rPr lang="en">
                <a:highlight>
                  <a:srgbClr val="00FFFF"/>
                </a:highlight>
              </a:rPr>
              <a:t>Examples</a:t>
            </a:r>
          </a:p>
        </p:txBody>
      </p:sp>
      <p:sp>
        <p:nvSpPr>
          <p:cNvPr id="141" name="Shape 141"/>
          <p:cNvSpPr txBox="1">
            <a:spLocks noGrp="1"/>
          </p:cNvSpPr>
          <p:nvPr>
            <p:ph type="body" idx="1"/>
          </p:nvPr>
        </p:nvSpPr>
        <p:spPr>
          <a:xfrm>
            <a:off x="311700" y="839425"/>
            <a:ext cx="8520600" cy="4214100"/>
          </a:xfrm>
          <a:prstGeom prst="rect">
            <a:avLst/>
          </a:prstGeom>
        </p:spPr>
        <p:txBody>
          <a:bodyPr lIns="91425" tIns="91425" rIns="91425" bIns="91425" anchor="t" anchorCtr="0">
            <a:noAutofit/>
          </a:bodyPr>
          <a:lstStyle/>
          <a:p>
            <a:pPr marL="457200" marR="0" lvl="0" indent="-381000" algn="l" rtl="0">
              <a:lnSpc>
                <a:spcPct val="115000"/>
              </a:lnSpc>
              <a:spcBef>
                <a:spcPts val="0"/>
              </a:spcBef>
              <a:spcAft>
                <a:spcPts val="1600"/>
              </a:spcAft>
              <a:buSzPct val="100000"/>
            </a:pPr>
            <a:r>
              <a:rPr lang="en" sz="2400" dirty="0">
                <a:solidFill>
                  <a:schemeClr val="dk1"/>
                </a:solidFill>
              </a:rPr>
              <a:t>This </a:t>
            </a:r>
            <a:r>
              <a:rPr lang="en" sz="2400" u="sng" dirty="0">
                <a:solidFill>
                  <a:schemeClr val="dk1"/>
                </a:solidFill>
              </a:rPr>
              <a:t>anecdote</a:t>
            </a:r>
            <a:r>
              <a:rPr lang="en" sz="2400" dirty="0">
                <a:solidFill>
                  <a:schemeClr val="dk1"/>
                </a:solidFill>
              </a:rPr>
              <a:t> provides</a:t>
            </a:r>
            <a:r>
              <a:rPr lang="en" sz="2400" dirty="0">
                <a:solidFill>
                  <a:srgbClr val="000000"/>
                </a:solidFill>
              </a:rPr>
              <a:t> a baseline of sorts for readers to find credence with the author’s claim.</a:t>
            </a:r>
          </a:p>
          <a:p>
            <a:pPr marR="0" lvl="0" algn="l" rtl="0">
              <a:lnSpc>
                <a:spcPct val="115000"/>
              </a:lnSpc>
              <a:spcBef>
                <a:spcPts val="0"/>
              </a:spcBef>
              <a:spcAft>
                <a:spcPts val="1600"/>
              </a:spcAft>
              <a:buNone/>
            </a:pPr>
            <a:endParaRPr sz="2400" dirty="0">
              <a:solidFill>
                <a:srgbClr val="000000"/>
              </a:solidFill>
            </a:endParaRPr>
          </a:p>
          <a:p>
            <a:pPr marL="457200" marR="0" lvl="0" indent="-381000" algn="l" rtl="0">
              <a:lnSpc>
                <a:spcPct val="115000"/>
              </a:lnSpc>
              <a:spcBef>
                <a:spcPts val="0"/>
              </a:spcBef>
              <a:spcAft>
                <a:spcPts val="1600"/>
              </a:spcAft>
              <a:buClr>
                <a:srgbClr val="000000"/>
              </a:buClr>
              <a:buSzPct val="100000"/>
            </a:pPr>
            <a:r>
              <a:rPr lang="en" sz="2400" dirty="0">
                <a:solidFill>
                  <a:srgbClr val="000000"/>
                </a:solidFill>
              </a:rPr>
              <a:t>This </a:t>
            </a:r>
            <a:r>
              <a:rPr lang="en" sz="2400" u="sng" dirty="0">
                <a:solidFill>
                  <a:srgbClr val="000000"/>
                </a:solidFill>
              </a:rPr>
              <a:t>allusion</a:t>
            </a:r>
            <a:r>
              <a:rPr lang="en" sz="2400" dirty="0">
                <a:solidFill>
                  <a:srgbClr val="000000"/>
                </a:solidFill>
              </a:rPr>
              <a:t> furthers the argument by showing how steps can and are being taken to preserve natural darkness. It shows that even a city that is literally famous for being constantly lit can practically address light pollution</a:t>
            </a:r>
            <a:r>
              <a:rPr lang="en" sz="2400" dirty="0" smtClean="0">
                <a:solidFill>
                  <a:srgbClr val="000000"/>
                </a:solidFill>
              </a:rPr>
              <a:t>…</a:t>
            </a:r>
          </a:p>
          <a:p>
            <a:pPr marL="457200" marR="0" lvl="0" indent="-381000" algn="l" rtl="0">
              <a:lnSpc>
                <a:spcPct val="115000"/>
              </a:lnSpc>
              <a:spcBef>
                <a:spcPts val="0"/>
              </a:spcBef>
              <a:spcAft>
                <a:spcPts val="1600"/>
              </a:spcAft>
              <a:buClr>
                <a:srgbClr val="000000"/>
              </a:buClr>
              <a:buSzPct val="100000"/>
            </a:pPr>
            <a:r>
              <a:rPr lang="en" sz="2400" dirty="0" smtClean="0">
                <a:solidFill>
                  <a:srgbClr val="C00000"/>
                </a:solidFill>
              </a:rPr>
              <a:t>Now let’s put it all together in one body paragraph…</a:t>
            </a:r>
            <a:endParaRPr lang="en" sz="2400" dirty="0">
              <a:solidFill>
                <a:srgbClr val="C00000"/>
              </a:solidFill>
            </a:endParaRPr>
          </a:p>
          <a:p>
            <a:pPr marR="0" lvl="0" algn="l" rtl="0">
              <a:lnSpc>
                <a:spcPct val="115000"/>
              </a:lnSpc>
              <a:spcBef>
                <a:spcPts val="0"/>
              </a:spcBef>
              <a:spcAft>
                <a:spcPts val="1600"/>
              </a:spcAft>
              <a:buNone/>
            </a:pPr>
            <a:endParaRPr sz="3000" dirty="0">
              <a:solidFill>
                <a:srgbClr val="000000"/>
              </a:solidFill>
            </a:endParaRPr>
          </a:p>
          <a:p>
            <a:pPr marR="0" lvl="0" algn="l" rtl="0">
              <a:lnSpc>
                <a:spcPct val="115000"/>
              </a:lnSpc>
              <a:spcBef>
                <a:spcPts val="0"/>
              </a:spcBef>
              <a:spcAft>
                <a:spcPts val="1600"/>
              </a:spcAft>
              <a:buNone/>
            </a:pPr>
            <a:endParaRPr sz="3000" dirty="0">
              <a:solidFill>
                <a:srgbClr val="000000"/>
              </a:solidFill>
            </a:endParaRPr>
          </a:p>
          <a:p>
            <a:pPr marR="0" lvl="0" algn="l" rtl="0">
              <a:lnSpc>
                <a:spcPct val="115000"/>
              </a:lnSpc>
              <a:spcBef>
                <a:spcPts val="0"/>
              </a:spcBef>
              <a:spcAft>
                <a:spcPts val="1600"/>
              </a:spcAft>
              <a:buNone/>
            </a:pPr>
            <a:endParaRPr sz="3000" dirty="0">
              <a:solidFill>
                <a:srgbClr val="00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7115" y="407758"/>
            <a:ext cx="8520600" cy="3416400"/>
          </a:xfrm>
        </p:spPr>
        <p:txBody>
          <a:bodyPr/>
          <a:lstStyle/>
          <a:p>
            <a:r>
              <a:rPr lang="en-US" dirty="0" err="1">
                <a:solidFill>
                  <a:srgbClr val="FFC000"/>
                </a:solidFill>
              </a:rPr>
              <a:t>Bogard’s</a:t>
            </a:r>
            <a:r>
              <a:rPr lang="en-US" dirty="0">
                <a:solidFill>
                  <a:srgbClr val="FFC000"/>
                </a:solidFill>
              </a:rPr>
              <a:t> argument is also furthered by his use of allusion to art – Van Gogh’s “Starry Night” – and modern history – Paris’ reputation as “The City of Light”. </a:t>
            </a:r>
            <a:r>
              <a:rPr lang="en-US" sz="1600" dirty="0">
                <a:solidFill>
                  <a:srgbClr val="CC00FF"/>
                </a:solidFill>
              </a:rPr>
              <a:t>By first referencing “Starry Night”, a painting generally considered to be undoubtedly beautiful, </a:t>
            </a:r>
            <a:r>
              <a:rPr lang="en-US" sz="1600" dirty="0" err="1">
                <a:solidFill>
                  <a:srgbClr val="CC00FF"/>
                </a:solidFill>
              </a:rPr>
              <a:t>Bogard</a:t>
            </a:r>
            <a:r>
              <a:rPr lang="en-US" sz="1600" dirty="0">
                <a:solidFill>
                  <a:srgbClr val="CC00FF"/>
                </a:solidFill>
              </a:rPr>
              <a:t> establishes that the natural magnificence of stars in a dark sky is definite</a:t>
            </a:r>
            <a:r>
              <a:rPr lang="en-US" sz="1600" dirty="0"/>
              <a:t>. </a:t>
            </a:r>
            <a:r>
              <a:rPr lang="en-US" sz="1600" b="1" dirty="0">
                <a:solidFill>
                  <a:srgbClr val="66FF33"/>
                </a:solidFill>
              </a:rPr>
              <a:t>A world absent of excess artificial light could potentially hold the key to a grand, glorious night sky like Van Gogh’s according to the writer.</a:t>
            </a:r>
            <a:r>
              <a:rPr lang="en-US" sz="1600" dirty="0">
                <a:solidFill>
                  <a:srgbClr val="66FF33"/>
                </a:solidFill>
              </a:rPr>
              <a:t> </a:t>
            </a:r>
            <a:r>
              <a:rPr lang="en-US" sz="1600" b="1" dirty="0">
                <a:solidFill>
                  <a:schemeClr val="accent5">
                    <a:lumMod val="60000"/>
                    <a:lumOff val="40000"/>
                  </a:schemeClr>
                </a:solidFill>
              </a:rPr>
              <a:t>This urges the readers to weigh the disadvantages of our world consumed by unnatural, vapid lighting. </a:t>
            </a:r>
            <a:r>
              <a:rPr lang="en-US" sz="1600" dirty="0">
                <a:solidFill>
                  <a:srgbClr val="CC00FF"/>
                </a:solidFill>
              </a:rPr>
              <a:t>Furthermore, </a:t>
            </a:r>
            <a:r>
              <a:rPr lang="en-US" sz="1600" dirty="0" err="1" smtClean="0">
                <a:solidFill>
                  <a:srgbClr val="CC00FF"/>
                </a:solidFill>
              </a:rPr>
              <a:t>Bogard</a:t>
            </a:r>
            <a:r>
              <a:rPr lang="en-US" sz="1600" dirty="0" smtClean="0">
                <a:solidFill>
                  <a:srgbClr val="CC00FF"/>
                </a:solidFill>
              </a:rPr>
              <a:t> </a:t>
            </a:r>
            <a:r>
              <a:rPr lang="en-US" sz="1600" dirty="0">
                <a:solidFill>
                  <a:srgbClr val="CC00FF"/>
                </a:solidFill>
              </a:rPr>
              <a:t>alludes to Paris as “the famed ‘city of light’”. </a:t>
            </a:r>
            <a:r>
              <a:rPr lang="en-US" sz="1600" b="1" dirty="0">
                <a:solidFill>
                  <a:srgbClr val="66FF33"/>
                </a:solidFill>
              </a:rPr>
              <a:t>He then goes on to state how Paris has taken steps to exercise more sustainable lighting practices</a:t>
            </a:r>
            <a:r>
              <a:rPr lang="en-US" sz="1600" dirty="0"/>
              <a:t>. </a:t>
            </a:r>
            <a:r>
              <a:rPr lang="en-US" sz="1600" b="1" dirty="0">
                <a:solidFill>
                  <a:schemeClr val="accent5">
                    <a:lumMod val="60000"/>
                    <a:lumOff val="40000"/>
                  </a:schemeClr>
                </a:solidFill>
              </a:rPr>
              <a:t>By doing this, </a:t>
            </a:r>
            <a:r>
              <a:rPr lang="en-US" sz="1600" b="1" dirty="0" err="1">
                <a:solidFill>
                  <a:schemeClr val="accent5">
                    <a:lumMod val="60000"/>
                    <a:lumOff val="40000"/>
                  </a:schemeClr>
                </a:solidFill>
              </a:rPr>
              <a:t>Bogard</a:t>
            </a:r>
            <a:r>
              <a:rPr lang="en-US" sz="1600" b="1" dirty="0">
                <a:solidFill>
                  <a:schemeClr val="accent5">
                    <a:lumMod val="60000"/>
                    <a:lumOff val="40000"/>
                  </a:schemeClr>
                </a:solidFill>
              </a:rPr>
              <a:t> creates a dichotomy between Paris’ traditionally alluded-to name and the reality of what Paris is becoming – no longer “the city of light”, but </a:t>
            </a:r>
            <a:r>
              <a:rPr lang="en-US" sz="1600" b="1" dirty="0" err="1">
                <a:solidFill>
                  <a:schemeClr val="accent5">
                    <a:lumMod val="60000"/>
                    <a:lumOff val="40000"/>
                  </a:schemeClr>
                </a:solidFill>
              </a:rPr>
              <a:t>moreso</a:t>
            </a:r>
            <a:r>
              <a:rPr lang="en-US" sz="1600" b="1" dirty="0">
                <a:solidFill>
                  <a:schemeClr val="accent5">
                    <a:lumMod val="60000"/>
                    <a:lumOff val="40000"/>
                  </a:schemeClr>
                </a:solidFill>
              </a:rPr>
              <a:t> “the city of light…before 2 AM”. This furthers his line of argumentation because it shows how steps can be and are being taken to preserve natural darkness. It shows that even a city that is literally famous for being constantly lit can practically address light pollution in a manner that preserves the beauty of both the city itself and the universe as a whole.</a:t>
            </a:r>
          </a:p>
          <a:p>
            <a:r>
              <a:rPr lang="en-US" sz="1600" b="1" dirty="0">
                <a:solidFill>
                  <a:srgbClr val="00B050"/>
                </a:solidFill>
              </a:rPr>
              <a:t/>
            </a:r>
            <a:br>
              <a:rPr lang="en-US" sz="1600" b="1" dirty="0">
                <a:solidFill>
                  <a:srgbClr val="00B050"/>
                </a:solidFill>
              </a:rPr>
            </a:br>
            <a:endParaRPr lang="en-US" sz="1600" b="1" dirty="0">
              <a:solidFill>
                <a:srgbClr val="00B050"/>
              </a:solidFill>
            </a:endParaRPr>
          </a:p>
        </p:txBody>
      </p:sp>
    </p:spTree>
    <p:extLst>
      <p:ext uri="{BB962C8B-B14F-4D97-AF65-F5344CB8AC3E}">
        <p14:creationId xmlns:p14="http://schemas.microsoft.com/office/powerpoint/2010/main" val="14409931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Conclusion: Two Approaches</a:t>
            </a:r>
          </a:p>
        </p:txBody>
      </p:sp>
      <p:sp>
        <p:nvSpPr>
          <p:cNvPr id="147" name="Shape 14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2200">
                <a:solidFill>
                  <a:srgbClr val="000000"/>
                </a:solidFill>
              </a:rPr>
              <a:t>Restate the intro in a </a:t>
            </a:r>
            <a:r>
              <a:rPr lang="en" sz="2200" b="1">
                <a:solidFill>
                  <a:srgbClr val="000000"/>
                </a:solidFill>
              </a:rPr>
              <a:t>fresh</a:t>
            </a:r>
            <a:r>
              <a:rPr lang="en" sz="2200">
                <a:solidFill>
                  <a:srgbClr val="000000"/>
                </a:solidFill>
              </a:rPr>
              <a:t> way:</a:t>
            </a:r>
          </a:p>
          <a:p>
            <a:pPr marL="457200" lvl="0" indent="-368300">
              <a:spcBef>
                <a:spcPts val="0"/>
              </a:spcBef>
              <a:buClr>
                <a:srgbClr val="000000"/>
              </a:buClr>
              <a:buSzPct val="100000"/>
              <a:buAutoNum type="arabicPeriod"/>
            </a:pPr>
            <a:r>
              <a:rPr lang="en" sz="2200">
                <a:solidFill>
                  <a:srgbClr val="000000"/>
                </a:solidFill>
              </a:rPr>
              <a:t>Writing as a reaction to his disappointment that artificial light has largely permeated the presence of natural darkness, Paul Bogard argues that we must preserve true, unaffected darkness. He builds his claim by making use of several rhetorical strategies.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t>Conclusion: Two Approaches</a:t>
            </a:r>
          </a:p>
        </p:txBody>
      </p:sp>
      <p:sp>
        <p:nvSpPr>
          <p:cNvPr id="153" name="Shape 15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spcBef>
                <a:spcPts val="0"/>
              </a:spcBef>
              <a:buNone/>
            </a:pPr>
            <a:r>
              <a:rPr lang="en" sz="2200">
                <a:solidFill>
                  <a:srgbClr val="000000"/>
                </a:solidFill>
              </a:rPr>
              <a:t>Tell us the impact of this issue on our world:</a:t>
            </a:r>
          </a:p>
          <a:p>
            <a:pPr lvl="0" rtl="0">
              <a:spcBef>
                <a:spcPts val="0"/>
              </a:spcBef>
              <a:buNone/>
            </a:pPr>
            <a:r>
              <a:rPr lang="en" sz="2200">
                <a:solidFill>
                  <a:srgbClr val="000000"/>
                </a:solidFill>
              </a:rPr>
              <a:t>2. We can still save our world according to Bogard. We must see the strength and beauty in the darkness, and remember how our world survived without lights. Light can be acceptable, but too much of it can prove worse than permanent darkness.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58675"/>
            <a:ext cx="8520600" cy="572700"/>
          </a:xfrm>
        </p:spPr>
        <p:txBody>
          <a:bodyPr/>
          <a:lstStyle/>
          <a:p>
            <a:r>
              <a:rPr lang="en-US" dirty="0" smtClean="0"/>
              <a:t>Body Paragraph Example 		</a:t>
            </a:r>
            <a:endParaRPr lang="en-US" dirty="0"/>
          </a:p>
        </p:txBody>
      </p:sp>
      <p:sp>
        <p:nvSpPr>
          <p:cNvPr id="3" name="Text Placeholder 2"/>
          <p:cNvSpPr>
            <a:spLocks noGrp="1"/>
          </p:cNvSpPr>
          <p:nvPr>
            <p:ph type="body" idx="1"/>
          </p:nvPr>
        </p:nvSpPr>
        <p:spPr>
          <a:xfrm>
            <a:off x="311700" y="876323"/>
            <a:ext cx="8520600" cy="3416400"/>
          </a:xfrm>
        </p:spPr>
        <p:txBody>
          <a:bodyPr/>
          <a:lstStyle/>
          <a:p>
            <a:r>
              <a:rPr lang="en-US" b="1" dirty="0" err="1" smtClean="0">
                <a:solidFill>
                  <a:schemeClr val="tx1"/>
                </a:solidFill>
              </a:rPr>
              <a:t>Gioia</a:t>
            </a:r>
            <a:r>
              <a:rPr lang="en-US" b="1" dirty="0" smtClean="0">
                <a:solidFill>
                  <a:schemeClr val="tx1"/>
                </a:solidFill>
              </a:rPr>
              <a:t> employs effective diction to strengthen his argument</a:t>
            </a:r>
            <a:r>
              <a:rPr lang="en-US" b="1" dirty="0" smtClean="0">
                <a:solidFill>
                  <a:srgbClr val="CC00FF"/>
                </a:solidFill>
              </a:rPr>
              <a:t>.  The author’s use of strong negative comments evokes fear in a reader.</a:t>
            </a:r>
            <a:r>
              <a:rPr lang="en-US" b="1" dirty="0" smtClean="0">
                <a:solidFill>
                  <a:schemeClr val="tx1"/>
                </a:solidFill>
              </a:rPr>
              <a:t> </a:t>
            </a:r>
            <a:r>
              <a:rPr lang="en-US" b="1" dirty="0" smtClean="0">
                <a:solidFill>
                  <a:schemeClr val="accent5"/>
                </a:solidFill>
              </a:rPr>
              <a:t>The author concludes with “our nation becomes less informed, active and independent-minded,” leaving the reader pondering these thoughts. </a:t>
            </a:r>
            <a:r>
              <a:rPr lang="en-US" b="1" dirty="0" smtClean="0">
                <a:solidFill>
                  <a:schemeClr val="tx1"/>
                </a:solidFill>
              </a:rPr>
              <a:t>By doing this, he illustrates the bigger consequences of not being interested in the arts. The impact is larger than we realize, and by the author using such strong, bold words such as “independent minded” it strikes urgency in readers. </a:t>
            </a:r>
            <a:r>
              <a:rPr lang="en-US" b="1" dirty="0" err="1" smtClean="0">
                <a:solidFill>
                  <a:schemeClr val="tx1"/>
                </a:solidFill>
              </a:rPr>
              <a:t>Gioia</a:t>
            </a:r>
            <a:r>
              <a:rPr lang="en-US" b="1" dirty="0" smtClean="0">
                <a:solidFill>
                  <a:schemeClr val="tx1"/>
                </a:solidFill>
              </a:rPr>
              <a:t> insults them in a way, which would make them want to do something, take action. </a:t>
            </a:r>
            <a:r>
              <a:rPr lang="en-US" b="1" dirty="0" smtClean="0">
                <a:solidFill>
                  <a:srgbClr val="CC00FF"/>
                </a:solidFill>
              </a:rPr>
              <a:t>Furthermore, </a:t>
            </a:r>
            <a:r>
              <a:rPr lang="en-US" b="1" dirty="0" err="1" smtClean="0">
                <a:solidFill>
                  <a:srgbClr val="CC00FF"/>
                </a:solidFill>
              </a:rPr>
              <a:t>Gioia</a:t>
            </a:r>
            <a:r>
              <a:rPr lang="en-US" b="1" dirty="0" smtClean="0">
                <a:solidFill>
                  <a:srgbClr val="CC00FF"/>
                </a:solidFill>
              </a:rPr>
              <a:t> employs word choices that imply proactivity. </a:t>
            </a:r>
            <a:r>
              <a:rPr lang="en-US" b="1" dirty="0" smtClean="0">
                <a:solidFill>
                  <a:srgbClr val="00B0F0"/>
                </a:solidFill>
              </a:rPr>
              <a:t>His last words “Free, innovative, or productive” leave the readers on a good note. </a:t>
            </a:r>
            <a:r>
              <a:rPr lang="en-US" b="1" dirty="0" smtClean="0">
                <a:solidFill>
                  <a:schemeClr val="tx1"/>
                </a:solidFill>
              </a:rPr>
              <a:t>This urges the readers to step up, because it makes them feel guilty for not being proactive. Every American wants to live up to the country’s pride, by being productive. </a:t>
            </a:r>
            <a:endParaRPr lang="en-US" b="1" dirty="0">
              <a:solidFill>
                <a:schemeClr val="tx1"/>
              </a:solidFill>
            </a:endParaRPr>
          </a:p>
        </p:txBody>
      </p:sp>
    </p:spTree>
    <p:extLst>
      <p:ext uri="{BB962C8B-B14F-4D97-AF65-F5344CB8AC3E}">
        <p14:creationId xmlns:p14="http://schemas.microsoft.com/office/powerpoint/2010/main" val="3413703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The Task</a:t>
            </a:r>
          </a:p>
        </p:txBody>
      </p:sp>
      <p:sp>
        <p:nvSpPr>
          <p:cNvPr id="61" name="Shape 6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2400">
                <a:solidFill>
                  <a:srgbClr val="000000"/>
                </a:solidFill>
              </a:rPr>
              <a:t>Analyze how the author builds her argument. Look for</a:t>
            </a:r>
          </a:p>
          <a:p>
            <a:pPr marL="457200" lvl="0" indent="-381000" rtl="0">
              <a:spcBef>
                <a:spcPts val="0"/>
              </a:spcBef>
              <a:buClr>
                <a:srgbClr val="000000"/>
              </a:buClr>
              <a:buSzPct val="100000"/>
            </a:pPr>
            <a:r>
              <a:rPr lang="en" sz="2400">
                <a:solidFill>
                  <a:srgbClr val="000000"/>
                </a:solidFill>
              </a:rPr>
              <a:t>evidence (facts/statistics, examples)</a:t>
            </a:r>
          </a:p>
          <a:p>
            <a:pPr marL="457200" lvl="0" indent="-381000" rtl="0">
              <a:spcBef>
                <a:spcPts val="0"/>
              </a:spcBef>
              <a:buClr>
                <a:srgbClr val="000000"/>
              </a:buClr>
              <a:buSzPct val="100000"/>
            </a:pPr>
            <a:r>
              <a:rPr lang="en" sz="2400">
                <a:solidFill>
                  <a:srgbClr val="000000"/>
                </a:solidFill>
              </a:rPr>
              <a:t>reasoning (connecting evidence to claim)</a:t>
            </a:r>
          </a:p>
          <a:p>
            <a:pPr marL="457200" lvl="0" indent="-381000" rtl="0">
              <a:spcBef>
                <a:spcPts val="0"/>
              </a:spcBef>
              <a:buClr>
                <a:srgbClr val="000000"/>
              </a:buClr>
              <a:buSzPct val="100000"/>
            </a:pPr>
            <a:r>
              <a:rPr lang="en" sz="2400">
                <a:solidFill>
                  <a:srgbClr val="000000"/>
                </a:solidFill>
              </a:rPr>
              <a:t>stylistic or persuasive elements</a:t>
            </a:r>
          </a:p>
          <a:p>
            <a:pPr marL="914400" lvl="1" indent="-381000" rtl="0">
              <a:spcBef>
                <a:spcPts val="0"/>
              </a:spcBef>
              <a:buClr>
                <a:srgbClr val="000000"/>
              </a:buClr>
              <a:buSzPct val="100000"/>
            </a:pPr>
            <a:r>
              <a:rPr lang="en" sz="2400">
                <a:solidFill>
                  <a:srgbClr val="000000"/>
                </a:solidFill>
              </a:rPr>
              <a:t>appeals</a:t>
            </a:r>
          </a:p>
          <a:p>
            <a:pPr marL="914400" lvl="1" indent="-381000">
              <a:spcBef>
                <a:spcPts val="0"/>
              </a:spcBef>
              <a:buClr>
                <a:srgbClr val="000000"/>
              </a:buClr>
              <a:buSzPct val="100000"/>
            </a:pPr>
            <a:r>
              <a:rPr lang="en" sz="2400">
                <a:solidFill>
                  <a:srgbClr val="000000"/>
                </a:solidFill>
              </a:rPr>
              <a:t>word choice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50825"/>
            <a:ext cx="8520600" cy="572700"/>
          </a:xfrm>
          <a:prstGeom prst="rect">
            <a:avLst/>
          </a:prstGeom>
        </p:spPr>
        <p:txBody>
          <a:bodyPr lIns="91425" tIns="91425" rIns="91425" bIns="91425" anchor="t" anchorCtr="0">
            <a:noAutofit/>
          </a:bodyPr>
          <a:lstStyle/>
          <a:p>
            <a:pPr lvl="0" rtl="0">
              <a:spcBef>
                <a:spcPts val="0"/>
              </a:spcBef>
              <a:buNone/>
            </a:pPr>
            <a:r>
              <a:rPr lang="en"/>
              <a:t>Intro Sentence</a:t>
            </a:r>
          </a:p>
        </p:txBody>
      </p:sp>
      <p:sp>
        <p:nvSpPr>
          <p:cNvPr id="67" name="Shape 67"/>
          <p:cNvSpPr txBox="1">
            <a:spLocks noGrp="1"/>
          </p:cNvSpPr>
          <p:nvPr>
            <p:ph type="body" idx="1"/>
          </p:nvPr>
        </p:nvSpPr>
        <p:spPr>
          <a:xfrm>
            <a:off x="311700" y="726800"/>
            <a:ext cx="8520600" cy="3842100"/>
          </a:xfrm>
          <a:prstGeom prst="rect">
            <a:avLst/>
          </a:prstGeom>
        </p:spPr>
        <p:txBody>
          <a:bodyPr lIns="91425" tIns="91425" rIns="91425" bIns="91425" anchor="t" anchorCtr="0">
            <a:noAutofit/>
          </a:bodyPr>
          <a:lstStyle/>
          <a:p>
            <a:pPr marL="0" lvl="0" indent="0" rtl="0">
              <a:spcBef>
                <a:spcPts val="0"/>
              </a:spcBef>
              <a:buNone/>
            </a:pPr>
            <a:r>
              <a:rPr lang="en" sz="3000" dirty="0">
                <a:solidFill>
                  <a:srgbClr val="000000"/>
                </a:solidFill>
              </a:rPr>
              <a:t>Two sentences. Use SOAPS and author’s claim:</a:t>
            </a:r>
          </a:p>
          <a:p>
            <a:pPr marL="457200" lvl="0" indent="-419100" rtl="0">
              <a:spcBef>
                <a:spcPts val="0"/>
              </a:spcBef>
              <a:buSzPct val="100000"/>
            </a:pPr>
            <a:r>
              <a:rPr lang="en" sz="3000" dirty="0">
                <a:solidFill>
                  <a:srgbClr val="FF0000"/>
                </a:solidFill>
              </a:rPr>
              <a:t>Occasion</a:t>
            </a:r>
            <a:r>
              <a:rPr lang="en" sz="3000" dirty="0">
                <a:solidFill>
                  <a:srgbClr val="000000"/>
                </a:solidFill>
              </a:rPr>
              <a:t>, </a:t>
            </a:r>
            <a:r>
              <a:rPr lang="en" sz="3000" dirty="0">
                <a:solidFill>
                  <a:srgbClr val="0000FF"/>
                </a:solidFill>
              </a:rPr>
              <a:t>speaker</a:t>
            </a:r>
            <a:r>
              <a:rPr lang="en" sz="3000" dirty="0">
                <a:solidFill>
                  <a:srgbClr val="000000"/>
                </a:solidFill>
              </a:rPr>
              <a:t>, </a:t>
            </a:r>
            <a:r>
              <a:rPr lang="en" sz="3000" dirty="0">
                <a:solidFill>
                  <a:srgbClr val="9900FF"/>
                </a:solidFill>
              </a:rPr>
              <a:t>purpose</a:t>
            </a:r>
            <a:r>
              <a:rPr lang="en" sz="3000" dirty="0">
                <a:solidFill>
                  <a:srgbClr val="000000"/>
                </a:solidFill>
              </a:rPr>
              <a:t>, </a:t>
            </a:r>
            <a:r>
              <a:rPr lang="en" sz="3000" dirty="0">
                <a:solidFill>
                  <a:srgbClr val="38761D"/>
                </a:solidFill>
              </a:rPr>
              <a:t>author’s claim</a:t>
            </a:r>
            <a:r>
              <a:rPr lang="en" sz="3000" dirty="0">
                <a:solidFill>
                  <a:srgbClr val="000000"/>
                </a:solidFill>
              </a:rPr>
              <a:t>, </a:t>
            </a:r>
            <a:r>
              <a:rPr lang="en" sz="3000" dirty="0">
                <a:solidFill>
                  <a:srgbClr val="E69138"/>
                </a:solidFill>
              </a:rPr>
              <a:t>subject</a:t>
            </a:r>
            <a:r>
              <a:rPr lang="en" sz="3000" dirty="0">
                <a:solidFill>
                  <a:srgbClr val="000000"/>
                </a:solidFill>
              </a:rPr>
              <a:t>.</a:t>
            </a:r>
          </a:p>
          <a:p>
            <a:pPr marL="914400" lvl="1" indent="-419100" rtl="0">
              <a:spcBef>
                <a:spcPts val="0"/>
              </a:spcBef>
              <a:buSzPct val="100000"/>
            </a:pPr>
            <a:r>
              <a:rPr lang="en" sz="3000" dirty="0">
                <a:solidFill>
                  <a:srgbClr val="000000"/>
                </a:solidFill>
              </a:rPr>
              <a:t>In response to </a:t>
            </a:r>
            <a:r>
              <a:rPr lang="en" sz="3000" dirty="0">
                <a:solidFill>
                  <a:srgbClr val="FF0000"/>
                </a:solidFill>
              </a:rPr>
              <a:t>our world’s growing reliance on artificial light</a:t>
            </a:r>
            <a:r>
              <a:rPr lang="en" sz="3000" dirty="0">
                <a:solidFill>
                  <a:srgbClr val="000000"/>
                </a:solidFill>
              </a:rPr>
              <a:t>, </a:t>
            </a:r>
            <a:r>
              <a:rPr lang="en" sz="3000" dirty="0">
                <a:solidFill>
                  <a:srgbClr val="0000FF"/>
                </a:solidFill>
              </a:rPr>
              <a:t>writer Paul Bogard</a:t>
            </a:r>
            <a:r>
              <a:rPr lang="en" sz="3000" dirty="0">
                <a:solidFill>
                  <a:srgbClr val="000000"/>
                </a:solidFill>
              </a:rPr>
              <a:t> </a:t>
            </a:r>
            <a:r>
              <a:rPr lang="en" sz="3000" dirty="0">
                <a:solidFill>
                  <a:srgbClr val="9900FF"/>
                </a:solidFill>
              </a:rPr>
              <a:t>argues</a:t>
            </a:r>
            <a:r>
              <a:rPr lang="en" sz="3000" dirty="0">
                <a:solidFill>
                  <a:srgbClr val="000000"/>
                </a:solidFill>
              </a:rPr>
              <a:t> that </a:t>
            </a:r>
            <a:r>
              <a:rPr lang="en" sz="3000" dirty="0">
                <a:solidFill>
                  <a:srgbClr val="38761D"/>
                </a:solidFill>
              </a:rPr>
              <a:t>natural darkness should be preserved</a:t>
            </a:r>
            <a:r>
              <a:rPr lang="en" sz="3000" dirty="0">
                <a:solidFill>
                  <a:srgbClr val="000000"/>
                </a:solidFill>
              </a:rPr>
              <a:t> in </a:t>
            </a:r>
            <a:r>
              <a:rPr lang="en" sz="3000" dirty="0">
                <a:solidFill>
                  <a:srgbClr val="E69138"/>
                </a:solidFill>
              </a:rPr>
              <a:t>his article “Let there be dark.”</a:t>
            </a:r>
          </a:p>
          <a:p>
            <a:pPr lvl="0" rtl="0">
              <a:spcBef>
                <a:spcPts val="0"/>
              </a:spcBef>
              <a:buNone/>
            </a:pPr>
            <a:endParaRPr sz="3000" dirty="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135300"/>
            <a:ext cx="8520600" cy="572700"/>
          </a:xfrm>
          <a:prstGeom prst="rect">
            <a:avLst/>
          </a:prstGeom>
        </p:spPr>
        <p:txBody>
          <a:bodyPr lIns="91425" tIns="91425" rIns="91425" bIns="91425" anchor="t" anchorCtr="0">
            <a:noAutofit/>
          </a:bodyPr>
          <a:lstStyle/>
          <a:p>
            <a:pPr lvl="0" rtl="0">
              <a:spcBef>
                <a:spcPts val="0"/>
              </a:spcBef>
              <a:buNone/>
            </a:pPr>
            <a:r>
              <a:rPr lang="en"/>
              <a:t>Your Claim</a:t>
            </a:r>
          </a:p>
        </p:txBody>
      </p:sp>
      <p:sp>
        <p:nvSpPr>
          <p:cNvPr id="73" name="Shape 73"/>
          <p:cNvSpPr txBox="1">
            <a:spLocks noGrp="1"/>
          </p:cNvSpPr>
          <p:nvPr>
            <p:ph type="body" idx="1"/>
          </p:nvPr>
        </p:nvSpPr>
        <p:spPr>
          <a:xfrm>
            <a:off x="311700" y="708000"/>
            <a:ext cx="8520600" cy="4307060"/>
          </a:xfrm>
          <a:prstGeom prst="rect">
            <a:avLst/>
          </a:prstGeom>
        </p:spPr>
        <p:txBody>
          <a:bodyPr lIns="91425" tIns="91425" rIns="91425" bIns="91425" anchor="t" anchorCtr="0">
            <a:noAutofit/>
          </a:bodyPr>
          <a:lstStyle/>
          <a:p>
            <a:pPr marL="457200" lvl="0" indent="-419100" rtl="0">
              <a:spcBef>
                <a:spcPts val="0"/>
              </a:spcBef>
              <a:buClr>
                <a:srgbClr val="000000"/>
              </a:buClr>
              <a:buSzPct val="100000"/>
            </a:pPr>
            <a:r>
              <a:rPr lang="en" sz="3000" dirty="0">
                <a:solidFill>
                  <a:srgbClr val="00B050"/>
                </a:solidFill>
              </a:rPr>
              <a:t>Using several rhetorical strategies, </a:t>
            </a:r>
            <a:r>
              <a:rPr lang="en" sz="3000" u="sng" dirty="0">
                <a:solidFill>
                  <a:srgbClr val="00B050"/>
                </a:solidFill>
              </a:rPr>
              <a:t>(author’s last name)</a:t>
            </a:r>
            <a:r>
              <a:rPr lang="en" sz="3000" dirty="0">
                <a:solidFill>
                  <a:srgbClr val="00B050"/>
                </a:solidFill>
              </a:rPr>
              <a:t> effectively builds </a:t>
            </a:r>
            <a:r>
              <a:rPr lang="en" sz="3000" u="sng" dirty="0">
                <a:solidFill>
                  <a:srgbClr val="00B050"/>
                </a:solidFill>
              </a:rPr>
              <a:t>(his/her)</a:t>
            </a:r>
            <a:r>
              <a:rPr lang="en" sz="3000" dirty="0">
                <a:solidFill>
                  <a:srgbClr val="00B050"/>
                </a:solidFill>
              </a:rPr>
              <a:t> argument</a:t>
            </a:r>
            <a:r>
              <a:rPr lang="en" sz="3000" dirty="0">
                <a:solidFill>
                  <a:srgbClr val="000000"/>
                </a:solidFill>
              </a:rPr>
              <a:t>.</a:t>
            </a:r>
          </a:p>
          <a:p>
            <a:pPr marL="914400" lvl="1" indent="-419100" rtl="0">
              <a:spcBef>
                <a:spcPts val="0"/>
              </a:spcBef>
              <a:buClr>
                <a:srgbClr val="000000"/>
              </a:buClr>
              <a:buSzPct val="100000"/>
            </a:pPr>
            <a:r>
              <a:rPr lang="en" sz="3000" dirty="0">
                <a:solidFill>
                  <a:srgbClr val="000000"/>
                </a:solidFill>
              </a:rPr>
              <a:t>Using several rhetorical strategies, Bogard effectively builds his argument</a:t>
            </a:r>
            <a:r>
              <a:rPr lang="en" sz="3000" dirty="0" smtClean="0">
                <a:solidFill>
                  <a:srgbClr val="000000"/>
                </a:solidFill>
              </a:rPr>
              <a:t>.</a:t>
            </a:r>
          </a:p>
          <a:p>
            <a:pPr marL="914400" lvl="1" indent="-419100" rtl="0">
              <a:spcBef>
                <a:spcPts val="0"/>
              </a:spcBef>
              <a:buClr>
                <a:srgbClr val="000000"/>
              </a:buClr>
              <a:buSzPct val="100000"/>
            </a:pPr>
            <a:r>
              <a:rPr lang="en" sz="3000" dirty="0" smtClean="0">
                <a:solidFill>
                  <a:srgbClr val="002060"/>
                </a:solidFill>
              </a:rPr>
              <a:t>Using personal anecdote, imagery, and allusion, Bogard effectively builds his argument. </a:t>
            </a:r>
            <a:endParaRPr lang="en" sz="3000" dirty="0">
              <a:solidFill>
                <a:srgbClr val="002060"/>
              </a:solidFill>
            </a:endParaRPr>
          </a:p>
          <a:p>
            <a:pPr marL="457200" lvl="0" indent="0" rtl="0">
              <a:spcBef>
                <a:spcPts val="0"/>
              </a:spcBef>
              <a:buNone/>
            </a:pPr>
            <a:endParaRPr sz="3000" dirty="0">
              <a:solidFill>
                <a:srgbClr val="0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9" name="Shape 79"/>
          <p:cNvSpPr txBox="1">
            <a:spLocks noGrp="1"/>
          </p:cNvSpPr>
          <p:nvPr>
            <p:ph type="body" idx="1"/>
          </p:nvPr>
        </p:nvSpPr>
        <p:spPr>
          <a:xfrm>
            <a:off x="311700" y="1092850"/>
            <a:ext cx="8520600" cy="3476100"/>
          </a:xfrm>
          <a:prstGeom prst="rect">
            <a:avLst/>
          </a:prstGeom>
        </p:spPr>
        <p:txBody>
          <a:bodyPr lIns="91425" tIns="91425" rIns="91425" bIns="91425" anchor="t" anchorCtr="0">
            <a:noAutofit/>
          </a:bodyPr>
          <a:lstStyle/>
          <a:p>
            <a:pPr marL="0" lvl="0" indent="0" rtl="0">
              <a:spcBef>
                <a:spcPts val="0"/>
              </a:spcBef>
              <a:buNone/>
            </a:pPr>
            <a:r>
              <a:rPr lang="en" sz="3000">
                <a:solidFill>
                  <a:srgbClr val="000000"/>
                </a:solidFill>
              </a:rPr>
              <a:t>In response to our world’s growing reliance on artificial light, writer Paul Bogard argues that natural darkness should be preserved in his article “Let there be dark.”Using several rhetorical strategies, Bogard effectively builds his argument.</a:t>
            </a:r>
          </a:p>
          <a:p>
            <a:pPr marL="457200" lvl="0" indent="0" rtl="0">
              <a:spcBef>
                <a:spcPts val="0"/>
              </a:spcBef>
              <a:buNone/>
            </a:pPr>
            <a:endParaRPr sz="3000">
              <a:solidFill>
                <a:srgbClr val="0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a:t>Intro is DONE</a:t>
            </a:r>
          </a:p>
        </p:txBody>
      </p:sp>
      <p:sp>
        <p:nvSpPr>
          <p:cNvPr id="85" name="Shape 85"/>
          <p:cNvSpPr txBox="1">
            <a:spLocks noGrp="1"/>
          </p:cNvSpPr>
          <p:nvPr>
            <p:ph type="subTitle" idx="1"/>
          </p:nvPr>
        </p:nvSpPr>
        <p:spPr>
          <a:xfrm>
            <a:off x="311700" y="2834125"/>
            <a:ext cx="8520600" cy="7926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229150"/>
            <a:ext cx="8520600" cy="572700"/>
          </a:xfrm>
          <a:prstGeom prst="rect">
            <a:avLst/>
          </a:prstGeom>
        </p:spPr>
        <p:txBody>
          <a:bodyPr lIns="91425" tIns="91425" rIns="91425" bIns="91425" anchor="t" anchorCtr="0">
            <a:noAutofit/>
          </a:bodyPr>
          <a:lstStyle/>
          <a:p>
            <a:pPr lvl="0" rtl="0">
              <a:spcBef>
                <a:spcPts val="0"/>
              </a:spcBef>
              <a:buNone/>
            </a:pPr>
            <a:r>
              <a:rPr lang="en"/>
              <a:t>Body Paragraph Structure</a:t>
            </a:r>
          </a:p>
        </p:txBody>
      </p:sp>
      <p:sp>
        <p:nvSpPr>
          <p:cNvPr id="91" name="Shape 91"/>
          <p:cNvSpPr txBox="1">
            <a:spLocks noGrp="1"/>
          </p:cNvSpPr>
          <p:nvPr>
            <p:ph type="body" idx="1"/>
          </p:nvPr>
        </p:nvSpPr>
        <p:spPr>
          <a:xfrm>
            <a:off x="311700" y="942675"/>
            <a:ext cx="8520600" cy="3626100"/>
          </a:xfrm>
          <a:prstGeom prst="rect">
            <a:avLst/>
          </a:prstGeom>
        </p:spPr>
        <p:txBody>
          <a:bodyPr lIns="91425" tIns="91425" rIns="91425" bIns="91425" anchor="t" anchorCtr="0">
            <a:noAutofit/>
          </a:bodyPr>
          <a:lstStyle/>
          <a:p>
            <a:pPr marL="457200" lvl="0" indent="-393700" rtl="0">
              <a:spcBef>
                <a:spcPts val="0"/>
              </a:spcBef>
              <a:buClr>
                <a:srgbClr val="000000"/>
              </a:buClr>
              <a:buSzPct val="100000"/>
            </a:pPr>
            <a:r>
              <a:rPr lang="en" sz="2600">
                <a:solidFill>
                  <a:srgbClr val="000000"/>
                </a:solidFill>
                <a:highlight>
                  <a:srgbClr val="FFFF00"/>
                </a:highlight>
              </a:rPr>
              <a:t>Topic sentence</a:t>
            </a:r>
            <a:r>
              <a:rPr lang="en" sz="2600">
                <a:solidFill>
                  <a:srgbClr val="000000"/>
                </a:solidFill>
              </a:rPr>
              <a:t>: focus on one rhetorical strategy</a:t>
            </a:r>
          </a:p>
          <a:p>
            <a:pPr marL="914400" lvl="1" indent="-393700" rtl="0">
              <a:spcBef>
                <a:spcPts val="0"/>
              </a:spcBef>
              <a:buClr>
                <a:srgbClr val="000000"/>
              </a:buClr>
              <a:buSzPct val="100000"/>
            </a:pPr>
            <a:r>
              <a:rPr lang="en" sz="2600">
                <a:solidFill>
                  <a:srgbClr val="000000"/>
                </a:solidFill>
                <a:highlight>
                  <a:srgbClr val="FF00FF"/>
                </a:highlight>
              </a:rPr>
              <a:t>Assertion</a:t>
            </a:r>
            <a:r>
              <a:rPr lang="en" sz="2600">
                <a:solidFill>
                  <a:srgbClr val="000000"/>
                </a:solidFill>
              </a:rPr>
              <a:t> </a:t>
            </a:r>
          </a:p>
          <a:p>
            <a:pPr marL="1371600" lvl="2" indent="-393700" rtl="0">
              <a:spcBef>
                <a:spcPts val="0"/>
              </a:spcBef>
              <a:buClr>
                <a:srgbClr val="000000"/>
              </a:buClr>
              <a:buSzPct val="100000"/>
            </a:pPr>
            <a:r>
              <a:rPr lang="en" sz="2600">
                <a:solidFill>
                  <a:srgbClr val="000000"/>
                </a:solidFill>
                <a:highlight>
                  <a:srgbClr val="00FF00"/>
                </a:highlight>
              </a:rPr>
              <a:t>Evidence</a:t>
            </a:r>
          </a:p>
          <a:p>
            <a:pPr marL="1828800" lvl="3" indent="-393700" rtl="0">
              <a:spcBef>
                <a:spcPts val="0"/>
              </a:spcBef>
              <a:buClr>
                <a:srgbClr val="000000"/>
              </a:buClr>
              <a:buSzPct val="100000"/>
            </a:pPr>
            <a:r>
              <a:rPr lang="en" sz="2600">
                <a:solidFill>
                  <a:srgbClr val="000000"/>
                </a:solidFill>
                <a:highlight>
                  <a:srgbClr val="00FFFF"/>
                </a:highlight>
              </a:rPr>
              <a:t>Impact/reasoning</a:t>
            </a:r>
            <a:r>
              <a:rPr lang="en" sz="2600">
                <a:solidFill>
                  <a:srgbClr val="000000"/>
                </a:solidFill>
              </a:rPr>
              <a:t> (this is the bulk of your essay)</a:t>
            </a:r>
          </a:p>
          <a:p>
            <a:pPr lvl="0" rtl="0">
              <a:spcBef>
                <a:spcPts val="0"/>
              </a:spcBef>
              <a:buNone/>
            </a:pPr>
            <a:r>
              <a:rPr lang="en" sz="2600">
                <a:solidFill>
                  <a:srgbClr val="000000"/>
                </a:solidFill>
              </a:rPr>
              <a:t>*You will have 2-3 assertions per paragraph.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highlight>
                  <a:srgbClr val="FFFF00"/>
                </a:highlight>
              </a:rPr>
              <a:t>Topic Sentence</a:t>
            </a:r>
            <a:r>
              <a:rPr lang="en"/>
              <a:t> Stems</a:t>
            </a:r>
          </a:p>
        </p:txBody>
      </p:sp>
      <p:sp>
        <p:nvSpPr>
          <p:cNvPr id="97" name="Shape 9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381000" rtl="0">
              <a:spcBef>
                <a:spcPts val="0"/>
              </a:spcBef>
              <a:buClr>
                <a:srgbClr val="000000"/>
              </a:buClr>
              <a:buSzPct val="100000"/>
            </a:pPr>
            <a:r>
              <a:rPr lang="en" sz="2400">
                <a:solidFill>
                  <a:srgbClr val="000000"/>
                </a:solidFill>
              </a:rPr>
              <a:t>One important rhetorical strategy </a:t>
            </a:r>
            <a:r>
              <a:rPr lang="en" sz="2400" u="sng">
                <a:solidFill>
                  <a:srgbClr val="000000"/>
                </a:solidFill>
              </a:rPr>
              <a:t>(author’s last name)</a:t>
            </a:r>
            <a:r>
              <a:rPr lang="en" sz="2400">
                <a:solidFill>
                  <a:srgbClr val="000000"/>
                </a:solidFill>
              </a:rPr>
              <a:t> uses is </a:t>
            </a:r>
            <a:r>
              <a:rPr lang="en" sz="2400" u="sng">
                <a:solidFill>
                  <a:srgbClr val="000000"/>
                </a:solidFill>
              </a:rPr>
              <a:t>(rhetorical strategy).</a:t>
            </a:r>
          </a:p>
          <a:p>
            <a:pPr marL="457200" lvl="0" indent="-381000" rtl="0">
              <a:spcBef>
                <a:spcPts val="0"/>
              </a:spcBef>
              <a:buClr>
                <a:srgbClr val="000000"/>
              </a:buClr>
              <a:buSzPct val="100000"/>
            </a:pPr>
            <a:r>
              <a:rPr lang="en" sz="2400">
                <a:solidFill>
                  <a:srgbClr val="000000"/>
                </a:solidFill>
              </a:rPr>
              <a:t>The most significant rhetorical strategy </a:t>
            </a:r>
            <a:r>
              <a:rPr lang="en" sz="2400" u="sng">
                <a:solidFill>
                  <a:srgbClr val="000000"/>
                </a:solidFill>
              </a:rPr>
              <a:t>(author’s last name)</a:t>
            </a:r>
            <a:r>
              <a:rPr lang="en" sz="2400">
                <a:solidFill>
                  <a:srgbClr val="000000"/>
                </a:solidFill>
              </a:rPr>
              <a:t> employs is </a:t>
            </a:r>
            <a:r>
              <a:rPr lang="en" sz="2400" u="sng">
                <a:solidFill>
                  <a:schemeClr val="dk1"/>
                </a:solidFill>
              </a:rPr>
              <a:t>(rhetorical strategy).</a:t>
            </a:r>
          </a:p>
          <a:p>
            <a:pPr marL="457200" lvl="0" indent="-381000" rtl="0">
              <a:spcBef>
                <a:spcPts val="0"/>
              </a:spcBef>
              <a:buClr>
                <a:schemeClr val="dk1"/>
              </a:buClr>
              <a:buSzPct val="100000"/>
            </a:pPr>
            <a:r>
              <a:rPr lang="en" sz="2400" u="sng">
                <a:solidFill>
                  <a:schemeClr val="dk1"/>
                </a:solidFill>
              </a:rPr>
              <a:t>(Author’s last name)’s</a:t>
            </a:r>
            <a:r>
              <a:rPr lang="en" sz="2400">
                <a:solidFill>
                  <a:schemeClr val="dk1"/>
                </a:solidFill>
              </a:rPr>
              <a:t> use of </a:t>
            </a:r>
            <a:r>
              <a:rPr lang="en" sz="2400" u="sng">
                <a:solidFill>
                  <a:schemeClr val="dk1"/>
                </a:solidFill>
              </a:rPr>
              <a:t>(rhetorical strategy)</a:t>
            </a:r>
            <a:r>
              <a:rPr lang="en" sz="2400">
                <a:solidFill>
                  <a:schemeClr val="dk1"/>
                </a:solidFill>
              </a:rPr>
              <a:t> is particularly significant to building </a:t>
            </a:r>
            <a:r>
              <a:rPr lang="en" sz="2400" u="sng">
                <a:solidFill>
                  <a:schemeClr val="dk1"/>
                </a:solidFill>
              </a:rPr>
              <a:t>(his/her)</a:t>
            </a:r>
            <a:r>
              <a:rPr lang="en" sz="2400">
                <a:solidFill>
                  <a:schemeClr val="dk1"/>
                </a:solidFill>
              </a:rPr>
              <a:t> argument.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highlight>
                  <a:srgbClr val="FFFF00"/>
                </a:highlight>
              </a:rPr>
              <a:t>Examples</a:t>
            </a:r>
          </a:p>
        </p:txBody>
      </p:sp>
      <p:sp>
        <p:nvSpPr>
          <p:cNvPr id="103" name="Shape 10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381000" rtl="0">
              <a:spcBef>
                <a:spcPts val="0"/>
              </a:spcBef>
              <a:buClr>
                <a:srgbClr val="000000"/>
              </a:buClr>
              <a:buSzPct val="100000"/>
            </a:pPr>
            <a:r>
              <a:rPr lang="en" sz="2400">
                <a:solidFill>
                  <a:srgbClr val="000000"/>
                </a:solidFill>
              </a:rPr>
              <a:t>One important rhetorical strategy Bogard uses is allusion.</a:t>
            </a:r>
          </a:p>
          <a:p>
            <a:pPr marL="457200" lvl="0" indent="-381000" rtl="0">
              <a:spcBef>
                <a:spcPts val="0"/>
              </a:spcBef>
              <a:buClr>
                <a:srgbClr val="000000"/>
              </a:buClr>
              <a:buSzPct val="100000"/>
            </a:pPr>
            <a:r>
              <a:rPr lang="en" sz="2400">
                <a:solidFill>
                  <a:srgbClr val="000000"/>
                </a:solidFill>
              </a:rPr>
              <a:t>The most significant rhetorical strategy Bogard employs is personal anecdote.</a:t>
            </a:r>
          </a:p>
          <a:p>
            <a:pPr marL="457200" lvl="0" indent="-381000" rtl="0">
              <a:spcBef>
                <a:spcPts val="0"/>
              </a:spcBef>
              <a:buClr>
                <a:schemeClr val="dk1"/>
              </a:buClr>
              <a:buSzPct val="100000"/>
            </a:pPr>
            <a:r>
              <a:rPr lang="en" sz="2400">
                <a:solidFill>
                  <a:schemeClr val="dk1"/>
                </a:solidFill>
              </a:rPr>
              <a:t>Bogard’s use of allusion to art and history is particularly significant to building his argument.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1187</TotalTime>
  <Words>1195</Words>
  <Application>Microsoft Office PowerPoint</Application>
  <PresentationFormat>On-screen Show (16:9)</PresentationFormat>
  <Paragraphs>92</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simple-light-2</vt:lpstr>
      <vt:lpstr>Analysis of Argument </vt:lpstr>
      <vt:lpstr>The Task</vt:lpstr>
      <vt:lpstr>Intro Sentence</vt:lpstr>
      <vt:lpstr>Your Claim</vt:lpstr>
      <vt:lpstr>PowerPoint Presentation</vt:lpstr>
      <vt:lpstr>Intro is DONE</vt:lpstr>
      <vt:lpstr>Body Paragraph Structure</vt:lpstr>
      <vt:lpstr>Topic Sentence Stems</vt:lpstr>
      <vt:lpstr>Examples</vt:lpstr>
      <vt:lpstr>Assertion  Verbs &amp; Phrases ( </vt:lpstr>
      <vt:lpstr>Examples</vt:lpstr>
      <vt:lpstr>Evidence: Rhetorically Accurate Verbs</vt:lpstr>
      <vt:lpstr>Examples</vt:lpstr>
      <vt:lpstr>Impact/Reasoning: Why did you choose your evidence?</vt:lpstr>
      <vt:lpstr>Examples</vt:lpstr>
      <vt:lpstr>PowerPoint Presentation</vt:lpstr>
      <vt:lpstr>Conclusion: Two Approaches</vt:lpstr>
      <vt:lpstr>Conclusion: Two Approaches</vt:lpstr>
      <vt:lpstr>Body Paragraph Example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Argument</dc:title>
  <dc:creator>Alaouie, Rana S</dc:creator>
  <cp:lastModifiedBy>Windows User</cp:lastModifiedBy>
  <cp:revision>12</cp:revision>
  <dcterms:modified xsi:type="dcterms:W3CDTF">2017-10-17T18:20:48Z</dcterms:modified>
</cp:coreProperties>
</file>