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81" r:id="rId5"/>
    <p:sldId id="258" r:id="rId6"/>
    <p:sldId id="270" r:id="rId7"/>
    <p:sldId id="282" r:id="rId8"/>
    <p:sldId id="259" r:id="rId9"/>
    <p:sldId id="271" r:id="rId10"/>
    <p:sldId id="283" r:id="rId11"/>
    <p:sldId id="260" r:id="rId12"/>
    <p:sldId id="272" r:id="rId13"/>
    <p:sldId id="284" r:id="rId14"/>
    <p:sldId id="261" r:id="rId15"/>
    <p:sldId id="273" r:id="rId16"/>
    <p:sldId id="285" r:id="rId17"/>
    <p:sldId id="262" r:id="rId18"/>
    <p:sldId id="274" r:id="rId19"/>
    <p:sldId id="286" r:id="rId20"/>
    <p:sldId id="263" r:id="rId21"/>
    <p:sldId id="275" r:id="rId22"/>
    <p:sldId id="287" r:id="rId23"/>
    <p:sldId id="264" r:id="rId24"/>
    <p:sldId id="276" r:id="rId25"/>
    <p:sldId id="288" r:id="rId26"/>
    <p:sldId id="265" r:id="rId27"/>
    <p:sldId id="277" r:id="rId28"/>
    <p:sldId id="289" r:id="rId29"/>
    <p:sldId id="266" r:id="rId30"/>
    <p:sldId id="278" r:id="rId31"/>
    <p:sldId id="290" r:id="rId32"/>
    <p:sldId id="267" r:id="rId33"/>
    <p:sldId id="279" r:id="rId34"/>
    <p:sldId id="291" r:id="rId35"/>
    <p:sldId id="268" r:id="rId36"/>
    <p:sldId id="280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7" r:id="rId52"/>
    <p:sldId id="306" r:id="rId53"/>
    <p:sldId id="308" r:id="rId54"/>
    <p:sldId id="309" r:id="rId55"/>
    <p:sldId id="310" r:id="rId56"/>
    <p:sldId id="311" r:id="rId57"/>
    <p:sldId id="312" r:id="rId58"/>
    <p:sldId id="313" r:id="rId59"/>
    <p:sldId id="317" r:id="rId60"/>
    <p:sldId id="315" r:id="rId61"/>
    <p:sldId id="316" r:id="rId62"/>
    <p:sldId id="320" r:id="rId63"/>
    <p:sldId id="318" r:id="rId64"/>
    <p:sldId id="319" r:id="rId65"/>
    <p:sldId id="314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368" r:id="rId114"/>
    <p:sldId id="369" r:id="rId115"/>
    <p:sldId id="370" r:id="rId116"/>
    <p:sldId id="371" r:id="rId117"/>
    <p:sldId id="372" r:id="rId118"/>
    <p:sldId id="373" r:id="rId119"/>
    <p:sldId id="374" r:id="rId120"/>
    <p:sldId id="375" r:id="rId121"/>
    <p:sldId id="376" r:id="rId122"/>
    <p:sldId id="377" r:id="rId123"/>
    <p:sldId id="378" r:id="rId124"/>
    <p:sldId id="379" r:id="rId125"/>
    <p:sldId id="380" r:id="rId126"/>
    <p:sldId id="381" r:id="rId127"/>
    <p:sldId id="382" r:id="rId128"/>
    <p:sldId id="383" r:id="rId129"/>
    <p:sldId id="384" r:id="rId130"/>
    <p:sldId id="385" r:id="rId131"/>
    <p:sldId id="389" r:id="rId132"/>
    <p:sldId id="387" r:id="rId133"/>
    <p:sldId id="388" r:id="rId134"/>
    <p:sldId id="386" r:id="rId135"/>
    <p:sldId id="390" r:id="rId136"/>
    <p:sldId id="391" r:id="rId137"/>
    <p:sldId id="392" r:id="rId138"/>
    <p:sldId id="393" r:id="rId139"/>
    <p:sldId id="394" r:id="rId140"/>
    <p:sldId id="395" r:id="rId141"/>
    <p:sldId id="396" r:id="rId142"/>
    <p:sldId id="397" r:id="rId143"/>
    <p:sldId id="398" r:id="rId144"/>
    <p:sldId id="399" r:id="rId145"/>
    <p:sldId id="400" r:id="rId146"/>
    <p:sldId id="401" r:id="rId147"/>
    <p:sldId id="402" r:id="rId148"/>
    <p:sldId id="403" r:id="rId149"/>
    <p:sldId id="404" r:id="rId150"/>
    <p:sldId id="405" r:id="rId151"/>
    <p:sldId id="406" r:id="rId152"/>
    <p:sldId id="408" r:id="rId153"/>
    <p:sldId id="407" r:id="rId154"/>
    <p:sldId id="409" r:id="rId155"/>
    <p:sldId id="410" r:id="rId156"/>
    <p:sldId id="411" r:id="rId157"/>
    <p:sldId id="412" r:id="rId1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presProps" Target="pres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viewProps" Target="view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53" Type="http://schemas.openxmlformats.org/officeDocument/2006/relationships/slide" Target="slides/slide152.xml"/><Relationship Id="rId16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tableStyles" Target="tableStyle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672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720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44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598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185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79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37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114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370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85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B4E8-B8D8-457E-89D6-4E60FB0C43AA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73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CB4E8-B8D8-457E-89D6-4E60FB0C43AA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CC2B1-F9B0-4CAD-8E23-E80C96BDC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51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20034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/>
              <a:t/>
            </a:r>
            <a:br>
              <a:rPr lang="en-US" u="sng" dirty="0"/>
            </a:b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/>
              <a:t/>
            </a:r>
            <a:br>
              <a:rPr lang="en-US" u="sng" dirty="0"/>
            </a:br>
            <a:r>
              <a:rPr lang="en-US" u="sng" dirty="0" smtClean="0"/>
              <a:t>The </a:t>
            </a:r>
            <a:r>
              <a:rPr lang="en-US" u="sng" dirty="0"/>
              <a:t>ROUTE System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R</a:t>
            </a:r>
            <a:r>
              <a:rPr lang="en-US" dirty="0"/>
              <a:t>ooting </a:t>
            </a:r>
            <a:r>
              <a:rPr lang="en-US" b="1" dirty="0"/>
              <a:t>O</a:t>
            </a:r>
            <a:r>
              <a:rPr lang="en-US" dirty="0"/>
              <a:t>ut </a:t>
            </a:r>
            <a:r>
              <a:rPr lang="en-US" b="1" dirty="0"/>
              <a:t>U</a:t>
            </a:r>
            <a:r>
              <a:rPr lang="en-US" dirty="0"/>
              <a:t>nfamiliar </a:t>
            </a:r>
            <a:r>
              <a:rPr lang="en-US" b="1" dirty="0"/>
              <a:t>T</a:t>
            </a:r>
            <a:r>
              <a:rPr lang="en-US" dirty="0"/>
              <a:t>erms </a:t>
            </a:r>
            <a:r>
              <a:rPr lang="en-US" b="1" dirty="0"/>
              <a:t>E</a:t>
            </a:r>
            <a:r>
              <a:rPr lang="en-US" dirty="0"/>
              <a:t>ffectively </a:t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Common </a:t>
            </a:r>
            <a:r>
              <a:rPr lang="en-US" dirty="0" smtClean="0">
                <a:solidFill>
                  <a:srgbClr val="FF0000"/>
                </a:solidFill>
              </a:rPr>
              <a:t>Core Critical Vocabulary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Power Point Review</a:t>
            </a:r>
          </a:p>
          <a:p>
            <a:r>
              <a:rPr lang="en-US" dirty="0" smtClean="0"/>
              <a:t>Created by Kevin </a:t>
            </a:r>
            <a:r>
              <a:rPr lang="en-US" smtClean="0"/>
              <a:t>Bruce/                           Used </a:t>
            </a:r>
            <a:r>
              <a:rPr lang="en-US" dirty="0" smtClean="0"/>
              <a:t>by Rana </a:t>
            </a:r>
            <a:r>
              <a:rPr lang="en-US" dirty="0" err="1" smtClean="0"/>
              <a:t>Alaouie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42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abs=</a:t>
            </a:r>
            <a:r>
              <a:rPr lang="en-US" b="1" dirty="0" smtClean="0">
                <a:solidFill>
                  <a:srgbClr val="7030A0"/>
                </a:solidFill>
              </a:rPr>
              <a:t>away from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abstain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19741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sub</a:t>
            </a:r>
            <a:r>
              <a:rPr lang="en-US" b="1" dirty="0" smtClean="0">
                <a:solidFill>
                  <a:srgbClr val="7030A0"/>
                </a:solidFill>
              </a:rPr>
              <a:t>=under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submit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>
                <a:solidFill>
                  <a:srgbClr val="FF0000"/>
                </a:solidFill>
              </a:rPr>
              <a:t>miss</a:t>
            </a:r>
            <a:r>
              <a:rPr lang="en-US" b="1" dirty="0" smtClean="0">
                <a:solidFill>
                  <a:srgbClr val="7030A0"/>
                </a:solidFill>
              </a:rPr>
              <a:t>=send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dismiss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65284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34     censure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9020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sur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37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s</a:t>
            </a:r>
            <a:r>
              <a:rPr lang="en-US" b="1" dirty="0" err="1" smtClean="0">
                <a:solidFill>
                  <a:srgbClr val="FF0000"/>
                </a:solidFill>
              </a:rPr>
              <a:t>ur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=under or beneath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surrender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186563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35     maritime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5234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mar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60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mar</a:t>
            </a:r>
            <a:r>
              <a:rPr lang="en-US" b="1" dirty="0" smtClean="0">
                <a:solidFill>
                  <a:srgbClr val="7030A0"/>
                </a:solidFill>
              </a:rPr>
              <a:t>=sea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sz="2700" b="1" dirty="0" smtClean="0"/>
              <a:t>marine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15039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36       anecdote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0884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63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an</a:t>
            </a:r>
            <a:r>
              <a:rPr lang="en-US" b="1" dirty="0" smtClean="0">
                <a:solidFill>
                  <a:srgbClr val="7030A0"/>
                </a:solidFill>
              </a:rPr>
              <a:t>=toward or near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another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369855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4    reverence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70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37     venerable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1701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ven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8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v</a:t>
            </a:r>
            <a:r>
              <a:rPr lang="en-US" b="1" dirty="0" err="1" smtClean="0">
                <a:solidFill>
                  <a:srgbClr val="FF0000"/>
                </a:solidFill>
              </a:rPr>
              <a:t>en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=to come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venture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373938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38    surreptitious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801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sur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78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s</a:t>
            </a:r>
            <a:r>
              <a:rPr lang="en-US" b="1" dirty="0" err="1" smtClean="0">
                <a:solidFill>
                  <a:srgbClr val="FF0000"/>
                </a:solidFill>
              </a:rPr>
              <a:t>ur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=secretly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surveillance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68031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39      superficial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9714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super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fic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5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Super </a:t>
            </a:r>
            <a:r>
              <a:rPr lang="en-US" b="1" dirty="0" smtClean="0">
                <a:solidFill>
                  <a:srgbClr val="7030A0"/>
                </a:solidFill>
              </a:rPr>
              <a:t>=above or over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superior</a:t>
            </a:r>
            <a:br>
              <a:rPr lang="en-US" sz="2700" b="1" dirty="0" smtClean="0"/>
            </a:b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fic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=to do or make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fiction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166139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40      pretentious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0513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ver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81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tent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10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tent</a:t>
            </a:r>
            <a:r>
              <a:rPr lang="en-US" b="1" dirty="0" smtClean="0">
                <a:solidFill>
                  <a:srgbClr val="7030A0"/>
                </a:solidFill>
              </a:rPr>
              <a:t>=stretch, strain</a:t>
            </a:r>
            <a:r>
              <a:rPr lang="en-US" b="1" smtClean="0">
                <a:solidFill>
                  <a:srgbClr val="7030A0"/>
                </a:solidFill>
              </a:rPr>
              <a:t/>
            </a:r>
            <a:br>
              <a:rPr lang="en-US" b="1" smtClean="0">
                <a:solidFill>
                  <a:srgbClr val="7030A0"/>
                </a:solidFill>
              </a:rPr>
            </a:br>
            <a:r>
              <a:rPr lang="en-US" sz="2700" b="1" smtClean="0"/>
              <a:t>extent 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73872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41       conformist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7047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form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97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f</a:t>
            </a:r>
            <a:r>
              <a:rPr lang="en-US" b="1" dirty="0" smtClean="0">
                <a:solidFill>
                  <a:srgbClr val="FF0000"/>
                </a:solidFill>
              </a:rPr>
              <a:t>orm=</a:t>
            </a:r>
            <a:r>
              <a:rPr lang="en-US" b="1" dirty="0" smtClean="0">
                <a:solidFill>
                  <a:srgbClr val="7030A0"/>
                </a:solidFill>
              </a:rPr>
              <a:t>shape or resemble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formation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397144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42     substantiate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3530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s</a:t>
            </a:r>
            <a:r>
              <a:rPr lang="en-US" b="1" dirty="0" smtClean="0">
                <a:solidFill>
                  <a:srgbClr val="FF0000"/>
                </a:solidFill>
              </a:rPr>
              <a:t>ub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err="1" smtClean="0">
                <a:solidFill>
                  <a:srgbClr val="FF0000"/>
                </a:solidFill>
              </a:rPr>
              <a:t>stant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16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s</a:t>
            </a:r>
            <a:r>
              <a:rPr lang="en-US" b="1" dirty="0" smtClean="0">
                <a:solidFill>
                  <a:srgbClr val="FF0000"/>
                </a:solidFill>
              </a:rPr>
              <a:t>ub </a:t>
            </a:r>
            <a:r>
              <a:rPr lang="en-US" b="1" dirty="0" smtClean="0">
                <a:solidFill>
                  <a:srgbClr val="7030A0"/>
                </a:solidFill>
              </a:rPr>
              <a:t>= below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subway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err="1" smtClean="0">
                <a:solidFill>
                  <a:srgbClr val="FF0000"/>
                </a:solidFill>
              </a:rPr>
              <a:t>stant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= stand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distant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33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43     subtle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7826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sz="4900" b="1" dirty="0">
                <a:solidFill>
                  <a:srgbClr val="FF0000"/>
                </a:solidFill>
              </a:rPr>
              <a:t>sub</a:t>
            </a:r>
          </a:p>
        </p:txBody>
      </p:sp>
    </p:spTree>
    <p:extLst>
      <p:ext uri="{BB962C8B-B14F-4D97-AF65-F5344CB8AC3E}">
        <p14:creationId xmlns:p14="http://schemas.microsoft.com/office/powerpoint/2010/main" val="146405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ver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true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verify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340760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438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sz="4900" b="1" dirty="0" smtClean="0">
                <a:solidFill>
                  <a:srgbClr val="FF0000"/>
                </a:solidFill>
              </a:rPr>
              <a:t>sub</a:t>
            </a:r>
            <a:r>
              <a:rPr lang="en-US" sz="4900" b="1" dirty="0" smtClean="0">
                <a:solidFill>
                  <a:srgbClr val="7030A0"/>
                </a:solidFill>
              </a:rPr>
              <a:t>=under</a:t>
            </a:r>
            <a:br>
              <a:rPr lang="en-US" sz="4900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submissive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63218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44    tenacious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7723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ten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16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ten=</a:t>
            </a:r>
            <a:r>
              <a:rPr lang="en-US" b="1" dirty="0" smtClean="0">
                <a:solidFill>
                  <a:srgbClr val="7030A0"/>
                </a:solidFill>
              </a:rPr>
              <a:t>to have or keep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tenant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smtClean="0">
                <a:solidFill>
                  <a:srgbClr val="7030A0"/>
                </a:solidFill>
              </a:rPr>
              <a:t> </a:t>
            </a: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69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45     transient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4122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t</a:t>
            </a:r>
            <a:r>
              <a:rPr lang="en-US" b="1" dirty="0" smtClean="0">
                <a:solidFill>
                  <a:srgbClr val="FF0000"/>
                </a:solidFill>
              </a:rPr>
              <a:t>rans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7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trans</a:t>
            </a:r>
            <a:r>
              <a:rPr lang="en-US" b="1" dirty="0" smtClean="0">
                <a:solidFill>
                  <a:srgbClr val="7030A0"/>
                </a:solidFill>
              </a:rPr>
              <a:t>=across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transaction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8160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46     condescending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4188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on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scen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81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on </a:t>
            </a:r>
            <a:r>
              <a:rPr lang="en-US" b="1" dirty="0" smtClean="0">
                <a:solidFill>
                  <a:srgbClr val="7030A0"/>
                </a:solidFill>
              </a:rPr>
              <a:t>=with or together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consider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scen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= old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scent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137364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5   empathy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66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47     extenuating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831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ten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04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ten</a:t>
            </a:r>
            <a:r>
              <a:rPr lang="en-US" b="1" dirty="0" smtClean="0">
                <a:solidFill>
                  <a:srgbClr val="7030A0"/>
                </a:solidFill>
              </a:rPr>
              <a:t>=to hold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extension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323131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48       reclusive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2744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clus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2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clus</a:t>
            </a:r>
            <a:r>
              <a:rPr lang="en-US" b="1" dirty="0" smtClean="0">
                <a:solidFill>
                  <a:srgbClr val="7030A0"/>
                </a:solidFill>
              </a:rPr>
              <a:t>=to close or shut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exclusive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416914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49       rancorous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7435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cor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00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cor</a:t>
            </a:r>
            <a:r>
              <a:rPr lang="en-US" b="1" dirty="0" smtClean="0">
                <a:solidFill>
                  <a:srgbClr val="7030A0"/>
                </a:solidFill>
              </a:rPr>
              <a:t>=heart</a:t>
            </a:r>
            <a:r>
              <a:rPr lang="en-US" b="1" dirty="0">
                <a:solidFill>
                  <a:srgbClr val="7030A0"/>
                </a:solidFill>
              </a:rPr>
              <a:t/>
            </a:r>
            <a:br>
              <a:rPr lang="en-US" b="1" dirty="0">
                <a:solidFill>
                  <a:srgbClr val="7030A0"/>
                </a:solidFill>
              </a:rPr>
            </a:br>
            <a:r>
              <a:rPr lang="en-US" sz="2700" b="1" dirty="0" smtClean="0"/>
              <a:t>coronary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344590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50       scrutinize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9220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p</a:t>
            </a:r>
            <a:r>
              <a:rPr lang="en-US" b="1" dirty="0" smtClean="0">
                <a:solidFill>
                  <a:srgbClr val="FF0000"/>
                </a:solidFill>
              </a:rPr>
              <a:t>ath(y)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86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ru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tin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44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cru</a:t>
            </a:r>
            <a:r>
              <a:rPr lang="en-US" b="1" dirty="0" smtClean="0">
                <a:solidFill>
                  <a:srgbClr val="7030A0"/>
                </a:solidFill>
              </a:rPr>
              <a:t>=to rise or grow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accrue</a:t>
            </a:r>
            <a:r>
              <a:rPr lang="en-US" b="1" dirty="0" smtClean="0">
                <a:solidFill>
                  <a:srgbClr val="7030A0"/>
                </a:solidFill>
              </a:rPr>
              <a:t>  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tin</a:t>
            </a:r>
            <a:r>
              <a:rPr lang="en-US" b="1" dirty="0" smtClean="0">
                <a:solidFill>
                  <a:srgbClr val="7030A0"/>
                </a:solidFill>
              </a:rPr>
              <a:t>=to hold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procrastinate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238888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51	 suppress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0967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sup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30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sup</a:t>
            </a:r>
            <a:r>
              <a:rPr lang="en-US" b="1" dirty="0" smtClean="0">
                <a:solidFill>
                  <a:srgbClr val="7030A0"/>
                </a:solidFill>
              </a:rPr>
              <a:t>=under or below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supervisor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421053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52	 novice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8439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nov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49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nov</a:t>
            </a:r>
            <a:r>
              <a:rPr lang="en-US" b="1" dirty="0" smtClean="0">
                <a:solidFill>
                  <a:srgbClr val="7030A0"/>
                </a:solidFill>
              </a:rPr>
              <a:t>=beginner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novel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262810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</a:t>
            </a:r>
            <a:r>
              <a:rPr lang="en-US" b="1" dirty="0" smtClean="0">
                <a:solidFill>
                  <a:srgbClr val="FF0000"/>
                </a:solidFill>
              </a:rPr>
              <a:t>ath(y)=</a:t>
            </a:r>
            <a:r>
              <a:rPr lang="en-US" b="1" dirty="0" smtClean="0">
                <a:solidFill>
                  <a:srgbClr val="7030A0"/>
                </a:solidFill>
              </a:rPr>
              <a:t>feeling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sympathy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157556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6   digression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90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gress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42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gress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to gather or bring together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progress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273717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1   Abbreviate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83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7   demagogue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2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dem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75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dem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people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democracy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50807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8  convergence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94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on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ver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91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con=</a:t>
            </a:r>
            <a:r>
              <a:rPr lang="en-US" b="1" dirty="0" smtClean="0">
                <a:solidFill>
                  <a:srgbClr val="7030A0"/>
                </a:solidFill>
              </a:rPr>
              <a:t>with or together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ver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true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verify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378326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9    collaborate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50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ol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labor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77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col=</a:t>
            </a:r>
            <a:r>
              <a:rPr lang="en-US" b="1" dirty="0" smtClean="0">
                <a:solidFill>
                  <a:srgbClr val="7030A0"/>
                </a:solidFill>
              </a:rPr>
              <a:t>with or together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collect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labor=</a:t>
            </a:r>
            <a:r>
              <a:rPr lang="en-US" b="1" dirty="0" smtClean="0">
                <a:solidFill>
                  <a:srgbClr val="7030A0"/>
                </a:solidFill>
              </a:rPr>
              <a:t>work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laboratory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40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10   circuitous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27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brev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71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circ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92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circ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around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circular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177165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11    adversity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78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vers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43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vers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change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diversity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414996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12   adulation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48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lat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49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lat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to carry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translate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12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13   amicable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8061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ami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07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b</a:t>
            </a:r>
            <a:r>
              <a:rPr lang="en-US" b="1" dirty="0" err="1" smtClean="0">
                <a:solidFill>
                  <a:srgbClr val="FF0000"/>
                </a:solidFill>
              </a:rPr>
              <a:t>rev</a:t>
            </a:r>
            <a:r>
              <a:rPr lang="en-US" b="1" dirty="0" smtClean="0">
                <a:solidFill>
                  <a:srgbClr val="FF0000"/>
                </a:solidFill>
              </a:rPr>
              <a:t> = </a:t>
            </a:r>
            <a:r>
              <a:rPr lang="en-US" b="1" dirty="0" smtClean="0">
                <a:solidFill>
                  <a:srgbClr val="7030A0"/>
                </a:solidFill>
              </a:rPr>
              <a:t>short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brevity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22412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ami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love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amiable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393326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14    benevolent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8965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b</a:t>
            </a:r>
            <a:r>
              <a:rPr lang="en-US" b="1" dirty="0" smtClean="0">
                <a:solidFill>
                  <a:srgbClr val="FF0000"/>
                </a:solidFill>
              </a:rPr>
              <a:t>ene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vol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10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bene=</a:t>
            </a:r>
            <a:r>
              <a:rPr lang="en-US" b="1" dirty="0" smtClean="0">
                <a:solidFill>
                  <a:srgbClr val="7030A0"/>
                </a:solidFill>
              </a:rPr>
              <a:t>good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benefit</a:t>
            </a:r>
            <a:br>
              <a:rPr lang="en-US" sz="3100" b="1" dirty="0" smtClean="0"/>
            </a:b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vol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will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800" b="1" dirty="0" smtClean="0"/>
              <a:t>volunteer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83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15    antagonist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6264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ant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32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ant=</a:t>
            </a:r>
            <a:r>
              <a:rPr lang="en-US" b="1" dirty="0" smtClean="0">
                <a:solidFill>
                  <a:srgbClr val="7030A0"/>
                </a:solidFill>
              </a:rPr>
              <a:t>against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defendant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384090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16    anachronistic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559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a</a:t>
            </a:r>
            <a:r>
              <a:rPr lang="en-US" b="1" dirty="0" err="1" smtClean="0">
                <a:solidFill>
                  <a:srgbClr val="FF0000"/>
                </a:solidFill>
              </a:rPr>
              <a:t>na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chron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73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ana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back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analogy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chron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time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400" b="1" dirty="0" smtClean="0"/>
              <a:t>chronological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5755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2   vindicate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0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17    fortuitous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8629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fort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24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For-before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forecast</a:t>
            </a:r>
            <a:br>
              <a:rPr lang="en-US" sz="2700" b="1" dirty="0" smtClean="0"/>
            </a:br>
            <a:r>
              <a:rPr lang="en-US" sz="2700" b="1" dirty="0" smtClean="0"/>
              <a:t>fortune 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387008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18   hackneyed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5565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ack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21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ack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to admit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acknowledge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154932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19  hedonist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2917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don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6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don=</a:t>
            </a:r>
            <a:r>
              <a:rPr lang="en-US" b="1" dirty="0" smtClean="0">
                <a:solidFill>
                  <a:srgbClr val="7030A0"/>
                </a:solidFill>
              </a:rPr>
              <a:t>give</a:t>
            </a:r>
            <a:r>
              <a:rPr lang="en-US" b="1" dirty="0">
                <a:solidFill>
                  <a:srgbClr val="7030A0"/>
                </a:solidFill>
              </a:rPr>
              <a:t/>
            </a:r>
            <a:br>
              <a:rPr lang="en-US" b="1" dirty="0">
                <a:solidFill>
                  <a:srgbClr val="7030A0"/>
                </a:solidFill>
              </a:rPr>
            </a:br>
            <a:r>
              <a:rPr lang="en-US" sz="2700" b="1" dirty="0" smtClean="0"/>
              <a:t>donate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53555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20   compassion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8105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dic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9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com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pass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82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com </a:t>
            </a:r>
            <a:r>
              <a:rPr lang="en-US" b="1" dirty="0" smtClean="0">
                <a:solidFill>
                  <a:srgbClr val="7030A0"/>
                </a:solidFill>
              </a:rPr>
              <a:t>=with or together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completely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pass=</a:t>
            </a:r>
            <a:r>
              <a:rPr lang="en-US" b="1" dirty="0" smtClean="0">
                <a:solidFill>
                  <a:srgbClr val="7030A0"/>
                </a:solidFill>
              </a:rPr>
              <a:t>feel or suffer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passion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171322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21     discredit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2116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90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</a:t>
            </a:r>
            <a:r>
              <a:rPr lang="en-US" b="1" dirty="0" smtClean="0">
                <a:solidFill>
                  <a:srgbClr val="FF0000"/>
                </a:solidFill>
              </a:rPr>
              <a:t>is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cred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smtClean="0"/>
              <a:t>21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0995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</a:t>
            </a:r>
            <a:r>
              <a:rPr lang="en-US" b="1" dirty="0" smtClean="0">
                <a:solidFill>
                  <a:srgbClr val="FF0000"/>
                </a:solidFill>
              </a:rPr>
              <a:t>is</a:t>
            </a:r>
            <a:r>
              <a:rPr lang="en-US" b="1" dirty="0" smtClean="0">
                <a:solidFill>
                  <a:srgbClr val="7030A0"/>
                </a:solidFill>
              </a:rPr>
              <a:t>= not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sz="2700" b="1" dirty="0" smtClean="0"/>
              <a:t>dislike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cred</a:t>
            </a:r>
            <a:r>
              <a:rPr lang="en-US" b="1" dirty="0" smtClean="0">
                <a:solidFill>
                  <a:srgbClr val="7030A0"/>
                </a:solidFill>
              </a:rPr>
              <a:t>=believe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incredible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35587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22    clairvoyant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0885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voy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3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29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voy</a:t>
            </a:r>
            <a:r>
              <a:rPr lang="en-US" b="1" dirty="0" smtClean="0">
                <a:solidFill>
                  <a:srgbClr val="7030A0"/>
                </a:solidFill>
              </a:rPr>
              <a:t>= way or path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voyage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40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23    aesthetic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0835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thet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01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dic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7030A0"/>
                </a:solidFill>
              </a:rPr>
              <a:t>to say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3100" b="1" dirty="0" smtClean="0"/>
              <a:t>dictation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287473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t</a:t>
            </a:r>
            <a:r>
              <a:rPr lang="en-US" b="1" dirty="0" err="1" smtClean="0">
                <a:solidFill>
                  <a:srgbClr val="FF0000"/>
                </a:solidFill>
              </a:rPr>
              <a:t>het</a:t>
            </a:r>
            <a:r>
              <a:rPr lang="en-US" b="1" dirty="0" smtClean="0">
                <a:solidFill>
                  <a:srgbClr val="7030A0"/>
                </a:solidFill>
              </a:rPr>
              <a:t>= place or put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hypothetical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95194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24    inconsequential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5520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on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sequ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7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on </a:t>
            </a:r>
            <a:r>
              <a:rPr lang="en-US" b="1" dirty="0" smtClean="0">
                <a:solidFill>
                  <a:srgbClr val="7030A0"/>
                </a:solidFill>
              </a:rPr>
              <a:t>=with or together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400" b="1" dirty="0" smtClean="0"/>
              <a:t>construction</a:t>
            </a:r>
            <a:br>
              <a:rPr lang="en-US" sz="2400" b="1" dirty="0" smtClean="0"/>
            </a:b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sequ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=order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sequence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55828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25       incompatible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243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b="1" dirty="0" smtClean="0">
                <a:solidFill>
                  <a:srgbClr val="FF0000"/>
                </a:solidFill>
              </a:rPr>
              <a:t>om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FF0000"/>
                </a:solidFill>
              </a:rPr>
              <a:t>pat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44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com</a:t>
            </a:r>
            <a:r>
              <a:rPr lang="en-US" b="1" dirty="0" smtClean="0">
                <a:solidFill>
                  <a:srgbClr val="7030A0"/>
                </a:solidFill>
              </a:rPr>
              <a:t>=with or together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companion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FF0000"/>
                </a:solidFill>
              </a:rPr>
              <a:t>pat</a:t>
            </a:r>
            <a:r>
              <a:rPr lang="en-US" b="1" dirty="0" smtClean="0">
                <a:solidFill>
                  <a:srgbClr val="7030A0"/>
                </a:solidFill>
              </a:rPr>
              <a:t>=feel or suffer 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patient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75368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26    hypothesis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1136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thesis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16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thesis</a:t>
            </a:r>
            <a:r>
              <a:rPr lang="en-US" b="1" dirty="0" smtClean="0">
                <a:solidFill>
                  <a:srgbClr val="7030A0"/>
                </a:solidFill>
              </a:rPr>
              <a:t>= place or put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prosthesis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53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 3    abstinence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22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27     jubilation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5115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b</a:t>
            </a:r>
            <a:r>
              <a:rPr lang="en-US" b="1" dirty="0" smtClean="0">
                <a:solidFill>
                  <a:srgbClr val="FF0000"/>
                </a:solidFill>
              </a:rPr>
              <a:t>i/bio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lat</a:t>
            </a: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57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</a:rPr>
              <a:t>lat</a:t>
            </a:r>
            <a:r>
              <a:rPr lang="en-US" b="1" dirty="0" smtClean="0">
                <a:solidFill>
                  <a:srgbClr val="7030A0"/>
                </a:solidFill>
              </a:rPr>
              <a:t>=to carry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flatter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35578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28     procrastination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4876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tin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80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tin</a:t>
            </a:r>
            <a:r>
              <a:rPr lang="en-US" b="1" dirty="0" smtClean="0">
                <a:solidFill>
                  <a:srgbClr val="7030A0"/>
                </a:solidFill>
              </a:rPr>
              <a:t>=to hold or keep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400" b="1" dirty="0" smtClean="0"/>
              <a:t>continuous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5795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29     reconciliation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4705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>
                <a:solidFill>
                  <a:srgbClr val="FF0000"/>
                </a:solidFill>
              </a:rPr>
              <a:t>con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32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b="1" dirty="0" smtClean="0">
                <a:solidFill>
                  <a:srgbClr val="FF0000"/>
                </a:solidFill>
              </a:rPr>
              <a:t>re </a:t>
            </a:r>
            <a:r>
              <a:rPr lang="en-US" b="1" dirty="0" smtClean="0">
                <a:solidFill>
                  <a:srgbClr val="7030A0"/>
                </a:solidFill>
              </a:rPr>
              <a:t>=to go back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200" b="1" dirty="0" smtClean="0"/>
              <a:t>rewind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>
                <a:solidFill>
                  <a:srgbClr val="FF0000"/>
                </a:solidFill>
              </a:rPr>
              <a:t>con</a:t>
            </a:r>
            <a:r>
              <a:rPr lang="en-US" b="1" dirty="0" smtClean="0">
                <a:solidFill>
                  <a:srgbClr val="7030A0"/>
                </a:solidFill>
              </a:rPr>
              <a:t>=with or together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construction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68719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30 </a:t>
            </a:r>
            <a:r>
              <a:rPr lang="en-US" b="1" dirty="0"/>
              <a:t> </a:t>
            </a:r>
            <a:r>
              <a:rPr lang="en-US" b="1" dirty="0" smtClean="0"/>
              <a:t>  spontaneity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3135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abs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75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pon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70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pon</a:t>
            </a:r>
            <a:r>
              <a:rPr lang="en-US" b="1" dirty="0" smtClean="0">
                <a:solidFill>
                  <a:srgbClr val="7030A0"/>
                </a:solidFill>
              </a:rPr>
              <a:t>=to place or put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ponder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06941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31     sagacity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6045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sag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32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sag</a:t>
            </a:r>
            <a:r>
              <a:rPr lang="en-US" b="1" dirty="0" smtClean="0">
                <a:solidFill>
                  <a:srgbClr val="7030A0"/>
                </a:solidFill>
              </a:rPr>
              <a:t>=wise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sage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26894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32    resilient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0273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res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65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</a:t>
            </a:r>
            <a:r>
              <a:rPr lang="en-US" b="1" dirty="0" smtClean="0">
                <a:solidFill>
                  <a:srgbClr val="FF0000"/>
                </a:solidFill>
              </a:rPr>
              <a:t>es</a:t>
            </a:r>
            <a:r>
              <a:rPr lang="en-US" b="1" dirty="0" smtClean="0">
                <a:solidFill>
                  <a:srgbClr val="7030A0"/>
                </a:solidFill>
              </a:rPr>
              <a:t>=to bring back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700" b="1" dirty="0" smtClean="0"/>
              <a:t>restore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59996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33    submissive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7231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s</a:t>
            </a:r>
            <a:r>
              <a:rPr lang="en-US" b="1" dirty="0" smtClean="0">
                <a:solidFill>
                  <a:srgbClr val="FF0000"/>
                </a:solidFill>
              </a:rPr>
              <a:t>ub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>
                <a:solidFill>
                  <a:srgbClr val="FF0000"/>
                </a:solidFill>
              </a:rPr>
              <a:t>miss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9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2956</TotalTime>
  <Words>299</Words>
  <Application>Microsoft Office PowerPoint</Application>
  <PresentationFormat>On-screen Show (4:3)</PresentationFormat>
  <Paragraphs>159</Paragraphs>
  <Slides>157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157</vt:i4>
      </vt:variant>
    </vt:vector>
  </HeadingPairs>
  <TitlesOfParts>
    <vt:vector size="158" baseType="lpstr">
      <vt:lpstr>Office Theme</vt:lpstr>
      <vt:lpstr>    The ROUTE System Rooting Out Unfamiliar Terms Effectively       Common Core Critical Vocabulary</vt:lpstr>
      <vt:lpstr>1   Abbreviate  </vt:lpstr>
      <vt:lpstr>brev</vt:lpstr>
      <vt:lpstr>brev = short brevity</vt:lpstr>
      <vt:lpstr>2   vindicate</vt:lpstr>
      <vt:lpstr>dic</vt:lpstr>
      <vt:lpstr>dic=to say dictation</vt:lpstr>
      <vt:lpstr> 3    abstinence</vt:lpstr>
      <vt:lpstr>abs</vt:lpstr>
      <vt:lpstr>abs=away from abstain</vt:lpstr>
      <vt:lpstr>4    reverence</vt:lpstr>
      <vt:lpstr>ver</vt:lpstr>
      <vt:lpstr>ver=true verify</vt:lpstr>
      <vt:lpstr>5   empathy</vt:lpstr>
      <vt:lpstr>path(y)</vt:lpstr>
      <vt:lpstr>path(y)=feeling sympathy</vt:lpstr>
      <vt:lpstr>6   digression</vt:lpstr>
      <vt:lpstr>gress</vt:lpstr>
      <vt:lpstr>gress=to gather or bring together progress</vt:lpstr>
      <vt:lpstr>7   demagogue</vt:lpstr>
      <vt:lpstr>dem  </vt:lpstr>
      <vt:lpstr>dem=people democracy  </vt:lpstr>
      <vt:lpstr>8  convergence</vt:lpstr>
      <vt:lpstr>con  ver</vt:lpstr>
      <vt:lpstr>con=with or together ver=true verify</vt:lpstr>
      <vt:lpstr>9    collaborate</vt:lpstr>
      <vt:lpstr>col  labor</vt:lpstr>
      <vt:lpstr>col=with or together collect  labor=work laboratory </vt:lpstr>
      <vt:lpstr>10   circuitous</vt:lpstr>
      <vt:lpstr>circ</vt:lpstr>
      <vt:lpstr>circ=around circular</vt:lpstr>
      <vt:lpstr>11    adversity</vt:lpstr>
      <vt:lpstr>vers</vt:lpstr>
      <vt:lpstr>vers=change diversity</vt:lpstr>
      <vt:lpstr>12   adulation</vt:lpstr>
      <vt:lpstr>lat</vt:lpstr>
      <vt:lpstr>lat=to carry translate </vt:lpstr>
      <vt:lpstr>13   amicable</vt:lpstr>
      <vt:lpstr>ami</vt:lpstr>
      <vt:lpstr>ami=love amiable</vt:lpstr>
      <vt:lpstr>14    benevolent</vt:lpstr>
      <vt:lpstr>bene  vol</vt:lpstr>
      <vt:lpstr>bene=good benefit  vol=will volunteer  </vt:lpstr>
      <vt:lpstr>15    antagonist</vt:lpstr>
      <vt:lpstr>ant</vt:lpstr>
      <vt:lpstr>ant=against defendant</vt:lpstr>
      <vt:lpstr>16    anachronistic</vt:lpstr>
      <vt:lpstr>ana chron</vt:lpstr>
      <vt:lpstr>ana=back analogy chron=time chronological</vt:lpstr>
      <vt:lpstr>17    fortuitous</vt:lpstr>
      <vt:lpstr>fort</vt:lpstr>
      <vt:lpstr>For-before forecast fortune </vt:lpstr>
      <vt:lpstr>18   hackneyed</vt:lpstr>
      <vt:lpstr>ack</vt:lpstr>
      <vt:lpstr>ack=to admit acknowledge</vt:lpstr>
      <vt:lpstr>19  hedonist</vt:lpstr>
      <vt:lpstr>don</vt:lpstr>
      <vt:lpstr>don=give donate</vt:lpstr>
      <vt:lpstr>20   compassion</vt:lpstr>
      <vt:lpstr> com pass</vt:lpstr>
      <vt:lpstr>com =with or together completely  pass=feel or suffer passion</vt:lpstr>
      <vt:lpstr>21     discredit</vt:lpstr>
      <vt:lpstr>dis  cred  21</vt:lpstr>
      <vt:lpstr>dis= not dislike cred=believe incredible</vt:lpstr>
      <vt:lpstr>22    clairvoyant</vt:lpstr>
      <vt:lpstr>voy</vt:lpstr>
      <vt:lpstr>voy= way or path voyage  </vt:lpstr>
      <vt:lpstr>23    aesthetic</vt:lpstr>
      <vt:lpstr>thet</vt:lpstr>
      <vt:lpstr>thet= place or put hypothetical</vt:lpstr>
      <vt:lpstr>24    inconsequential</vt:lpstr>
      <vt:lpstr>con sequ</vt:lpstr>
      <vt:lpstr>con =with or together construction  sequ =order sequence</vt:lpstr>
      <vt:lpstr>25       incompatible</vt:lpstr>
      <vt:lpstr>com  pat</vt:lpstr>
      <vt:lpstr>com=with or together companion  pat=feel or suffer  patient</vt:lpstr>
      <vt:lpstr>26    hypothesis</vt:lpstr>
      <vt:lpstr>thesis</vt:lpstr>
      <vt:lpstr>thesis= place or put prosthesis </vt:lpstr>
      <vt:lpstr>27     jubilation</vt:lpstr>
      <vt:lpstr>bi/bio lat</vt:lpstr>
      <vt:lpstr>  lat=to carry flatter</vt:lpstr>
      <vt:lpstr>28     procrastination</vt:lpstr>
      <vt:lpstr>tin</vt:lpstr>
      <vt:lpstr>tin=to hold or keep continuous</vt:lpstr>
      <vt:lpstr>29     reconciliation</vt:lpstr>
      <vt:lpstr> con</vt:lpstr>
      <vt:lpstr> re =to go back rewind con=with or together construction</vt:lpstr>
      <vt:lpstr>30    spontaneity</vt:lpstr>
      <vt:lpstr>pon</vt:lpstr>
      <vt:lpstr>pon=to place or put ponder</vt:lpstr>
      <vt:lpstr>31     sagacity</vt:lpstr>
      <vt:lpstr>sag</vt:lpstr>
      <vt:lpstr>sag=wise sage</vt:lpstr>
      <vt:lpstr>32    resilient</vt:lpstr>
      <vt:lpstr>res</vt:lpstr>
      <vt:lpstr>res=to bring back restore</vt:lpstr>
      <vt:lpstr>33    submissive</vt:lpstr>
      <vt:lpstr>sub  miss</vt:lpstr>
      <vt:lpstr>sub=under submit  miss=send dismiss</vt:lpstr>
      <vt:lpstr>34     censure</vt:lpstr>
      <vt:lpstr>sur</vt:lpstr>
      <vt:lpstr>sur =under or beneath surrender</vt:lpstr>
      <vt:lpstr>35     maritime</vt:lpstr>
      <vt:lpstr>mar</vt:lpstr>
      <vt:lpstr>mar=sea marine</vt:lpstr>
      <vt:lpstr>36       anecdote</vt:lpstr>
      <vt:lpstr>an</vt:lpstr>
      <vt:lpstr>an=toward or near another</vt:lpstr>
      <vt:lpstr>37     venerable</vt:lpstr>
      <vt:lpstr>ven</vt:lpstr>
      <vt:lpstr>ven =to come venture</vt:lpstr>
      <vt:lpstr>38    surreptitious</vt:lpstr>
      <vt:lpstr>sur</vt:lpstr>
      <vt:lpstr>sur =secretly surveillance</vt:lpstr>
      <vt:lpstr>39      superficial</vt:lpstr>
      <vt:lpstr>super  fic</vt:lpstr>
      <vt:lpstr>Super =above or over superior  fic =to do or make fiction</vt:lpstr>
      <vt:lpstr>40      pretentious</vt:lpstr>
      <vt:lpstr>tent</vt:lpstr>
      <vt:lpstr>tent=stretch, strain extent </vt:lpstr>
      <vt:lpstr>41       conformist</vt:lpstr>
      <vt:lpstr>form</vt:lpstr>
      <vt:lpstr>form=shape or resemble formation</vt:lpstr>
      <vt:lpstr>42     substantiate</vt:lpstr>
      <vt:lpstr>sub  stant</vt:lpstr>
      <vt:lpstr>sub = below subway  stant = stand distant </vt:lpstr>
      <vt:lpstr>43     subtle</vt:lpstr>
      <vt:lpstr> sub</vt:lpstr>
      <vt:lpstr> sub=under submissive</vt:lpstr>
      <vt:lpstr>44    tenacious</vt:lpstr>
      <vt:lpstr>ten</vt:lpstr>
      <vt:lpstr>ten=to have or keep tenant  </vt:lpstr>
      <vt:lpstr>45     transient</vt:lpstr>
      <vt:lpstr>trans</vt:lpstr>
      <vt:lpstr>trans=across transaction</vt:lpstr>
      <vt:lpstr>46     condescending</vt:lpstr>
      <vt:lpstr>con  scen</vt:lpstr>
      <vt:lpstr>con =with or together consider  scen = old scent</vt:lpstr>
      <vt:lpstr>47     extenuating</vt:lpstr>
      <vt:lpstr>ten</vt:lpstr>
      <vt:lpstr>ten=to hold extension</vt:lpstr>
      <vt:lpstr>48       reclusive</vt:lpstr>
      <vt:lpstr>clus</vt:lpstr>
      <vt:lpstr>clus=to close or shut exclusive</vt:lpstr>
      <vt:lpstr>49       rancorous</vt:lpstr>
      <vt:lpstr>cor</vt:lpstr>
      <vt:lpstr>cor=heart coronary</vt:lpstr>
      <vt:lpstr>50       scrutinize</vt:lpstr>
      <vt:lpstr>cru  tin</vt:lpstr>
      <vt:lpstr>cru=to rise or grow accrue    tin=to hold procrastinate</vt:lpstr>
      <vt:lpstr>51  suppress</vt:lpstr>
      <vt:lpstr>sup</vt:lpstr>
      <vt:lpstr>sup=under or below supervisor</vt:lpstr>
      <vt:lpstr>52  novice</vt:lpstr>
      <vt:lpstr>nov</vt:lpstr>
      <vt:lpstr>nov=beginner novel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6 Step Vocabulary Process</dc:title>
  <dc:creator>Windows User</dc:creator>
  <cp:lastModifiedBy>Windows User</cp:lastModifiedBy>
  <cp:revision>96</cp:revision>
  <dcterms:created xsi:type="dcterms:W3CDTF">2014-09-25T16:44:49Z</dcterms:created>
  <dcterms:modified xsi:type="dcterms:W3CDTF">2019-01-10T18:51:52Z</dcterms:modified>
</cp:coreProperties>
</file>