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42" d="100"/>
          <a:sy n="142" d="100"/>
        </p:scale>
        <p:origin x="-108" y="-10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176269800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1edce7269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1edce7269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1edce72694_0_1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1edce72694_0_1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1edce72694_0_1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1edce72694_0_1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1edce72694_0_1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1edce72694_0_1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48738b0baf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48738b0baf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48738b0baf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48738b0baf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1edce72694_0_1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1edce72694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edce72694_0_1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edce72694_0_1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1edce72694_0_1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1edce72694_0_1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1edce72694_0_1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1edce72694_0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1edce72694_0_1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1edce72694_0_1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1edce72694_0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1edce72694_0_1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1edce72694_0_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1edce72694_0_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1600"/>
              </a:spcBef>
              <a:spcAft>
                <a:spcPts val="0"/>
              </a:spcAft>
              <a:buClr>
                <a:schemeClr val="dk1"/>
              </a:buClr>
              <a:buSzPts val="1400"/>
              <a:buChar char="○"/>
              <a:defRPr>
                <a:solidFill>
                  <a:schemeClr val="dk1"/>
                </a:solidFill>
              </a:defRPr>
            </a:lvl2pPr>
            <a:lvl3pPr marL="1371600" lvl="2" indent="-317500">
              <a:spcBef>
                <a:spcPts val="1600"/>
              </a:spcBef>
              <a:spcAft>
                <a:spcPts val="0"/>
              </a:spcAft>
              <a:buClr>
                <a:schemeClr val="dk1"/>
              </a:buClr>
              <a:buSzPts val="1400"/>
              <a:buChar char="■"/>
              <a:defRPr>
                <a:solidFill>
                  <a:schemeClr val="dk1"/>
                </a:solidFill>
              </a:defRPr>
            </a:lvl3pPr>
            <a:lvl4pPr marL="1828800" lvl="3" indent="-317500">
              <a:spcBef>
                <a:spcPts val="1600"/>
              </a:spcBef>
              <a:spcAft>
                <a:spcPts val="0"/>
              </a:spcAft>
              <a:buClr>
                <a:schemeClr val="dk1"/>
              </a:buClr>
              <a:buSzPts val="1400"/>
              <a:buChar char="●"/>
              <a:defRPr>
                <a:solidFill>
                  <a:schemeClr val="dk1"/>
                </a:solidFill>
              </a:defRPr>
            </a:lvl4pPr>
            <a:lvl5pPr marL="2286000" lvl="4" indent="-317500">
              <a:spcBef>
                <a:spcPts val="1600"/>
              </a:spcBef>
              <a:spcAft>
                <a:spcPts val="0"/>
              </a:spcAft>
              <a:buClr>
                <a:schemeClr val="dk1"/>
              </a:buClr>
              <a:buSzPts val="1400"/>
              <a:buChar char="○"/>
              <a:defRPr>
                <a:solidFill>
                  <a:schemeClr val="dk1"/>
                </a:solidFill>
              </a:defRPr>
            </a:lvl5pPr>
            <a:lvl6pPr marL="2743200" lvl="5" indent="-317500">
              <a:spcBef>
                <a:spcPts val="1600"/>
              </a:spcBef>
              <a:spcAft>
                <a:spcPts val="0"/>
              </a:spcAft>
              <a:buClr>
                <a:schemeClr val="dk1"/>
              </a:buClr>
              <a:buSzPts val="1400"/>
              <a:buChar char="■"/>
              <a:defRPr>
                <a:solidFill>
                  <a:schemeClr val="dk1"/>
                </a:solidFill>
              </a:defRPr>
            </a:lvl6pPr>
            <a:lvl7pPr marL="3200400" lvl="6" indent="-317500">
              <a:spcBef>
                <a:spcPts val="1600"/>
              </a:spcBef>
              <a:spcAft>
                <a:spcPts val="0"/>
              </a:spcAft>
              <a:buClr>
                <a:schemeClr val="dk1"/>
              </a:buClr>
              <a:buSzPts val="1400"/>
              <a:buChar char="●"/>
              <a:defRPr>
                <a:solidFill>
                  <a:schemeClr val="dk1"/>
                </a:solidFill>
              </a:defRPr>
            </a:lvl7pPr>
            <a:lvl8pPr marL="3657600" lvl="7" indent="-317500">
              <a:spcBef>
                <a:spcPts val="1600"/>
              </a:spcBef>
              <a:spcAft>
                <a:spcPts val="0"/>
              </a:spcAft>
              <a:buClr>
                <a:schemeClr val="dk1"/>
              </a:buClr>
              <a:buSzPts val="1400"/>
              <a:buChar char="○"/>
              <a:defRPr>
                <a:solidFill>
                  <a:schemeClr val="dk1"/>
                </a:solidFill>
              </a:defRPr>
            </a:lvl8pPr>
            <a:lvl9pPr marL="4114800" lvl="8" indent="-317500">
              <a:spcBef>
                <a:spcPts val="1600"/>
              </a:spcBef>
              <a:spcAft>
                <a:spcPts val="160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1600"/>
              </a:spcBef>
              <a:spcAft>
                <a:spcPts val="0"/>
              </a:spcAft>
              <a:buClr>
                <a:schemeClr val="lt2"/>
              </a:buClr>
              <a:buSzPts val="1400"/>
              <a:buChar char="○"/>
              <a:defRPr>
                <a:solidFill>
                  <a:schemeClr val="lt2"/>
                </a:solidFill>
              </a:defRPr>
            </a:lvl2pPr>
            <a:lvl3pPr marL="1371600" lvl="2" indent="-317500">
              <a:lnSpc>
                <a:spcPct val="115000"/>
              </a:lnSpc>
              <a:spcBef>
                <a:spcPts val="1600"/>
              </a:spcBef>
              <a:spcAft>
                <a:spcPts val="0"/>
              </a:spcAft>
              <a:buClr>
                <a:schemeClr val="lt2"/>
              </a:buClr>
              <a:buSzPts val="1400"/>
              <a:buChar char="■"/>
              <a:defRPr>
                <a:solidFill>
                  <a:schemeClr val="lt2"/>
                </a:solidFill>
              </a:defRPr>
            </a:lvl3pPr>
            <a:lvl4pPr marL="1828800" lvl="3" indent="-317500">
              <a:lnSpc>
                <a:spcPct val="115000"/>
              </a:lnSpc>
              <a:spcBef>
                <a:spcPts val="1600"/>
              </a:spcBef>
              <a:spcAft>
                <a:spcPts val="0"/>
              </a:spcAft>
              <a:buClr>
                <a:schemeClr val="lt2"/>
              </a:buClr>
              <a:buSzPts val="1400"/>
              <a:buChar char="●"/>
              <a:defRPr>
                <a:solidFill>
                  <a:schemeClr val="lt2"/>
                </a:solidFill>
              </a:defRPr>
            </a:lvl4pPr>
            <a:lvl5pPr marL="2286000" lvl="4" indent="-317500">
              <a:lnSpc>
                <a:spcPct val="115000"/>
              </a:lnSpc>
              <a:spcBef>
                <a:spcPts val="1600"/>
              </a:spcBef>
              <a:spcAft>
                <a:spcPts val="0"/>
              </a:spcAft>
              <a:buClr>
                <a:schemeClr val="lt2"/>
              </a:buClr>
              <a:buSzPts val="1400"/>
              <a:buChar char="○"/>
              <a:defRPr>
                <a:solidFill>
                  <a:schemeClr val="lt2"/>
                </a:solidFill>
              </a:defRPr>
            </a:lvl5pPr>
            <a:lvl6pPr marL="2743200" lvl="5" indent="-317500">
              <a:lnSpc>
                <a:spcPct val="115000"/>
              </a:lnSpc>
              <a:spcBef>
                <a:spcPts val="1600"/>
              </a:spcBef>
              <a:spcAft>
                <a:spcPts val="0"/>
              </a:spcAft>
              <a:buClr>
                <a:schemeClr val="lt2"/>
              </a:buClr>
              <a:buSzPts val="1400"/>
              <a:buChar char="■"/>
              <a:defRPr>
                <a:solidFill>
                  <a:schemeClr val="lt2"/>
                </a:solidFill>
              </a:defRPr>
            </a:lvl6pPr>
            <a:lvl7pPr marL="3200400" lvl="6" indent="-317500">
              <a:lnSpc>
                <a:spcPct val="115000"/>
              </a:lnSpc>
              <a:spcBef>
                <a:spcPts val="1600"/>
              </a:spcBef>
              <a:spcAft>
                <a:spcPts val="0"/>
              </a:spcAft>
              <a:buClr>
                <a:schemeClr val="lt2"/>
              </a:buClr>
              <a:buSzPts val="1400"/>
              <a:buChar char="●"/>
              <a:defRPr>
                <a:solidFill>
                  <a:schemeClr val="lt2"/>
                </a:solidFill>
              </a:defRPr>
            </a:lvl7pPr>
            <a:lvl8pPr marL="3657600" lvl="7" indent="-317500">
              <a:lnSpc>
                <a:spcPct val="115000"/>
              </a:lnSpc>
              <a:spcBef>
                <a:spcPts val="1600"/>
              </a:spcBef>
              <a:spcAft>
                <a:spcPts val="0"/>
              </a:spcAft>
              <a:buClr>
                <a:schemeClr val="lt2"/>
              </a:buClr>
              <a:buSzPts val="1400"/>
              <a:buChar char="○"/>
              <a:defRPr>
                <a:solidFill>
                  <a:schemeClr val="lt2"/>
                </a:solidFill>
              </a:defRPr>
            </a:lvl8pPr>
            <a:lvl9pPr marL="4114800" lvl="8" indent="-317500">
              <a:lnSpc>
                <a:spcPct val="115000"/>
              </a:lnSpc>
              <a:spcBef>
                <a:spcPts val="1600"/>
              </a:spcBef>
              <a:spcAft>
                <a:spcPts val="160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4400">
                <a:latin typeface="Calibri"/>
                <a:ea typeface="Calibri"/>
                <a:cs typeface="Calibri"/>
                <a:sym typeface="Calibri"/>
              </a:rPr>
              <a:t>SAT Questions </a:t>
            </a:r>
            <a:endParaRPr/>
          </a:p>
        </p:txBody>
      </p:sp>
      <p:sp>
        <p:nvSpPr>
          <p:cNvPr id="55" name="Google Shape;55;p1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ctr" rtl="0">
              <a:spcBef>
                <a:spcPts val="1100"/>
              </a:spcBef>
              <a:spcAft>
                <a:spcPts val="0"/>
              </a:spcAft>
              <a:buClr>
                <a:schemeClr val="dk1"/>
              </a:buClr>
              <a:buSzPts val="1100"/>
              <a:buFont typeface="Arial"/>
              <a:buNone/>
            </a:pPr>
            <a:r>
              <a:rPr lang="en" sz="4400" b="1">
                <a:solidFill>
                  <a:srgbClr val="FFFF00"/>
                </a:solidFill>
                <a:latin typeface="Calibri"/>
                <a:ea typeface="Calibri"/>
                <a:cs typeface="Calibri"/>
                <a:sym typeface="Calibri"/>
              </a:rPr>
              <a:t>Words in Context</a:t>
            </a:r>
            <a:endParaRPr sz="4400" b="1">
              <a:solidFill>
                <a:srgbClr val="FFFF00"/>
              </a:solidFill>
              <a:latin typeface="Calibri"/>
              <a:ea typeface="Calibri"/>
              <a:cs typeface="Calibri"/>
              <a:sym typeface="Calibri"/>
            </a:endParaRPr>
          </a:p>
          <a:p>
            <a:pPr marL="0" lvl="0" indent="0" algn="ctr" rtl="0">
              <a:spcBef>
                <a:spcPts val="1100"/>
              </a:spcBef>
              <a:spcAft>
                <a:spcPts val="0"/>
              </a:spcAft>
              <a:buClr>
                <a:schemeClr val="dk1"/>
              </a:buClr>
              <a:buSzPts val="1100"/>
              <a:buFont typeface="Arial"/>
              <a:buNone/>
            </a:pPr>
            <a:r>
              <a:rPr lang="en" sz="4400" b="1">
                <a:solidFill>
                  <a:srgbClr val="FFFF00"/>
                </a:solidFill>
                <a:latin typeface="Calibri"/>
                <a:ea typeface="Calibri"/>
                <a:cs typeface="Calibri"/>
                <a:sym typeface="Calibri"/>
              </a:rPr>
              <a:t>7 Strategies and Practice </a:t>
            </a:r>
            <a:r>
              <a:rPr lang="en" sz="4400" b="1">
                <a:solidFill>
                  <a:srgbClr val="0070C0"/>
                </a:solidFill>
                <a:latin typeface="Calibri"/>
                <a:ea typeface="Calibri"/>
                <a:cs typeface="Calibri"/>
                <a:sym typeface="Calibri"/>
              </a:rPr>
              <a:t>  </a:t>
            </a:r>
            <a:endParaRPr sz="4400" b="1">
              <a:solidFill>
                <a:srgbClr val="0070C0"/>
              </a:solidFill>
              <a:latin typeface="Calibri"/>
              <a:ea typeface="Calibri"/>
              <a:cs typeface="Calibri"/>
              <a:sym typeface="Calibri"/>
            </a:endParaRPr>
          </a:p>
          <a:p>
            <a:pPr marL="0" lvl="0" indent="0" algn="l" rtl="0">
              <a:spcBef>
                <a:spcPts val="0"/>
              </a:spcBef>
              <a:spcAft>
                <a:spcPts val="160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2"/>
          <p:cNvSpPr txBox="1">
            <a:spLocks noGrp="1"/>
          </p:cNvSpPr>
          <p:nvPr>
            <p:ph type="ctrTitle"/>
          </p:nvPr>
        </p:nvSpPr>
        <p:spPr>
          <a:xfrm>
            <a:off x="154800" y="2353250"/>
            <a:ext cx="8520600" cy="1743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2400"/>
              <a:t>The vacation had the opposite effect on Jim. He despised the upcoming days and was depressed at the thought of his recent break-up. Although he marched into work fifteen minutes early on Monday morning, he was feeling </a:t>
            </a:r>
            <a:r>
              <a:rPr lang="en" sz="2400" u="sng"/>
              <a:t>blue</a:t>
            </a:r>
            <a:r>
              <a:rPr lang="en" sz="2400"/>
              <a:t>. </a:t>
            </a:r>
            <a:endParaRPr sz="2400"/>
          </a:p>
          <a:p>
            <a:pPr marL="0" lvl="0" indent="0" algn="l" rtl="0">
              <a:spcBef>
                <a:spcPts val="0"/>
              </a:spcBef>
              <a:spcAft>
                <a:spcPts val="0"/>
              </a:spcAft>
              <a:buNone/>
            </a:pPr>
            <a:endParaRPr sz="2400"/>
          </a:p>
          <a:p>
            <a:pPr marL="0" lvl="0" indent="0" algn="l" rtl="0">
              <a:spcBef>
                <a:spcPts val="0"/>
              </a:spcBef>
              <a:spcAft>
                <a:spcPts val="0"/>
              </a:spcAft>
              <a:buNone/>
            </a:pPr>
            <a:r>
              <a:rPr lang="en" sz="2400">
                <a:solidFill>
                  <a:srgbClr val="00FF00"/>
                </a:solidFill>
              </a:rPr>
              <a:t>Remember don’t look at answer choices, consider context clues and replace with your own synonym</a:t>
            </a:r>
            <a:r>
              <a:rPr lang="en" sz="2400"/>
              <a:t>. </a:t>
            </a:r>
            <a:endParaRPr sz="2400"/>
          </a:p>
          <a:p>
            <a:pPr marL="0" lvl="0" indent="0" algn="l" rtl="0">
              <a:spcBef>
                <a:spcPts val="0"/>
              </a:spcBef>
              <a:spcAft>
                <a:spcPts val="0"/>
              </a:spcAft>
              <a:buNone/>
            </a:pPr>
            <a:r>
              <a:rPr lang="en" sz="2400">
                <a:solidFill>
                  <a:srgbClr val="00FF00"/>
                </a:solidFill>
              </a:rPr>
              <a:t>What words in the passage provide clues as to what the author’s intended meaning is when he says “he was feeling </a:t>
            </a:r>
            <a:r>
              <a:rPr lang="en" sz="2400" u="sng">
                <a:solidFill>
                  <a:srgbClr val="00FF00"/>
                </a:solidFill>
              </a:rPr>
              <a:t>blue</a:t>
            </a:r>
            <a:r>
              <a:rPr lang="en" sz="2400">
                <a:solidFill>
                  <a:srgbClr val="00FF00"/>
                </a:solidFill>
              </a:rPr>
              <a:t>?” </a:t>
            </a:r>
            <a:endParaRPr sz="2400">
              <a:solidFill>
                <a:srgbClr val="00FF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3"/>
          <p:cNvSpPr txBox="1">
            <a:spLocks noGrp="1"/>
          </p:cNvSpPr>
          <p:nvPr>
            <p:ph type="ctrTitle"/>
          </p:nvPr>
        </p:nvSpPr>
        <p:spPr>
          <a:xfrm>
            <a:off x="378950" y="358600"/>
            <a:ext cx="8520600" cy="1172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Answer Choices </a:t>
            </a:r>
            <a:endParaRPr/>
          </a:p>
        </p:txBody>
      </p:sp>
      <p:sp>
        <p:nvSpPr>
          <p:cNvPr id="113" name="Google Shape;113;p23"/>
          <p:cNvSpPr txBox="1">
            <a:spLocks noGrp="1"/>
          </p:cNvSpPr>
          <p:nvPr>
            <p:ph type="subTitle" idx="1"/>
          </p:nvPr>
        </p:nvSpPr>
        <p:spPr>
          <a:xfrm>
            <a:off x="311700" y="1531000"/>
            <a:ext cx="8520600" cy="2399100"/>
          </a:xfrm>
          <a:prstGeom prst="rect">
            <a:avLst/>
          </a:prstGeom>
        </p:spPr>
        <p:txBody>
          <a:bodyPr spcFirstLastPara="1" wrap="square" lIns="91425" tIns="91425" rIns="91425" bIns="91425" anchor="t" anchorCtr="0">
            <a:noAutofit/>
          </a:bodyPr>
          <a:lstStyle/>
          <a:p>
            <a:pPr marL="457200" lvl="0" indent="-406400" algn="l" rtl="0">
              <a:spcBef>
                <a:spcPts val="0"/>
              </a:spcBef>
              <a:spcAft>
                <a:spcPts val="0"/>
              </a:spcAft>
              <a:buSzPts val="2800"/>
              <a:buAutoNum type="alphaUcPeriod"/>
            </a:pPr>
            <a:r>
              <a:rPr lang="en"/>
              <a:t>Energetic </a:t>
            </a:r>
            <a:endParaRPr/>
          </a:p>
          <a:p>
            <a:pPr marL="457200" lvl="0" indent="-406400" algn="l" rtl="0">
              <a:spcBef>
                <a:spcPts val="0"/>
              </a:spcBef>
              <a:spcAft>
                <a:spcPts val="0"/>
              </a:spcAft>
              <a:buSzPts val="2800"/>
              <a:buAutoNum type="alphaUcPeriod"/>
            </a:pPr>
            <a:r>
              <a:rPr lang="en"/>
              <a:t>Dispirited </a:t>
            </a:r>
            <a:endParaRPr/>
          </a:p>
          <a:p>
            <a:pPr marL="457200" lvl="0" indent="-406400" algn="l" rtl="0">
              <a:spcBef>
                <a:spcPts val="0"/>
              </a:spcBef>
              <a:spcAft>
                <a:spcPts val="0"/>
              </a:spcAft>
              <a:buSzPts val="2800"/>
              <a:buAutoNum type="alphaUcPeriod"/>
            </a:pPr>
            <a:r>
              <a:rPr lang="en"/>
              <a:t>Indigo </a:t>
            </a:r>
            <a:endParaRPr/>
          </a:p>
          <a:p>
            <a:pPr marL="457200" lvl="0" indent="-406400" algn="l" rtl="0">
              <a:spcBef>
                <a:spcPts val="0"/>
              </a:spcBef>
              <a:spcAft>
                <a:spcPts val="0"/>
              </a:spcAft>
              <a:buSzPts val="2800"/>
              <a:buAutoNum type="alphaUcPeriod"/>
            </a:pPr>
            <a:r>
              <a:rPr lang="en"/>
              <a:t>Rejuvenated</a:t>
            </a:r>
            <a:endParaRPr/>
          </a:p>
          <a:p>
            <a:pPr marL="0" lvl="0" indent="0" algn="l" rtl="0">
              <a:spcBef>
                <a:spcPts val="0"/>
              </a:spcBef>
              <a:spcAft>
                <a:spcPts val="0"/>
              </a:spcAft>
              <a:buNone/>
            </a:pPr>
            <a:r>
              <a:rPr lang="en" sz="1800">
                <a:solidFill>
                  <a:srgbClr val="00FF00"/>
                </a:solidFill>
              </a:rPr>
              <a:t>Now eliminate the answer choices you know don’t fit, and narrow your choices to what best matches your synonym. Remember to use the remaining words in the sentence to test if it fits the author’s intended meaning. Choose answer based on meaning.  </a:t>
            </a:r>
            <a:endParaRPr sz="1800">
              <a:solidFill>
                <a:srgbClr val="00FF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4"/>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Answer</a:t>
            </a:r>
            <a:endParaRPr/>
          </a:p>
        </p:txBody>
      </p:sp>
      <p:sp>
        <p:nvSpPr>
          <p:cNvPr id="119" name="Google Shape;119;p24"/>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 Dispirited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5"/>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000"/>
              <a:t>To celebrate getting a new job at a law office, Mike decided to spend time with his family. They all went to the park and had a cookout. Mike had a youthful </a:t>
            </a:r>
            <a:r>
              <a:rPr lang="en" sz="3000" u="sng"/>
              <a:t>nature</a:t>
            </a:r>
            <a:r>
              <a:rPr lang="en" sz="3000"/>
              <a:t> and loved playing with his </a:t>
            </a:r>
            <a:endParaRPr sz="3000"/>
          </a:p>
          <a:p>
            <a:pPr marL="0" lvl="0" indent="0" algn="l" rtl="0">
              <a:spcBef>
                <a:spcPts val="0"/>
              </a:spcBef>
              <a:spcAft>
                <a:spcPts val="0"/>
              </a:spcAft>
              <a:buNone/>
            </a:pPr>
            <a:r>
              <a:rPr lang="en" sz="3000"/>
              <a:t>nieces and nephews on the jungle gym. </a:t>
            </a:r>
            <a:endParaRPr sz="3000"/>
          </a:p>
        </p:txBody>
      </p:sp>
      <p:sp>
        <p:nvSpPr>
          <p:cNvPr id="125" name="Google Shape;125;p25"/>
          <p:cNvSpPr txBox="1">
            <a:spLocks noGrp="1"/>
          </p:cNvSpPr>
          <p:nvPr>
            <p:ph type="subTitle" idx="1"/>
          </p:nvPr>
        </p:nvSpPr>
        <p:spPr>
          <a:xfrm>
            <a:off x="311700" y="2834125"/>
            <a:ext cx="8520600" cy="218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rgbClr val="000000"/>
              </a:buClr>
              <a:buSzPts val="1100"/>
              <a:buFont typeface="Arial"/>
              <a:buNone/>
            </a:pPr>
            <a:r>
              <a:rPr lang="en" sz="2400">
                <a:solidFill>
                  <a:srgbClr val="00FF00"/>
                </a:solidFill>
              </a:rPr>
              <a:t>Remember don’t look at answer choices, consider context clues and replace with your own synonym</a:t>
            </a:r>
            <a:r>
              <a:rPr lang="en" sz="2400">
                <a:solidFill>
                  <a:schemeClr val="dk1"/>
                </a:solidFill>
              </a:rPr>
              <a:t>. </a:t>
            </a:r>
            <a:endParaRPr sz="2400">
              <a:solidFill>
                <a:schemeClr val="dk1"/>
              </a:solidFill>
            </a:endParaRPr>
          </a:p>
          <a:p>
            <a:pPr marL="0" lvl="0" indent="0" algn="l" rtl="0">
              <a:spcBef>
                <a:spcPts val="0"/>
              </a:spcBef>
              <a:spcAft>
                <a:spcPts val="0"/>
              </a:spcAft>
              <a:buClr>
                <a:srgbClr val="000000"/>
              </a:buClr>
              <a:buSzPts val="1100"/>
              <a:buFont typeface="Arial"/>
              <a:buNone/>
            </a:pPr>
            <a:r>
              <a:rPr lang="en" sz="2400">
                <a:solidFill>
                  <a:srgbClr val="00FF00"/>
                </a:solidFill>
              </a:rPr>
              <a:t>What words in the passage provide clues as to what the author’s intended meaning is when the narrator describes “Mike has a youthful nature…”.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6"/>
          <p:cNvSpPr txBox="1">
            <a:spLocks noGrp="1"/>
          </p:cNvSpPr>
          <p:nvPr>
            <p:ph type="ctrTitle"/>
          </p:nvPr>
        </p:nvSpPr>
        <p:spPr>
          <a:xfrm>
            <a:off x="311700" y="-444325"/>
            <a:ext cx="8520600" cy="3241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000"/>
              <a:t>Answer Choices </a:t>
            </a:r>
            <a:endParaRPr sz="3000"/>
          </a:p>
          <a:p>
            <a:pPr marL="457200" lvl="0" indent="-419100" algn="l" rtl="0">
              <a:spcBef>
                <a:spcPts val="0"/>
              </a:spcBef>
              <a:spcAft>
                <a:spcPts val="0"/>
              </a:spcAft>
              <a:buSzPts val="3000"/>
              <a:buAutoNum type="alphaUcPeriod"/>
            </a:pPr>
            <a:r>
              <a:rPr lang="en" sz="3000"/>
              <a:t>Environment </a:t>
            </a:r>
            <a:endParaRPr sz="3000"/>
          </a:p>
          <a:p>
            <a:pPr marL="457200" lvl="0" indent="-419100" algn="l" rtl="0">
              <a:spcBef>
                <a:spcPts val="0"/>
              </a:spcBef>
              <a:spcAft>
                <a:spcPts val="0"/>
              </a:spcAft>
              <a:buSzPts val="3000"/>
              <a:buAutoNum type="alphaUcPeriod"/>
            </a:pPr>
            <a:r>
              <a:rPr lang="en" sz="3000"/>
              <a:t>Humor </a:t>
            </a:r>
            <a:endParaRPr sz="3000"/>
          </a:p>
          <a:p>
            <a:pPr marL="457200" lvl="0" indent="-419100" algn="l" rtl="0">
              <a:spcBef>
                <a:spcPts val="0"/>
              </a:spcBef>
              <a:spcAft>
                <a:spcPts val="0"/>
              </a:spcAft>
              <a:buSzPts val="3000"/>
              <a:buAutoNum type="alphaUcPeriod"/>
            </a:pPr>
            <a:r>
              <a:rPr lang="en" sz="3000"/>
              <a:t>Personality </a:t>
            </a:r>
            <a:endParaRPr sz="3000"/>
          </a:p>
          <a:p>
            <a:pPr marL="457200" lvl="0" indent="-419100" algn="l" rtl="0">
              <a:spcBef>
                <a:spcPts val="0"/>
              </a:spcBef>
              <a:spcAft>
                <a:spcPts val="0"/>
              </a:spcAft>
              <a:buSzPts val="3000"/>
              <a:buAutoNum type="alphaUcPeriod"/>
            </a:pPr>
            <a:r>
              <a:rPr lang="en" sz="3000"/>
              <a:t>Structure </a:t>
            </a:r>
            <a:endParaRPr sz="3000"/>
          </a:p>
        </p:txBody>
      </p:sp>
      <p:sp>
        <p:nvSpPr>
          <p:cNvPr id="131" name="Google Shape;131;p26"/>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rgbClr val="000000"/>
              </a:buClr>
              <a:buSzPts val="1100"/>
              <a:buFont typeface="Arial"/>
              <a:buNone/>
            </a:pPr>
            <a:r>
              <a:rPr lang="en" sz="1800">
                <a:solidFill>
                  <a:srgbClr val="00FF00"/>
                </a:solidFill>
              </a:rPr>
              <a:t>Now eliminate the answer choices you know don’t fit, and narrow your choices to what best matches your synonym. Remember to use the remaining words in the sentence to test if it fits the author’s intended meaning. Choose answer based on meaning.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139050" y="392200"/>
            <a:ext cx="8865900" cy="1032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4000">
                <a:solidFill>
                  <a:srgbClr val="FFFFFF"/>
                </a:solidFill>
                <a:latin typeface="Calibri"/>
                <a:ea typeface="Calibri"/>
                <a:cs typeface="Calibri"/>
                <a:sym typeface="Calibri"/>
              </a:rPr>
              <a:t>Strategy 1: Consider Contextual Evidence</a:t>
            </a:r>
            <a:r>
              <a:rPr lang="en" sz="4000">
                <a:latin typeface="Calibri"/>
                <a:ea typeface="Calibri"/>
                <a:cs typeface="Calibri"/>
                <a:sym typeface="Calibri"/>
              </a:rPr>
              <a:t> </a:t>
            </a:r>
            <a:endParaRPr/>
          </a:p>
        </p:txBody>
      </p:sp>
      <p:sp>
        <p:nvSpPr>
          <p:cNvPr id="61" name="Google Shape;61;p14"/>
          <p:cNvSpPr txBox="1">
            <a:spLocks noGrp="1"/>
          </p:cNvSpPr>
          <p:nvPr>
            <p:ph type="subTitle" idx="1"/>
          </p:nvPr>
        </p:nvSpPr>
        <p:spPr>
          <a:xfrm>
            <a:off x="311700" y="1646850"/>
            <a:ext cx="8520600" cy="1849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Read the sentence first, and then again, putting a “blank” where the underlined word is. At the very least, look in the previous and following sentences for hints regarding the author’s</a:t>
            </a:r>
            <a:r>
              <a:rPr lang="en" b="1"/>
              <a:t> </a:t>
            </a:r>
            <a:r>
              <a:rPr lang="en" sz="3000" b="1"/>
              <a:t>intended</a:t>
            </a:r>
            <a:r>
              <a:rPr lang="en" sz="3000"/>
              <a:t> </a:t>
            </a:r>
            <a:r>
              <a:rPr lang="en"/>
              <a:t>meaning.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670325" y="347375"/>
            <a:ext cx="8899500" cy="847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600"/>
              <a:t>Strategy 2: Cover Answer Choices </a:t>
            </a:r>
            <a:endParaRPr sz="3600"/>
          </a:p>
        </p:txBody>
      </p:sp>
      <p:sp>
        <p:nvSpPr>
          <p:cNvPr id="67" name="Google Shape;67;p15"/>
          <p:cNvSpPr txBox="1">
            <a:spLocks noGrp="1"/>
          </p:cNvSpPr>
          <p:nvPr>
            <p:ph type="subTitle" idx="1"/>
          </p:nvPr>
        </p:nvSpPr>
        <p:spPr>
          <a:xfrm>
            <a:off x="121200" y="1332525"/>
            <a:ext cx="8520600" cy="7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It can be very distracting and use up more time if you consider the answer choices too early. Since the words tested will often be commonly used words with several different meanings, the answer choice will often be written in ways that can easily confuse you because you have most likely seen the indicated word used in a variety of contexts.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423750" y="347375"/>
            <a:ext cx="8832300" cy="600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600"/>
              <a:t>Strategy 3: Create a General Synonym </a:t>
            </a:r>
            <a:endParaRPr sz="3600"/>
          </a:p>
        </p:txBody>
      </p:sp>
      <p:sp>
        <p:nvSpPr>
          <p:cNvPr id="73" name="Google Shape;73;p16"/>
          <p:cNvSpPr txBox="1">
            <a:spLocks noGrp="1"/>
          </p:cNvSpPr>
          <p:nvPr>
            <p:ph type="subTitle" idx="1"/>
          </p:nvPr>
        </p:nvSpPr>
        <p:spPr>
          <a:xfrm>
            <a:off x="423750" y="1052350"/>
            <a:ext cx="8520600" cy="7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Before looking at the choices given, replace the “blank” with  your own general synonym. This can be broad or vague or simplified--don’t worry too much about that. Instead, use this exercise to make sure you have some idea of the intended meaning before you jump into the answer choices given. This tool will be particularly useful in eliminating other or opposite meanings within the choices, and save you time.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88450" y="347400"/>
            <a:ext cx="8520600" cy="410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600"/>
              <a:t>Strategy 4: Process of Elimination </a:t>
            </a:r>
            <a:endParaRPr sz="3600"/>
          </a:p>
        </p:txBody>
      </p:sp>
      <p:sp>
        <p:nvSpPr>
          <p:cNvPr id="79" name="Google Shape;79;p17"/>
          <p:cNvSpPr txBox="1">
            <a:spLocks noGrp="1"/>
          </p:cNvSpPr>
          <p:nvPr>
            <p:ph type="subTitle" idx="1"/>
          </p:nvPr>
        </p:nvSpPr>
        <p:spPr>
          <a:xfrm>
            <a:off x="311700" y="757800"/>
            <a:ext cx="8520600" cy="429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500"/>
              <a:t>Uncover the choices and eliminate those answers that sound nothing like your synonym. If there is a word you are not familiar with, leave it open for further consideration. You never want to negate an answer just because you don’t know the definition of it. Likewise, if you get it down to a choice you are familiar with but is only “sort of right,” and a choice that sounds appropriate but it is unknown to you, you should go with the unfamiliar word since it has the potential to be 100% correct.</a:t>
            </a:r>
            <a:endParaRPr sz="25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311700" y="425825"/>
            <a:ext cx="8520600" cy="1007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000"/>
              <a:t>Strategy 5: Read the Sentence with the Remaining Choices</a:t>
            </a:r>
            <a:endParaRPr sz="3000"/>
          </a:p>
        </p:txBody>
      </p:sp>
      <p:sp>
        <p:nvSpPr>
          <p:cNvPr id="85" name="Google Shape;85;p18"/>
          <p:cNvSpPr txBox="1">
            <a:spLocks noGrp="1"/>
          </p:cNvSpPr>
          <p:nvPr>
            <p:ph type="subTitle" idx="1"/>
          </p:nvPr>
        </p:nvSpPr>
        <p:spPr>
          <a:xfrm>
            <a:off x="311700" y="1433525"/>
            <a:ext cx="8520600" cy="4393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The new format is not only going to test vocabulary, but usage as well. Especially when you cannot decide between two answers, reading the sentence with the answer choice replacing the original word(s) can often clear it up for you. It allows you to consider the meaning, but also the </a:t>
            </a:r>
            <a:r>
              <a:rPr lang="en" sz="2400" i="1"/>
              <a:t>hear</a:t>
            </a:r>
            <a:r>
              <a:rPr lang="en" sz="2400"/>
              <a:t> the sentence and decide if the usage is proper. Certainly, if the author is using a verb and you replace it with a noun that has a related meaning, mouthing the sentence out silently will help you notice that mistake.</a:t>
            </a:r>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311700" y="515475"/>
            <a:ext cx="8520600" cy="690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000"/>
              <a:t>Strategy 6: Pick Your Answer Based on Meaning</a:t>
            </a:r>
            <a:endParaRPr sz="3000"/>
          </a:p>
        </p:txBody>
      </p:sp>
      <p:sp>
        <p:nvSpPr>
          <p:cNvPr id="91" name="Google Shape;91;p19"/>
          <p:cNvSpPr txBox="1">
            <a:spLocks noGrp="1"/>
          </p:cNvSpPr>
          <p:nvPr>
            <p:ph type="subTitle" idx="1"/>
          </p:nvPr>
        </p:nvSpPr>
        <p:spPr>
          <a:xfrm>
            <a:off x="311700" y="1206075"/>
            <a:ext cx="8520600" cy="648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a:t>Students make two common mistakes on these types of word choice problems. First, without covering their answers and creating a general synonym, they jump to “matching” words, or those that are associated with the underlined word, but don’t fit the meaning of the sentence. Second, without paying attention to their own synonym, they become distracted by words that “make sense” in the sentence, but change the meaning of the indicated word. It is not enough to match words with their definitions, as the words tested will often derive their meaning from the contexts in which they are used. Additionally, it is not enough to pick a word that is logical in the sentence; it has to make sense </a:t>
            </a:r>
            <a:r>
              <a:rPr lang="en" sz="2000" i="1"/>
              <a:t>and </a:t>
            </a:r>
            <a:r>
              <a:rPr lang="en" sz="2000"/>
              <a:t>fit the meaning of the underlined word.</a:t>
            </a:r>
            <a:endParaRPr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311700" y="526675"/>
            <a:ext cx="8520600" cy="578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000"/>
              <a:t>Strategy 7: Read, Read, Read</a:t>
            </a:r>
            <a:endParaRPr sz="3000"/>
          </a:p>
        </p:txBody>
      </p:sp>
      <p:sp>
        <p:nvSpPr>
          <p:cNvPr id="97" name="Google Shape;97;p20"/>
          <p:cNvSpPr txBox="1">
            <a:spLocks noGrp="1"/>
          </p:cNvSpPr>
          <p:nvPr>
            <p:ph type="subTitle" idx="1"/>
          </p:nvPr>
        </p:nvSpPr>
        <p:spPr>
          <a:xfrm>
            <a:off x="311700" y="1265300"/>
            <a:ext cx="8520600" cy="4819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In the previous format, it made sense to study hundreds of obscure vocabulary words and hope that you would come upon the same rare, specialized language on the test. However, the new format is designed to test practical and widely used words that will continue to come up in college and/or your career. So, you can help yourself dramatically-and for the test and life more generally-when you become familiar with these words and the ways they are used. Start with newspapers, magazines, and scholarly journals.</a:t>
            </a:r>
            <a:endParaRPr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Practice </a:t>
            </a:r>
            <a:endParaRPr/>
          </a:p>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972</Words>
  <Application>Microsoft Office PowerPoint</Application>
  <PresentationFormat>On-screen Show (16:9)</PresentationFormat>
  <Paragraphs>40</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Simple Dark</vt:lpstr>
      <vt:lpstr>SAT Questions </vt:lpstr>
      <vt:lpstr>Strategy 1: Consider Contextual Evidence </vt:lpstr>
      <vt:lpstr>Strategy 2: Cover Answer Choices </vt:lpstr>
      <vt:lpstr>Strategy 3: Create a General Synonym </vt:lpstr>
      <vt:lpstr>Strategy 4: Process of Elimination </vt:lpstr>
      <vt:lpstr>Strategy 5: Read the Sentence with the Remaining Choices</vt:lpstr>
      <vt:lpstr>Strategy 6: Pick Your Answer Based on Meaning</vt:lpstr>
      <vt:lpstr>Strategy 7: Read, Read, Read</vt:lpstr>
      <vt:lpstr>Practice  </vt:lpstr>
      <vt:lpstr>The vacation had the opposite effect on Jim. He despised the upcoming days and was depressed at the thought of his recent break-up. Although he marched into work fifteen minutes early on Monday morning, he was feeling blue.   Remember don’t look at answer choices, consider context clues and replace with your own synonym.  What words in the passage provide clues as to what the author’s intended meaning is when he says “he was feeling blue?” </vt:lpstr>
      <vt:lpstr>Answer Choices </vt:lpstr>
      <vt:lpstr>Answer</vt:lpstr>
      <vt:lpstr>To celebrate getting a new job at a law office, Mike decided to spend time with his family. They all went to the park and had a cookout. Mike had a youthful nature and loved playing with his  nieces and nephews on the jungle gym. </vt:lpstr>
      <vt:lpstr>Answer Choices  Environment  Humor  Personality  Structure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SAT Questions </dc:title>
  <dc:creator>Alaouie, Rana S</dc:creator>
  <cp:lastModifiedBy>Windows User</cp:lastModifiedBy>
  <cp:revision>1</cp:revision>
  <dcterms:modified xsi:type="dcterms:W3CDTF">2018-12-03T18:14:54Z</dcterms:modified>
</cp:coreProperties>
</file>